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12"/>
  </p:notesMasterIdLst>
  <p:handoutMasterIdLst>
    <p:handoutMasterId r:id="rId13"/>
  </p:handoutMasterIdLst>
  <p:sldIdLst>
    <p:sldId id="353" r:id="rId5"/>
    <p:sldId id="347" r:id="rId6"/>
    <p:sldId id="348" r:id="rId7"/>
    <p:sldId id="349" r:id="rId8"/>
    <p:sldId id="350" r:id="rId9"/>
    <p:sldId id="351" r:id="rId10"/>
    <p:sldId id="35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E6E6E6"/>
    <a:srgbClr val="292A86"/>
    <a:srgbClr val="FF0000"/>
    <a:srgbClr val="FF3C37"/>
    <a:srgbClr val="FFFFFF"/>
    <a:srgbClr val="C3260C"/>
    <a:srgbClr val="F9AA19"/>
    <a:srgbClr val="F9C996"/>
    <a:srgbClr val="0A4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04/02/2025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04/02/2025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90675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0424878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8813789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9134375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743361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6288489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04570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1551341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644621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17120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1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E7DF7754-DF03-4721-9200-55499C2E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59625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ao </a:t>
            </a:r>
            <a:r>
              <a:rPr lang="pt-BR"/>
              <a:t>DOM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B2C1307F-B31D-4C4B-B09A-F01323974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15668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EE9C-287D-49A2-BECA-00396D30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DOM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D822A8-E8FE-4E92-904B-C7D8602A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459569"/>
            <a:ext cx="6376544" cy="2520418"/>
          </a:xfrm>
        </p:spPr>
        <p:txBody>
          <a:bodyPr/>
          <a:lstStyle/>
          <a:p>
            <a:r>
              <a:rPr lang="pt-BR" dirty="0">
                <a:solidFill>
                  <a:srgbClr val="0D0D0D"/>
                </a:solidFill>
                <a:ea typeface="Calibri" panose="020F0502020204030204" pitchFamily="34" charset="0"/>
              </a:rPr>
              <a:t>O DOM (</a:t>
            </a:r>
            <a:r>
              <a:rPr lang="pt-BR" dirty="0" err="1">
                <a:solidFill>
                  <a:srgbClr val="0D0D0D"/>
                </a:solidFill>
                <a:ea typeface="Calibri" panose="020F0502020204030204" pitchFamily="34" charset="0"/>
              </a:rPr>
              <a:t>Document</a:t>
            </a:r>
            <a:r>
              <a:rPr lang="pt-BR" dirty="0">
                <a:solidFill>
                  <a:srgbClr val="0D0D0D"/>
                </a:solidFill>
                <a:ea typeface="Calibri" panose="020F0502020204030204" pitchFamily="34" charset="0"/>
              </a:rPr>
              <a:t> </a:t>
            </a:r>
            <a:r>
              <a:rPr lang="pt-BR" dirty="0" err="1">
                <a:solidFill>
                  <a:srgbClr val="0D0D0D"/>
                </a:solidFill>
                <a:ea typeface="Calibri" panose="020F0502020204030204" pitchFamily="34" charset="0"/>
              </a:rPr>
              <a:t>Object</a:t>
            </a:r>
            <a:r>
              <a:rPr lang="pt-BR" dirty="0">
                <a:solidFill>
                  <a:srgbClr val="0D0D0D"/>
                </a:solidFill>
                <a:ea typeface="Calibri" panose="020F0502020204030204" pitchFamily="34" charset="0"/>
              </a:rPr>
              <a:t> </a:t>
            </a:r>
            <a:r>
              <a:rPr lang="pt-BR" dirty="0" err="1">
                <a:solidFill>
                  <a:srgbClr val="0D0D0D"/>
                </a:solidFill>
                <a:ea typeface="Calibri" panose="020F0502020204030204" pitchFamily="34" charset="0"/>
              </a:rPr>
              <a:t>Model</a:t>
            </a:r>
            <a:r>
              <a:rPr lang="pt-BR" dirty="0">
                <a:solidFill>
                  <a:srgbClr val="0D0D0D"/>
                </a:solidFill>
                <a:ea typeface="Calibri" panose="020F0502020204030204" pitchFamily="34" charset="0"/>
              </a:rPr>
              <a:t>) é uma representação hierárquica de documentos HTML, XML ou XHTML, criada pelo navegador. Ele permite que os desenvolvedores acessem, modifiquem e interajam com elementos HTML, tornando as páginas mais dinâmicas e interativas.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490B4B7-81A5-470B-BF61-6104A4329B84}"/>
              </a:ext>
            </a:extLst>
          </p:cNvPr>
          <p:cNvSpPr/>
          <p:nvPr/>
        </p:nvSpPr>
        <p:spPr>
          <a:xfrm>
            <a:off x="1281996" y="1320193"/>
            <a:ext cx="525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A8E1187-8425-45BE-B8A0-10980A2EEC8F}"/>
              </a:ext>
            </a:extLst>
          </p:cNvPr>
          <p:cNvGrpSpPr/>
          <p:nvPr/>
        </p:nvGrpSpPr>
        <p:grpSpPr>
          <a:xfrm>
            <a:off x="7542634" y="2145241"/>
            <a:ext cx="3809729" cy="3149074"/>
            <a:chOff x="7421336" y="1320193"/>
            <a:chExt cx="3809729" cy="314907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9C5A8A9C-D422-4C06-9BDF-1AC1D53AB2F5}"/>
                </a:ext>
              </a:extLst>
            </p:cNvPr>
            <p:cNvSpPr/>
            <p:nvPr/>
          </p:nvSpPr>
          <p:spPr>
            <a:xfrm>
              <a:off x="8735786" y="1320193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window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732841EA-C279-4B89-9D7E-0AF20942D59C}"/>
                </a:ext>
              </a:extLst>
            </p:cNvPr>
            <p:cNvSpPr/>
            <p:nvPr/>
          </p:nvSpPr>
          <p:spPr>
            <a:xfrm>
              <a:off x="8740548" y="2280101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08AF44DA-9611-4D52-9801-5434CD6F1F84}"/>
                </a:ext>
              </a:extLst>
            </p:cNvPr>
            <p:cNvSpPr/>
            <p:nvPr/>
          </p:nvSpPr>
          <p:spPr>
            <a:xfrm>
              <a:off x="7421336" y="2280631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location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0B98CB39-CAC3-4991-8125-0EF919B8CBA9}"/>
                </a:ext>
              </a:extLst>
            </p:cNvPr>
            <p:cNvSpPr/>
            <p:nvPr/>
          </p:nvSpPr>
          <p:spPr>
            <a:xfrm>
              <a:off x="10131199" y="2280101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history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6252B68-5F46-4B2A-BD8D-625DD2B5E285}"/>
                </a:ext>
              </a:extLst>
            </p:cNvPr>
            <p:cNvSpPr/>
            <p:nvPr/>
          </p:nvSpPr>
          <p:spPr>
            <a:xfrm>
              <a:off x="8735786" y="3240009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html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3CA63F11-B85A-4157-8F88-2F214D941CAC}"/>
                </a:ext>
              </a:extLst>
            </p:cNvPr>
            <p:cNvSpPr/>
            <p:nvPr/>
          </p:nvSpPr>
          <p:spPr>
            <a:xfrm>
              <a:off x="7971269" y="4104142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head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1FA7511-BD0B-4AF3-8511-E361FC3CD85D}"/>
                </a:ext>
              </a:extLst>
            </p:cNvPr>
            <p:cNvSpPr/>
            <p:nvPr/>
          </p:nvSpPr>
          <p:spPr>
            <a:xfrm>
              <a:off x="9581266" y="4098320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body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CD0B8DDB-238C-4E56-ABC8-086A7B5976ED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9285719" y="1685318"/>
              <a:ext cx="4762" cy="5947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F72E15D-392C-488B-B3AF-1406E77254DE}"/>
                </a:ext>
              </a:extLst>
            </p:cNvPr>
            <p:cNvCxnSpPr>
              <a:endCxn id="10" idx="0"/>
            </p:cNvCxnSpPr>
            <p:nvPr/>
          </p:nvCxnSpPr>
          <p:spPr>
            <a:xfrm flipH="1">
              <a:off x="7971269" y="1685318"/>
              <a:ext cx="1023665" cy="5953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5D38895A-3DCD-4516-B455-533D67081357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9638007" y="1685318"/>
              <a:ext cx="1043125" cy="5947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B3F496A1-ECCB-4B39-8E2B-3804F22029E7}"/>
                </a:ext>
              </a:extLst>
            </p:cNvPr>
            <p:cNvCxnSpPr/>
            <p:nvPr/>
          </p:nvCxnSpPr>
          <p:spPr>
            <a:xfrm>
              <a:off x="9285719" y="2644696"/>
              <a:ext cx="4762" cy="5947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A09099A0-126C-4F34-847C-A367589D2C1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8521202" y="3594029"/>
              <a:ext cx="605768" cy="510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F8C9E275-4930-49EF-9786-D37728A8A11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481638" y="3604604"/>
              <a:ext cx="649561" cy="493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87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EE9C-287D-49A2-BECA-00396D30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/>
              <a:t>Árvore DOM da nossa página em HTML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979285A-4147-4FB7-B8E3-700DA3CAD8B4}"/>
              </a:ext>
            </a:extLst>
          </p:cNvPr>
          <p:cNvGrpSpPr/>
          <p:nvPr/>
        </p:nvGrpSpPr>
        <p:grpSpPr>
          <a:xfrm>
            <a:off x="3223830" y="2212059"/>
            <a:ext cx="5744341" cy="4336897"/>
            <a:chOff x="3816634" y="1192211"/>
            <a:chExt cx="5237764" cy="4889510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9C5A8A9C-D422-4C06-9BDF-1AC1D53AB2F5}"/>
                </a:ext>
              </a:extLst>
            </p:cNvPr>
            <p:cNvSpPr/>
            <p:nvPr/>
          </p:nvSpPr>
          <p:spPr>
            <a:xfrm>
              <a:off x="5609409" y="1192211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window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732841EA-C279-4B89-9D7E-0AF20942D59C}"/>
                </a:ext>
              </a:extLst>
            </p:cNvPr>
            <p:cNvSpPr/>
            <p:nvPr/>
          </p:nvSpPr>
          <p:spPr>
            <a:xfrm>
              <a:off x="5614171" y="2152119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08AF44DA-9611-4D52-9801-5434CD6F1F84}"/>
                </a:ext>
              </a:extLst>
            </p:cNvPr>
            <p:cNvSpPr/>
            <p:nvPr/>
          </p:nvSpPr>
          <p:spPr>
            <a:xfrm>
              <a:off x="4294959" y="2152649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location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0B98CB39-CAC3-4991-8125-0EF919B8CBA9}"/>
                </a:ext>
              </a:extLst>
            </p:cNvPr>
            <p:cNvSpPr/>
            <p:nvPr/>
          </p:nvSpPr>
          <p:spPr>
            <a:xfrm>
              <a:off x="7004822" y="2152119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history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6252B68-5F46-4B2A-BD8D-625DD2B5E285}"/>
                </a:ext>
              </a:extLst>
            </p:cNvPr>
            <p:cNvSpPr/>
            <p:nvPr/>
          </p:nvSpPr>
          <p:spPr>
            <a:xfrm>
              <a:off x="5609409" y="3112027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html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3CA63F11-B85A-4157-8F88-2F214D941CAC}"/>
                </a:ext>
              </a:extLst>
            </p:cNvPr>
            <p:cNvSpPr/>
            <p:nvPr/>
          </p:nvSpPr>
          <p:spPr>
            <a:xfrm>
              <a:off x="4844892" y="3976160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head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1FA7511-BD0B-4AF3-8511-E361FC3CD85D}"/>
                </a:ext>
              </a:extLst>
            </p:cNvPr>
            <p:cNvSpPr/>
            <p:nvPr/>
          </p:nvSpPr>
          <p:spPr>
            <a:xfrm>
              <a:off x="6454889" y="3970338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body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CD0B8DDB-238C-4E56-ABC8-086A7B5976ED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6159342" y="1557336"/>
              <a:ext cx="4762" cy="5947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F72E15D-392C-488B-B3AF-1406E77254DE}"/>
                </a:ext>
              </a:extLst>
            </p:cNvPr>
            <p:cNvCxnSpPr>
              <a:endCxn id="10" idx="0"/>
            </p:cNvCxnSpPr>
            <p:nvPr/>
          </p:nvCxnSpPr>
          <p:spPr>
            <a:xfrm flipH="1">
              <a:off x="4844892" y="1557336"/>
              <a:ext cx="1023665" cy="5953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5D38895A-3DCD-4516-B455-533D67081357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6511630" y="1557336"/>
              <a:ext cx="1043125" cy="5947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B3F496A1-ECCB-4B39-8E2B-3804F22029E7}"/>
                </a:ext>
              </a:extLst>
            </p:cNvPr>
            <p:cNvCxnSpPr>
              <a:cxnSpLocks/>
            </p:cNvCxnSpPr>
            <p:nvPr/>
          </p:nvCxnSpPr>
          <p:spPr>
            <a:xfrm>
              <a:off x="6159342" y="2516714"/>
              <a:ext cx="4762" cy="5947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A09099A0-126C-4F34-847C-A367589D2C1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5394825" y="3466047"/>
              <a:ext cx="605768" cy="510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F8C9E275-4930-49EF-9786-D37728A8A11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6355261" y="3476622"/>
              <a:ext cx="649561" cy="493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B1B9938B-9666-4A2D-90BC-DC363999C7B2}"/>
                </a:ext>
              </a:extLst>
            </p:cNvPr>
            <p:cNvSpPr/>
            <p:nvPr/>
          </p:nvSpPr>
          <p:spPr>
            <a:xfrm>
              <a:off x="4916500" y="4660116"/>
              <a:ext cx="956650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BC91B0A0-3779-4542-8CE1-970DAB43B563}"/>
                </a:ext>
              </a:extLst>
            </p:cNvPr>
            <p:cNvSpPr/>
            <p:nvPr/>
          </p:nvSpPr>
          <p:spPr>
            <a:xfrm>
              <a:off x="5868557" y="5106996"/>
              <a:ext cx="657552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h1</a:t>
              </a: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C2A20843-15EA-4A82-80DF-B24CA5BA4BFE}"/>
                </a:ext>
              </a:extLst>
            </p:cNvPr>
            <p:cNvSpPr/>
            <p:nvPr/>
          </p:nvSpPr>
          <p:spPr>
            <a:xfrm>
              <a:off x="6688210" y="5106994"/>
              <a:ext cx="657552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2FC535B4-82F0-4A37-B230-22EF78BF2B7F}"/>
                </a:ext>
              </a:extLst>
            </p:cNvPr>
            <p:cNvSpPr/>
            <p:nvPr/>
          </p:nvSpPr>
          <p:spPr>
            <a:xfrm>
              <a:off x="7554755" y="5106996"/>
              <a:ext cx="657552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37E91B01-F3F5-4777-8582-A6DEBD0EEFED}"/>
                </a:ext>
              </a:extLst>
            </p:cNvPr>
            <p:cNvSpPr/>
            <p:nvPr/>
          </p:nvSpPr>
          <p:spPr>
            <a:xfrm>
              <a:off x="8396846" y="5106995"/>
              <a:ext cx="657552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1CA3C3D9-FF2E-4886-8A97-95E0441EB6AF}"/>
                </a:ext>
              </a:extLst>
            </p:cNvPr>
            <p:cNvSpPr/>
            <p:nvPr/>
          </p:nvSpPr>
          <p:spPr>
            <a:xfrm>
              <a:off x="7473950" y="5716596"/>
              <a:ext cx="842091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strong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915C4C42-310C-4A45-901C-2F4E0DDD70F4}"/>
                </a:ext>
              </a:extLst>
            </p:cNvPr>
            <p:cNvSpPr/>
            <p:nvPr/>
          </p:nvSpPr>
          <p:spPr>
            <a:xfrm>
              <a:off x="3816634" y="4657730"/>
              <a:ext cx="956650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meta</a:t>
              </a:r>
            </a:p>
          </p:txBody>
        </p: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A39A8431-5482-4768-A4F0-42079C1286A5}"/>
                </a:ext>
              </a:extLst>
            </p:cNvPr>
            <p:cNvCxnSpPr>
              <a:stCxn id="14" idx="2"/>
              <a:endCxn id="20" idx="0"/>
            </p:cNvCxnSpPr>
            <p:nvPr/>
          </p:nvCxnSpPr>
          <p:spPr>
            <a:xfrm>
              <a:off x="5394825" y="4341285"/>
              <a:ext cx="0" cy="318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D0925938-E41B-4053-B20F-9B865B9936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4959" y="4339566"/>
              <a:ext cx="779485" cy="3222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0B010044-03D5-4DD9-B261-5E4B25160AAD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6197333" y="4341285"/>
              <a:ext cx="482708" cy="765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4644A907-2526-435F-8D45-77FF841DE75B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7473950" y="4335463"/>
              <a:ext cx="1251672" cy="7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F942EAF9-60F6-4FFE-8D18-3C0E4EBE0FF5}"/>
                </a:ext>
              </a:extLst>
            </p:cNvPr>
            <p:cNvCxnSpPr>
              <a:endCxn id="27" idx="0"/>
            </p:cNvCxnSpPr>
            <p:nvPr/>
          </p:nvCxnSpPr>
          <p:spPr>
            <a:xfrm>
              <a:off x="7297199" y="4335463"/>
              <a:ext cx="586332" cy="7715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E7ADAF8F-9D78-42B2-A7EB-5C89D27E9EBA}"/>
                </a:ext>
              </a:extLst>
            </p:cNvPr>
            <p:cNvCxnSpPr>
              <a:stCxn id="15" idx="2"/>
              <a:endCxn id="25" idx="0"/>
            </p:cNvCxnSpPr>
            <p:nvPr/>
          </p:nvCxnSpPr>
          <p:spPr>
            <a:xfrm>
              <a:off x="7004822" y="4335463"/>
              <a:ext cx="12164" cy="771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38D847EE-64C5-4639-8761-D23D9970B468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7883531" y="5472121"/>
              <a:ext cx="11465" cy="244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32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EE9C-287D-49A2-BECA-00396D30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/>
              <a:t>Interagindo no HTML usando JS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2E7D81-F8B4-4807-9A90-9CEC55783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window.document.write</a:t>
            </a:r>
            <a:r>
              <a:rPr lang="pt-BR" dirty="0"/>
              <a:t>(“Olá Mundo”) – Escreve um texto na pagina HTML</a:t>
            </a:r>
          </a:p>
          <a:p>
            <a:r>
              <a:rPr lang="pt-BR" dirty="0" err="1"/>
              <a:t>window.document.write</a:t>
            </a:r>
            <a:r>
              <a:rPr lang="pt-BR" dirty="0"/>
              <a:t>(</a:t>
            </a:r>
            <a:r>
              <a:rPr lang="pt-BR" dirty="0" err="1"/>
              <a:t>window.navigator.appName</a:t>
            </a:r>
            <a:r>
              <a:rPr lang="pt-BR" dirty="0"/>
              <a:t>) – Nome do navegador da pagina</a:t>
            </a:r>
          </a:p>
          <a:p>
            <a:r>
              <a:rPr lang="pt-BR" dirty="0" err="1"/>
              <a:t>window.document.write</a:t>
            </a:r>
            <a:r>
              <a:rPr lang="pt-BR" dirty="0"/>
              <a:t>(window.document.URL) – URL da pagina Web</a:t>
            </a:r>
          </a:p>
          <a:p>
            <a:r>
              <a:rPr lang="pt-BR" dirty="0" err="1"/>
              <a:t>window.document.body.style.background</a:t>
            </a:r>
            <a:r>
              <a:rPr lang="pt-BR" dirty="0"/>
              <a:t> = “</a:t>
            </a:r>
            <a:r>
              <a:rPr lang="pt-BR" dirty="0" err="1"/>
              <a:t>black</a:t>
            </a:r>
            <a:r>
              <a:rPr lang="pt-BR" dirty="0"/>
              <a:t>” – Muda a cor do </a:t>
            </a:r>
            <a:r>
              <a:rPr lang="pt-BR" dirty="0" err="1"/>
              <a:t>body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21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EE9C-287D-49A2-BECA-00396D30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/>
              <a:t>Selecionando elementos dentro de uma árvore DOM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E08FB5-91F2-4E56-A9DD-2CAE6FBE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TagName</a:t>
            </a:r>
            <a:r>
              <a:rPr lang="pt-BR" dirty="0"/>
              <a:t> – Seleciona a partir da TAG </a:t>
            </a:r>
            <a:r>
              <a:rPr lang="pt-BR" dirty="0" err="1"/>
              <a:t>html</a:t>
            </a:r>
            <a:r>
              <a:rPr lang="pt-BR" dirty="0"/>
              <a:t>.</a:t>
            </a:r>
          </a:p>
          <a:p>
            <a:r>
              <a:rPr lang="pt-BR" dirty="0"/>
              <a:t>	</a:t>
            </a:r>
            <a:r>
              <a:rPr lang="pt-BR" dirty="0" err="1"/>
              <a:t>getElementsByTagName</a:t>
            </a:r>
            <a:r>
              <a:rPr lang="pt-BR" dirty="0"/>
              <a:t>(“</a:t>
            </a:r>
            <a:r>
              <a:rPr lang="pt-BR" dirty="0" err="1"/>
              <a:t>tag</a:t>
            </a:r>
            <a:r>
              <a:rPr lang="pt-BR" dirty="0"/>
              <a:t>”)</a:t>
            </a:r>
          </a:p>
          <a:p>
            <a:r>
              <a:rPr lang="pt-BR" dirty="0"/>
              <a:t>ID – Seleciona a partir do ID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.</a:t>
            </a:r>
          </a:p>
          <a:p>
            <a:r>
              <a:rPr lang="pt-BR" dirty="0"/>
              <a:t>	 </a:t>
            </a:r>
            <a:r>
              <a:rPr lang="pt-BR" dirty="0" err="1"/>
              <a:t>getElementById</a:t>
            </a:r>
            <a:r>
              <a:rPr lang="pt-BR" dirty="0"/>
              <a:t>(“</a:t>
            </a:r>
            <a:r>
              <a:rPr lang="pt-BR" dirty="0" err="1"/>
              <a:t>nomeID</a:t>
            </a:r>
            <a:r>
              <a:rPr lang="pt-BR" dirty="0"/>
              <a:t>”)</a:t>
            </a:r>
          </a:p>
          <a:p>
            <a:r>
              <a:rPr lang="pt-BR" dirty="0" err="1"/>
              <a:t>ClassName</a:t>
            </a:r>
            <a:r>
              <a:rPr lang="pt-BR" dirty="0"/>
              <a:t> - Seleciona a partir da CLASSE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.</a:t>
            </a:r>
          </a:p>
          <a:p>
            <a:r>
              <a:rPr lang="pt-BR" dirty="0"/>
              <a:t>	 </a:t>
            </a:r>
            <a:r>
              <a:rPr lang="pt-BR" dirty="0" err="1"/>
              <a:t>getElementsByClasseName</a:t>
            </a:r>
            <a:r>
              <a:rPr lang="pt-BR" dirty="0"/>
              <a:t>(“</a:t>
            </a:r>
            <a:r>
              <a:rPr lang="pt-BR" dirty="0" err="1"/>
              <a:t>nomeClasse</a:t>
            </a:r>
            <a:r>
              <a:rPr lang="pt-BR" dirty="0"/>
              <a:t>”)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538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EE9C-287D-49A2-BECA-00396D30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/>
              <a:t>Selecionando elementos dentro de uma arvore dom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AD307C-1F2C-4549-8E36-57BC09987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r>
              <a:rPr lang="pt-BR" dirty="0" err="1"/>
              <a:t>Name</a:t>
            </a:r>
            <a:r>
              <a:rPr lang="pt-BR" dirty="0"/>
              <a:t> – Seleciona a partir do NOME da </a:t>
            </a:r>
            <a:r>
              <a:rPr lang="pt-BR" dirty="0" err="1"/>
              <a:t>tag</a:t>
            </a:r>
            <a:r>
              <a:rPr lang="pt-BR" dirty="0"/>
              <a:t> HTML.</a:t>
            </a:r>
          </a:p>
          <a:p>
            <a:r>
              <a:rPr lang="pt-BR" dirty="0"/>
              <a:t>	 </a:t>
            </a:r>
            <a:r>
              <a:rPr lang="pt-BR" dirty="0" err="1"/>
              <a:t>getElementsByName</a:t>
            </a:r>
            <a:r>
              <a:rPr lang="pt-BR" dirty="0"/>
              <a:t>(“</a:t>
            </a:r>
            <a:r>
              <a:rPr lang="pt-BR" dirty="0" err="1"/>
              <a:t>nomeElemento</a:t>
            </a:r>
            <a:r>
              <a:rPr lang="pt-BR" dirty="0"/>
              <a:t>”)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querySelector</a:t>
            </a:r>
            <a:r>
              <a:rPr lang="pt-BR" dirty="0"/>
              <a:t> - Seleciona a partir de uma CLASSE ou ID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.</a:t>
            </a:r>
          </a:p>
          <a:p>
            <a:r>
              <a:rPr lang="pt-BR" dirty="0"/>
              <a:t>	</a:t>
            </a:r>
            <a:r>
              <a:rPr lang="pt-BR" dirty="0" err="1"/>
              <a:t>querySelector</a:t>
            </a:r>
            <a:r>
              <a:rPr lang="pt-BR" dirty="0"/>
              <a:t>(“</a:t>
            </a:r>
            <a:r>
              <a:rPr lang="pt-BR" dirty="0" err="1"/>
              <a:t>tag#nomeID</a:t>
            </a:r>
            <a:r>
              <a:rPr lang="pt-BR" dirty="0"/>
              <a:t>”) – Seleciona apenas uma </a:t>
            </a:r>
            <a:r>
              <a:rPr lang="pt-BR" dirty="0" err="1"/>
              <a:t>tag</a:t>
            </a:r>
            <a:r>
              <a:rPr lang="pt-BR" dirty="0"/>
              <a:t>.</a:t>
            </a:r>
          </a:p>
          <a:p>
            <a:r>
              <a:rPr lang="pt-BR" dirty="0"/>
              <a:t>	</a:t>
            </a:r>
            <a:r>
              <a:rPr lang="pt-BR" dirty="0" err="1"/>
              <a:t>querySelectorAll</a:t>
            </a:r>
            <a:r>
              <a:rPr lang="pt-BR" dirty="0"/>
              <a:t>(“</a:t>
            </a:r>
            <a:r>
              <a:rPr lang="pt-BR" dirty="0" err="1"/>
              <a:t>tag.nomeClasse</a:t>
            </a:r>
            <a:r>
              <a:rPr lang="pt-BR" dirty="0"/>
              <a:t>”) - Seleciona diversas as </a:t>
            </a:r>
            <a:r>
              <a:rPr lang="pt-BR" dirty="0" err="1"/>
              <a:t>tag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46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EE9C-287D-49A2-BECA-00396D30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/>
              <a:t>Desafio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D6A741-980D-4773-A9B7-5990CEEA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86390"/>
          </a:xfrm>
        </p:spPr>
        <p:txBody>
          <a:bodyPr/>
          <a:lstStyle/>
          <a:p>
            <a:r>
              <a:rPr lang="pt-BR" dirty="0"/>
              <a:t>Utilizando o DOM, modifique a cor e o conteúdo dentro da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div</a:t>
            </a:r>
            <a:r>
              <a:rPr lang="pt-BR" dirty="0"/>
              <a:t>&gt; do arquivo HTML "index.html“ fornecido.</a:t>
            </a:r>
          </a:p>
          <a:p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699052F-958C-4545-AE64-16FA4168ED52}"/>
              </a:ext>
            </a:extLst>
          </p:cNvPr>
          <p:cNvGrpSpPr/>
          <p:nvPr/>
        </p:nvGrpSpPr>
        <p:grpSpPr>
          <a:xfrm>
            <a:off x="2690191" y="3340359"/>
            <a:ext cx="6811618" cy="3157684"/>
            <a:chOff x="1921835" y="1831544"/>
            <a:chExt cx="8564405" cy="410666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8C5A08B8-F8C2-4D96-9E51-4069F54C8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1835" y="2334297"/>
              <a:ext cx="3500941" cy="360390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792C611-9B4E-465D-9485-DDD16B32C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5300" y="2328931"/>
              <a:ext cx="3500940" cy="3609275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7290006-C3FF-403D-A6C3-9EC5455A0772}"/>
                </a:ext>
              </a:extLst>
            </p:cNvPr>
            <p:cNvSpPr txBox="1"/>
            <p:nvPr/>
          </p:nvSpPr>
          <p:spPr>
            <a:xfrm>
              <a:off x="3192256" y="1831544"/>
              <a:ext cx="1212938" cy="44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ATUAL</a:t>
              </a:r>
              <a:endParaRPr lang="pt-B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25A8414-7BFD-465E-B799-51ABE83D5218}"/>
                </a:ext>
              </a:extLst>
            </p:cNvPr>
            <p:cNvSpPr txBox="1"/>
            <p:nvPr/>
          </p:nvSpPr>
          <p:spPr>
            <a:xfrm>
              <a:off x="7860101" y="1831544"/>
              <a:ext cx="2152796" cy="44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MODIFICADO</a:t>
              </a:r>
              <a:endParaRPr lang="pt-B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032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069D1F-6C1F-4FA3-8CCB-EA801E558BEC}">
  <ds:schemaRefs>
    <ds:schemaRef ds:uri="http://purl.org/dc/elements/1.1/"/>
    <ds:schemaRef ds:uri="http://schemas.microsoft.com/office/2006/metadata/properties"/>
    <ds:schemaRef ds:uri="9359566a-d9e3-4df0-bfba-fd78eef428d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a57813-994f-4259-80d7-0e2fa131df4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1016</TotalTime>
  <Words>308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Tema1</vt:lpstr>
      <vt:lpstr>Introdução ao DOM</vt:lpstr>
      <vt:lpstr>Entendendo o DOM</vt:lpstr>
      <vt:lpstr>Árvore DOM da nossa página em HTML</vt:lpstr>
      <vt:lpstr>Interagindo no HTML usando JS</vt:lpstr>
      <vt:lpstr>Selecionando elementos dentro de uma árvore DOM</vt:lpstr>
      <vt:lpstr>Selecionando elementos dentro de uma arvore dom</vt:lpstr>
      <vt:lpstr>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Henrique Miho de Souza</cp:lastModifiedBy>
  <cp:revision>49</cp:revision>
  <dcterms:created xsi:type="dcterms:W3CDTF">2022-04-04T19:16:26Z</dcterms:created>
  <dcterms:modified xsi:type="dcterms:W3CDTF">2025-02-04T13:06:20Z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