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A86"/>
    <a:srgbClr val="E44D26"/>
    <a:srgbClr val="004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0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4EE8F0D-4C39-45F8-A86B-93ED1F9D17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F67F67-5D71-4F4C-B62B-A94D0A480B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8648D-752F-4D9E-8EC2-61293C3E9BC7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044854-0830-44C0-9D0A-E43EA97F77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98EFAA-FD92-4E85-A429-F363379A13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48D3A-3BA1-4F54-81A1-A8158414A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340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E822F-2664-47C4-8404-83B1D4D0E6EE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894BD-720E-4718-AD70-168A1A760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12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B5C3A-A09A-4259-AF3D-EF5302F61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1776069"/>
          </a:xfrm>
        </p:spPr>
        <p:txBody>
          <a:bodyPr/>
          <a:lstStyle/>
          <a:p>
            <a:r>
              <a:rPr lang="pt-BR" sz="5400" dirty="0"/>
              <a:t>Introdução a Seletores no CSS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FF2C9F-673D-46AD-83CF-B874F96C3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565"/>
            <a:ext cx="9144000" cy="1277503"/>
          </a:xfrm>
        </p:spPr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404698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16EA8-2A67-4E61-ACAF-F181872FA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aos Seletores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B7ED3C-87D7-4588-9960-07E2081FA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656171"/>
          </a:xfrm>
        </p:spPr>
        <p:txBody>
          <a:bodyPr/>
          <a:lstStyle/>
          <a:p>
            <a:r>
              <a:rPr lang="pt-BR" dirty="0"/>
              <a:t>Os seletores servem para identificar e estilizar elementos no HTML usando CSS. Os principais seletores existentes são </a:t>
            </a:r>
            <a:r>
              <a:rPr lang="pt-BR" dirty="0" err="1"/>
              <a:t>IDs</a:t>
            </a:r>
            <a:r>
              <a:rPr lang="pt-BR" dirty="0"/>
              <a:t>, Classes, seletores de elementos, seletores universais e combinadores. Eles permitem aplicar estilos de forma organizada e eficiente, ajudando na personalização e manutenção do código.</a:t>
            </a:r>
          </a:p>
        </p:txBody>
      </p:sp>
    </p:spTree>
    <p:extLst>
      <p:ext uri="{BB962C8B-B14F-4D97-AF65-F5344CB8AC3E}">
        <p14:creationId xmlns:p14="http://schemas.microsoft.com/office/powerpoint/2010/main" val="33371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63E6C-8FCA-44CD-BE3D-48BE738FB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Seletores na prática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57ADCC-6C13-4393-8293-6DB1D47E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97838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Imagine que você tem três elementos &lt;p&gt; no seu HTML, e precisa estilizar dois deles de uma maneira e o terceiro de outra forma. Sem o uso de seletores, isso se torna desafiador, porque, por padrão, os seletores CSS aplicam os estilos a todos os elementos &lt;p&gt; da página.</a:t>
            </a:r>
          </a:p>
          <a:p>
            <a:pPr>
              <a:spcBef>
                <a:spcPts val="0"/>
              </a:spcBef>
            </a:pPr>
            <a:r>
              <a:rPr lang="pt-BR" dirty="0"/>
              <a:t>Exemplo: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19FE9F0-E69B-4207-9028-199D0C3BD695}"/>
              </a:ext>
            </a:extLst>
          </p:cNvPr>
          <p:cNvSpPr/>
          <p:nvPr/>
        </p:nvSpPr>
        <p:spPr>
          <a:xfrm>
            <a:off x="2412274" y="4747084"/>
            <a:ext cx="21161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Primeiro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Segundo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Terceiro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C23A390-A735-45E6-8D29-E8B1170FB8FD}"/>
              </a:ext>
            </a:extLst>
          </p:cNvPr>
          <p:cNvSpPr/>
          <p:nvPr/>
        </p:nvSpPr>
        <p:spPr>
          <a:xfrm>
            <a:off x="6940731" y="4608585"/>
            <a:ext cx="28389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indent="457200"/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font-size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1.5em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/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D3AEF96-3529-43AE-A7C1-C6AE61D5E049}"/>
              </a:ext>
            </a:extLst>
          </p:cNvPr>
          <p:cNvSpPr txBox="1"/>
          <p:nvPr/>
        </p:nvSpPr>
        <p:spPr>
          <a:xfrm>
            <a:off x="2725782" y="4180079"/>
            <a:ext cx="1489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337982B-0A70-4566-A0D8-EEC07E92E977}"/>
              </a:ext>
            </a:extLst>
          </p:cNvPr>
          <p:cNvSpPr txBox="1"/>
          <p:nvPr/>
        </p:nvSpPr>
        <p:spPr>
          <a:xfrm>
            <a:off x="7615645" y="4180079"/>
            <a:ext cx="1489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3687230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F4A8E-BE5F-43D2-A9B6-036532DB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Seletor ID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FB178A-76E9-4DC7-9F68-B5C1AEBAD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264285"/>
          </a:xfrm>
        </p:spPr>
        <p:txBody>
          <a:bodyPr/>
          <a:lstStyle/>
          <a:p>
            <a:r>
              <a:rPr lang="pt-BR" dirty="0"/>
              <a:t>Um ID é um identificador único usado para estilizar ou manipular um elemento específico no HTML. Ele é definido pelo atributo id e referenciado no CSS com o símbolo #.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9DC0F3A-6EE8-44F4-931E-781FF8601E1E}"/>
              </a:ext>
            </a:extLst>
          </p:cNvPr>
          <p:cNvSpPr/>
          <p:nvPr/>
        </p:nvSpPr>
        <p:spPr>
          <a:xfrm>
            <a:off x="1471747" y="4401443"/>
            <a:ext cx="39972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Primeiro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Segundo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E50000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"paragrafo"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Terceiro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66EBA65-E1CE-4C31-9D5F-057AF33C5750}"/>
              </a:ext>
            </a:extLst>
          </p:cNvPr>
          <p:cNvSpPr txBox="1"/>
          <p:nvPr/>
        </p:nvSpPr>
        <p:spPr>
          <a:xfrm>
            <a:off x="2725782" y="3749041"/>
            <a:ext cx="1489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5A7C17-69CE-41E6-98D9-DA4382110227}"/>
              </a:ext>
            </a:extLst>
          </p:cNvPr>
          <p:cNvSpPr txBox="1"/>
          <p:nvPr/>
        </p:nvSpPr>
        <p:spPr>
          <a:xfrm>
            <a:off x="7615645" y="3749041"/>
            <a:ext cx="1489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204B168-F9B5-40E4-B91F-9C4C435196CF}"/>
              </a:ext>
            </a:extLst>
          </p:cNvPr>
          <p:cNvSpPr/>
          <p:nvPr/>
        </p:nvSpPr>
        <p:spPr>
          <a:xfrm>
            <a:off x="7071359" y="4401443"/>
            <a:ext cx="25777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#paragrafo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font-size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1em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/>
            <a:r>
              <a:rPr lang="pt-BR" dirty="0">
                <a:solidFill>
                  <a:srgbClr val="E50000"/>
                </a:solidFill>
                <a:latin typeface="Consolas" panose="020B0609020204030204" pitchFamily="49" charset="0"/>
              </a:rPr>
              <a:t>color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771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F4A8E-BE5F-43D2-A9B6-036532DB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Seletor </a:t>
            </a:r>
            <a:r>
              <a:rPr lang="pt-BR" dirty="0" err="1"/>
              <a:t>Class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FB178A-76E9-4DC7-9F68-B5C1AEBAD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264285"/>
          </a:xfrm>
        </p:spPr>
        <p:txBody>
          <a:bodyPr/>
          <a:lstStyle/>
          <a:p>
            <a:r>
              <a:rPr lang="pt-BR" dirty="0"/>
              <a:t>Uma </a:t>
            </a:r>
            <a:r>
              <a:rPr lang="pt-BR" b="1" dirty="0"/>
              <a:t>classe </a:t>
            </a:r>
            <a:r>
              <a:rPr lang="pt-BR" dirty="0"/>
              <a:t>(</a:t>
            </a:r>
            <a:r>
              <a:rPr lang="pt-BR" dirty="0" err="1"/>
              <a:t>class</a:t>
            </a:r>
            <a:r>
              <a:rPr lang="pt-BR" dirty="0"/>
              <a:t>) é um identificador reutilizável que pode ser atribuído a vários elementos. Definida no HTML com o atributo </a:t>
            </a:r>
            <a:r>
              <a:rPr lang="pt-BR" dirty="0" err="1"/>
              <a:t>class</a:t>
            </a:r>
            <a:r>
              <a:rPr lang="pt-BR" dirty="0"/>
              <a:t> e referenciada no CSS com um ponto (.)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9DC0F3A-6EE8-44F4-931E-781FF8601E1E}"/>
              </a:ext>
            </a:extLst>
          </p:cNvPr>
          <p:cNvSpPr/>
          <p:nvPr/>
        </p:nvSpPr>
        <p:spPr>
          <a:xfrm>
            <a:off x="1721394" y="4401443"/>
            <a:ext cx="44500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&lt;p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"paragrafo"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Primeiro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&lt;p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"paragrafo"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Segundo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Terceiro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66EBA65-E1CE-4C31-9D5F-057AF33C5750}"/>
              </a:ext>
            </a:extLst>
          </p:cNvPr>
          <p:cNvSpPr txBox="1"/>
          <p:nvPr/>
        </p:nvSpPr>
        <p:spPr>
          <a:xfrm>
            <a:off x="3201852" y="3749041"/>
            <a:ext cx="1489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5A7C17-69CE-41E6-98D9-DA4382110227}"/>
              </a:ext>
            </a:extLst>
          </p:cNvPr>
          <p:cNvSpPr txBox="1"/>
          <p:nvPr/>
        </p:nvSpPr>
        <p:spPr>
          <a:xfrm>
            <a:off x="8437155" y="3749041"/>
            <a:ext cx="1489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204B168-F9B5-40E4-B91F-9C4C435196CF}"/>
              </a:ext>
            </a:extLst>
          </p:cNvPr>
          <p:cNvSpPr/>
          <p:nvPr/>
        </p:nvSpPr>
        <p:spPr>
          <a:xfrm>
            <a:off x="7892870" y="4401443"/>
            <a:ext cx="25777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.paragrafo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font-size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1em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/>
            <a:r>
              <a:rPr lang="pt-BR" dirty="0">
                <a:solidFill>
                  <a:srgbClr val="E50000"/>
                </a:solidFill>
                <a:latin typeface="Consolas" panose="020B0609020204030204" pitchFamily="49" charset="0"/>
              </a:rPr>
              <a:t>color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19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D2B02-47E8-49AB-BE76-E5C69DA2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Diferença entre ID e Classe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8A21F2-3ABC-4381-A66D-4408ACBDC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84325"/>
          </a:xfrm>
        </p:spPr>
        <p:txBody>
          <a:bodyPr/>
          <a:lstStyle/>
          <a:p>
            <a:r>
              <a:rPr lang="pt-BR" sz="1800" dirty="0"/>
              <a:t>Este slide explica as diferenças entre </a:t>
            </a:r>
            <a:r>
              <a:rPr lang="pt-BR" sz="1800" b="1" dirty="0"/>
              <a:t>ID</a:t>
            </a:r>
            <a:r>
              <a:rPr lang="pt-BR" sz="1800" dirty="0"/>
              <a:t> e </a:t>
            </a:r>
            <a:r>
              <a:rPr lang="pt-BR" sz="1800" b="1" dirty="0"/>
              <a:t>Classe</a:t>
            </a:r>
            <a:r>
              <a:rPr lang="pt-BR" sz="1800" dirty="0"/>
              <a:t>. O </a:t>
            </a:r>
            <a:r>
              <a:rPr lang="pt-BR" sz="1800" b="1" dirty="0"/>
              <a:t>ID</a:t>
            </a:r>
            <a:r>
              <a:rPr lang="pt-BR" sz="1800" dirty="0"/>
              <a:t> é único e usado para um único elemento, enquanto a </a:t>
            </a:r>
            <a:r>
              <a:rPr lang="pt-BR" sz="1800" b="1" dirty="0"/>
              <a:t>Classe</a:t>
            </a:r>
            <a:r>
              <a:rPr lang="pt-BR" sz="1800" dirty="0"/>
              <a:t> pode ser aplicada a vários elementos. A tabela resume essas características, destacando os símbolos no CSS e os exemplos de uso.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0C18DF-9B29-40A7-9D17-4DDBAB12B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511" y="3740875"/>
            <a:ext cx="9394978" cy="187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45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715C6-63FC-4685-B7AD-4B0278E61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r>
              <a:rPr lang="pt-BR" dirty="0"/>
              <a:t>Desafio: Estilização usando seletores ID e Classe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EBF675-6858-4537-B2ED-F82A81B06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objetivo desse desafio é aplicar estilos CSS em elementos da página utilizando seletores de </a:t>
            </a:r>
            <a:r>
              <a:rPr lang="pt-BR" b="1" dirty="0"/>
              <a:t>ID</a:t>
            </a:r>
            <a:r>
              <a:rPr lang="pt-BR" dirty="0"/>
              <a:t> e </a:t>
            </a:r>
            <a:r>
              <a:rPr lang="pt-BR" b="1" dirty="0"/>
              <a:t>classe</a:t>
            </a:r>
            <a:r>
              <a:rPr lang="pt-BR" dirty="0"/>
              <a:t>. Para isso, você precisa seguir os seguintes passos:</a:t>
            </a:r>
          </a:p>
          <a:p>
            <a:pPr marL="1028700" lvl="1" indent="-342900"/>
            <a:r>
              <a:rPr lang="pt-BR" b="1" dirty="0"/>
              <a:t>Adicione </a:t>
            </a:r>
            <a:r>
              <a:rPr lang="pt-BR" b="1" dirty="0" err="1"/>
              <a:t>IDs</a:t>
            </a:r>
            <a:r>
              <a:rPr lang="pt-BR" b="1" dirty="0"/>
              <a:t> e Classes ao HTML</a:t>
            </a:r>
            <a:r>
              <a:rPr lang="pt-BR" dirty="0"/>
              <a:t>:</a:t>
            </a:r>
          </a:p>
          <a:p>
            <a:pPr marL="1485900" lvl="2" indent="-342900"/>
            <a:r>
              <a:rPr lang="pt-BR" dirty="0"/>
              <a:t>Atribua um ID exclusivo para cada &lt;h1&gt;.</a:t>
            </a:r>
          </a:p>
          <a:p>
            <a:pPr marL="1485900" lvl="2" indent="-342900"/>
            <a:r>
              <a:rPr lang="pt-BR" dirty="0"/>
              <a:t>Atribua classes diferentes para os &lt;h2&gt; e os &lt;p&gt;.</a:t>
            </a:r>
          </a:p>
          <a:p>
            <a:pPr marL="1028700" lvl="1" indent="-342900"/>
            <a:r>
              <a:rPr lang="pt-BR" dirty="0"/>
              <a:t>Crie um arquivo CSS (interno ou externo) e adicione estilos para os elementos. Você precisa aplicar as seguintes estilizações:</a:t>
            </a:r>
          </a:p>
          <a:p>
            <a:pPr marL="1028700" lvl="1" indent="-342900"/>
            <a:endParaRPr lang="pt-BR" dirty="0"/>
          </a:p>
          <a:p>
            <a:pPr marL="342900" indent="-34290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333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715C6-63FC-4685-B7AD-4B0278E61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r>
              <a:rPr lang="pt-BR" dirty="0"/>
              <a:t>Desafio: Estilização usando seletores ID e Classe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EBF675-6858-4537-B2ED-F82A81B06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os &lt;h1&gt;, use o id e atribua os seguintes estilos:</a:t>
            </a:r>
          </a:p>
          <a:p>
            <a:pPr marL="1028700" lvl="1" indent="-342900"/>
            <a:r>
              <a:rPr lang="pt-BR" dirty="0"/>
              <a:t>Coloque um fundo colorido para cada &lt;h1&gt;.</a:t>
            </a:r>
          </a:p>
          <a:p>
            <a:pPr marL="1028700" lvl="1" indent="-342900"/>
            <a:r>
              <a:rPr lang="pt-BR" dirty="0"/>
              <a:t>Adicione uma cor do texto para cada &lt;h1&gt;.</a:t>
            </a:r>
          </a:p>
          <a:p>
            <a:pPr marL="1028700" lvl="1" indent="-342900"/>
            <a:r>
              <a:rPr lang="pt-BR" dirty="0"/>
              <a:t>O texto de todos os &lt;h1&gt; devem estar centralizado.</a:t>
            </a:r>
          </a:p>
          <a:p>
            <a:pPr marL="1028700" lvl="1" indent="-342900"/>
            <a:r>
              <a:rPr lang="pt-BR" dirty="0"/>
              <a:t>O texto precisa ser negrito para aumentar a ênfase, com </a:t>
            </a:r>
            <a:r>
              <a:rPr lang="pt-BR" dirty="0" err="1"/>
              <a:t>font-weight</a:t>
            </a:r>
            <a:r>
              <a:rPr lang="pt-BR" dirty="0"/>
              <a:t>: </a:t>
            </a:r>
            <a:r>
              <a:rPr lang="pt-BR" dirty="0" err="1"/>
              <a:t>bold</a:t>
            </a:r>
            <a:r>
              <a:rPr lang="pt-BR" dirty="0"/>
              <a:t>.</a:t>
            </a:r>
          </a:p>
          <a:p>
            <a:pPr marL="342900" indent="-342900"/>
            <a:r>
              <a:rPr lang="pt-BR" dirty="0"/>
              <a:t>Para os &lt;h2&gt;, use o </a:t>
            </a:r>
            <a:r>
              <a:rPr lang="pt-BR" dirty="0" err="1"/>
              <a:t>class</a:t>
            </a:r>
            <a:r>
              <a:rPr lang="pt-BR" dirty="0"/>
              <a:t> e atribua os seguintes estilos:</a:t>
            </a:r>
          </a:p>
          <a:p>
            <a:pPr marL="1028700" lvl="1" indent="-342900"/>
            <a:r>
              <a:rPr lang="pt-BR" dirty="0"/>
              <a:t>O tamanho da fonte deve ser aumentado um pouco para garantir que eles se destaquem mais.</a:t>
            </a:r>
          </a:p>
          <a:p>
            <a:pPr marL="1028700" lvl="1" indent="-342900"/>
            <a:r>
              <a:rPr lang="pt-BR" dirty="0"/>
              <a:t>O texto precisa ser negrito para aumentar </a:t>
            </a:r>
            <a:r>
              <a:rPr lang="pt-BR"/>
              <a:t>a ênfase.</a:t>
            </a:r>
            <a:endParaRPr lang="pt-BR" dirty="0"/>
          </a:p>
          <a:p>
            <a:pPr marL="1028700" lvl="1" indent="-342900"/>
            <a:r>
              <a:rPr lang="pt-BR" dirty="0"/>
              <a:t>A cor do texto deve ser um tom escuro e agradável.</a:t>
            </a:r>
          </a:p>
        </p:txBody>
      </p:sp>
    </p:spTree>
    <p:extLst>
      <p:ext uri="{BB962C8B-B14F-4D97-AF65-F5344CB8AC3E}">
        <p14:creationId xmlns:p14="http://schemas.microsoft.com/office/powerpoint/2010/main" val="1885391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715C6-63FC-4685-B7AD-4B0278E61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r>
              <a:rPr lang="pt-BR" dirty="0"/>
              <a:t>Desafio: Estilização usando seletores ID e Classe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EBF675-6858-4537-B2ED-F82A81B06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os &lt;p&gt;, use o </a:t>
            </a:r>
            <a:r>
              <a:rPr lang="pt-BR" dirty="0" err="1"/>
              <a:t>class</a:t>
            </a:r>
            <a:r>
              <a:rPr lang="pt-BR" dirty="0"/>
              <a:t> e atribua os seguintes estilos:</a:t>
            </a:r>
          </a:p>
          <a:p>
            <a:pPr marL="1028700" lvl="1" indent="-342900"/>
            <a:r>
              <a:rPr lang="pt-BR" dirty="0"/>
              <a:t>O tamanho da fonte deve ser confortável para leitura, como </a:t>
            </a:r>
            <a:r>
              <a:rPr lang="pt-BR" dirty="0" err="1"/>
              <a:t>font-size</a:t>
            </a:r>
            <a:r>
              <a:rPr lang="pt-BR" dirty="0"/>
              <a:t>: 1.1em.</a:t>
            </a:r>
          </a:p>
          <a:p>
            <a:pPr marL="1028700" lvl="1" indent="-342900"/>
            <a:r>
              <a:rPr lang="pt-BR" dirty="0"/>
              <a:t>O espaçamento entre as linhas de texto deve ser maior para melhorar a legibilidade (usando </a:t>
            </a:r>
            <a:r>
              <a:rPr lang="pt-BR" dirty="0" err="1"/>
              <a:t>line-height</a:t>
            </a:r>
            <a:r>
              <a:rPr lang="pt-BR" dirty="0"/>
              <a:t>: 1.6).</a:t>
            </a:r>
          </a:p>
          <a:p>
            <a:pPr marL="1028700" lvl="1" indent="-342900"/>
            <a:r>
              <a:rPr lang="pt-BR" dirty="0"/>
              <a:t>A cor do texto deve ser suave para evitar que o parágrafo se sobressaia excessivamente, como color: </a:t>
            </a:r>
            <a:r>
              <a:rPr lang="pt-BR" dirty="0" err="1"/>
              <a:t>gray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5091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1051</TotalTime>
  <Words>649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Times New Roman</vt:lpstr>
      <vt:lpstr>Tema do Office</vt:lpstr>
      <vt:lpstr>Introdução a Seletores no CSS</vt:lpstr>
      <vt:lpstr>Introdução aos Seletores</vt:lpstr>
      <vt:lpstr>Seletores na prática</vt:lpstr>
      <vt:lpstr>Seletor ID </vt:lpstr>
      <vt:lpstr>Seletor Class </vt:lpstr>
      <vt:lpstr>Diferença entre ID e Classe</vt:lpstr>
      <vt:lpstr>Desafio: Estilização usando seletores ID e Classe</vt:lpstr>
      <vt:lpstr>Desafio: Estilização usando seletores ID e Classe</vt:lpstr>
      <vt:lpstr>Desafio: Estilização usando seletores ID e Classe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Pedro Henrique Miho de Souza</cp:lastModifiedBy>
  <cp:revision>118</cp:revision>
  <dcterms:created xsi:type="dcterms:W3CDTF">2024-03-08T12:14:33Z</dcterms:created>
  <dcterms:modified xsi:type="dcterms:W3CDTF">2025-01-27T12:27:44Z</dcterms:modified>
</cp:coreProperties>
</file>