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7" r:id="rId9"/>
    <p:sldId id="276" r:id="rId10"/>
    <p:sldId id="279" r:id="rId11"/>
    <p:sldId id="278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Font-Weight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9461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font-weight</a:t>
            </a:r>
            <a:r>
              <a:rPr lang="pt-BR" b="1" dirty="0"/>
              <a:t> </a:t>
            </a:r>
            <a:r>
              <a:rPr lang="pt-BR" dirty="0"/>
              <a:t>controla o peso (espessura) da fonte. Pode ser definido com palavras-chave (normal, </a:t>
            </a:r>
            <a:r>
              <a:rPr lang="pt-BR" dirty="0" err="1"/>
              <a:t>bold</a:t>
            </a:r>
            <a:r>
              <a:rPr lang="pt-BR" dirty="0"/>
              <a:t>, etc.) ou valores numéricos (100 a 900).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A24583-6586-45F7-9C8A-139BC0EE2B91}"/>
              </a:ext>
            </a:extLst>
          </p:cNvPr>
          <p:cNvGrpSpPr/>
          <p:nvPr/>
        </p:nvGrpSpPr>
        <p:grpSpPr>
          <a:xfrm>
            <a:off x="1058092" y="3818710"/>
            <a:ext cx="10075816" cy="1478257"/>
            <a:chOff x="896984" y="3818710"/>
            <a:chExt cx="10075816" cy="147825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CEA113E-BA89-45F2-8042-DEE4A0F0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984" y="3818710"/>
              <a:ext cx="6181802" cy="147825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8996412-03C4-47FB-B84F-6E3770264CE4}"/>
                </a:ext>
              </a:extLst>
            </p:cNvPr>
            <p:cNvSpPr/>
            <p:nvPr/>
          </p:nvSpPr>
          <p:spPr>
            <a:xfrm>
              <a:off x="7663543" y="3957674"/>
              <a:ext cx="330925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p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           </a:t>
              </a:r>
            </a:p>
            <a:p>
              <a:pPr indent="457200"/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font-weight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pt-BR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bolder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indent="457200"/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font-weight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pt-BR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bold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75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Font-Style</a:t>
            </a:r>
            <a:r>
              <a:rPr lang="pt-BR" dirty="0"/>
              <a:t> e </a:t>
            </a:r>
            <a:r>
              <a:rPr lang="pt-BR" dirty="0" err="1"/>
              <a:t>Text-Decoration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576308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font-style</a:t>
            </a:r>
            <a:r>
              <a:rPr lang="pt-BR" dirty="0"/>
              <a:t> define o estilo da fonte, como normal, itálico ou oblíquo.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996412-03C4-47FB-B84F-6E3770264CE4}"/>
              </a:ext>
            </a:extLst>
          </p:cNvPr>
          <p:cNvSpPr/>
          <p:nvPr/>
        </p:nvSpPr>
        <p:spPr>
          <a:xfrm>
            <a:off x="4441371" y="2683059"/>
            <a:ext cx="3309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oblique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D349A28-B07F-4F36-A0FB-FBF136680831}"/>
              </a:ext>
            </a:extLst>
          </p:cNvPr>
          <p:cNvSpPr txBox="1">
            <a:spLocks/>
          </p:cNvSpPr>
          <p:nvPr/>
        </p:nvSpPr>
        <p:spPr>
          <a:xfrm>
            <a:off x="592347" y="4145464"/>
            <a:ext cx="11007306" cy="57630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 err="1"/>
              <a:t>text</a:t>
            </a:r>
            <a:r>
              <a:rPr lang="pt-BR" b="1" dirty="0"/>
              <a:t>- </a:t>
            </a:r>
            <a:r>
              <a:rPr lang="pt-BR" b="1" dirty="0" err="1"/>
              <a:t>decoration</a:t>
            </a:r>
            <a:r>
              <a:rPr lang="pt-BR" b="1" dirty="0"/>
              <a:t> </a:t>
            </a:r>
            <a:r>
              <a:rPr lang="pt-BR" dirty="0"/>
              <a:t>adiciona ou remove decorações como sublinhado, linha sobre o texto ou linha cortada.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3911F5-BBD4-4613-A71D-34E377081388}"/>
              </a:ext>
            </a:extLst>
          </p:cNvPr>
          <p:cNvSpPr/>
          <p:nvPr/>
        </p:nvSpPr>
        <p:spPr>
          <a:xfrm>
            <a:off x="4071257" y="4983848"/>
            <a:ext cx="404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text-decoration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underline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text-decoration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overline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19DF-4B07-4B11-8601-AC651174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 para fontes e pesos personalizados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CA909-B378-47C1-AAFE-D39B92358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43554"/>
          </a:xfrm>
        </p:spPr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Fonts</a:t>
            </a:r>
            <a:r>
              <a:rPr lang="pt-BR" dirty="0"/>
              <a:t> é uma biblioteca gratuita que oferece fontes para web, permitindo usá-las sem instalar localmente. Basta escolher a fonte no site, copiar o código e inseri-lo no HTML para usá-la no CSS, para isso devemos importar uma fonte da nossa escolha e depois fazer o </a:t>
            </a:r>
            <a:r>
              <a:rPr lang="pt-BR" dirty="0" err="1"/>
              <a:t>import</a:t>
            </a:r>
            <a:r>
              <a:rPr lang="pt-BR" dirty="0"/>
              <a:t>, ficando igual o exemplo abaixo.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232D7A-8FD7-43BD-8490-8DCB0A93DB8F}"/>
              </a:ext>
            </a:extLst>
          </p:cNvPr>
          <p:cNvSpPr/>
          <p:nvPr/>
        </p:nvSpPr>
        <p:spPr>
          <a:xfrm>
            <a:off x="1750423" y="4086754"/>
            <a:ext cx="8691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'https://fonts.googleapis.com/css2?family=Roboto:ital,wght@0,100..900;1,100..900&amp;family=Smooch+Sans:wght@100..900&amp;display=swap'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Roboto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Helvetica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sans-serif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9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962C2-4555-457E-85B4-9A84622E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Text-Align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00FF2-4AF3-4D10-866C-E499B429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753451"/>
          </a:xfrm>
        </p:spPr>
        <p:txBody>
          <a:bodyPr/>
          <a:lstStyle/>
          <a:p>
            <a:r>
              <a:rPr lang="pt-BR" sz="1800" dirty="0"/>
              <a:t>A propriedade </a:t>
            </a:r>
            <a:r>
              <a:rPr lang="pt-BR" sz="1800" dirty="0" err="1"/>
              <a:t>text-align</a:t>
            </a:r>
            <a:r>
              <a:rPr lang="pt-BR" sz="1800" dirty="0"/>
              <a:t> é utilizada para definir o alinhamento do texto dentro de seu contêiner. Os valores mais comuns para essa propriedade são:</a:t>
            </a:r>
          </a:p>
          <a:p>
            <a:pPr marL="1028700" lvl="1" indent="-342900" algn="just"/>
            <a:r>
              <a:rPr lang="pt-BR" dirty="0" err="1"/>
              <a:t>left</a:t>
            </a:r>
            <a:r>
              <a:rPr lang="pt-BR" dirty="0"/>
              <a:t>: Alinha o texto à margem esquerda.</a:t>
            </a:r>
          </a:p>
          <a:p>
            <a:pPr marL="1028700" lvl="1" indent="-342900" algn="just"/>
            <a:r>
              <a:rPr lang="pt-BR" dirty="0"/>
              <a:t>center: Centraliza o texto no contêiner.</a:t>
            </a:r>
          </a:p>
          <a:p>
            <a:pPr marL="1028700" lvl="1" indent="-342900" algn="just"/>
            <a:r>
              <a:rPr lang="pt-BR" dirty="0" err="1"/>
              <a:t>right</a:t>
            </a:r>
            <a:r>
              <a:rPr lang="pt-BR" dirty="0"/>
              <a:t>: Alinha o texto à margem direita.</a:t>
            </a:r>
          </a:p>
          <a:p>
            <a:pPr marL="1028700" lvl="1" indent="-342900" algn="just"/>
            <a:r>
              <a:rPr lang="pt-BR" dirty="0" err="1"/>
              <a:t>justify</a:t>
            </a:r>
            <a:r>
              <a:rPr lang="pt-BR" dirty="0"/>
              <a:t>: Distribui o texto de forma que ele se estenda igualmente entre as margens esquerda e direita.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D04EA7-25B2-4F1F-A902-1B630F6BFB38}"/>
              </a:ext>
            </a:extLst>
          </p:cNvPr>
          <p:cNvSpPr/>
          <p:nvPr/>
        </p:nvSpPr>
        <p:spPr>
          <a:xfrm>
            <a:off x="4506686" y="5139808"/>
            <a:ext cx="3178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justify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5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6CD3-37D0-44C2-9FCA-B16B09A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Line-Height</a:t>
            </a:r>
            <a:r>
              <a:rPr lang="pt-BR" dirty="0"/>
              <a:t> e </a:t>
            </a:r>
            <a:r>
              <a:rPr lang="pt-BR" dirty="0" err="1"/>
              <a:t>Letter-Spacing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897DE-FF28-4AF1-B565-CBDA6D31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2855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line-height</a:t>
            </a:r>
            <a:r>
              <a:rPr lang="pt-BR" b="1" dirty="0"/>
              <a:t> </a:t>
            </a:r>
            <a:r>
              <a:rPr lang="pt-BR" dirty="0"/>
              <a:t>define o espaçamento vertical entre as linhas de texto.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EC64A7-5FDB-47ED-B639-DD1E108AF737}"/>
              </a:ext>
            </a:extLst>
          </p:cNvPr>
          <p:cNvSpPr/>
          <p:nvPr/>
        </p:nvSpPr>
        <p:spPr>
          <a:xfrm>
            <a:off x="4824549" y="2690336"/>
            <a:ext cx="2542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line-height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9CCD711-B346-4ECA-B184-BE747A790803}"/>
              </a:ext>
            </a:extLst>
          </p:cNvPr>
          <p:cNvSpPr txBox="1">
            <a:spLocks/>
          </p:cNvSpPr>
          <p:nvPr/>
        </p:nvSpPr>
        <p:spPr>
          <a:xfrm>
            <a:off x="592347" y="3956503"/>
            <a:ext cx="11007306" cy="62855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 err="1"/>
              <a:t>letter-spacing</a:t>
            </a:r>
            <a:r>
              <a:rPr lang="pt-BR" b="1" dirty="0"/>
              <a:t> </a:t>
            </a:r>
            <a:r>
              <a:rPr lang="pt-BR" dirty="0"/>
              <a:t>controla o espaçamento entre os caracteres do texto.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1332A2-8669-43A1-9284-91AD6EA6E869}"/>
              </a:ext>
            </a:extLst>
          </p:cNvPr>
          <p:cNvSpPr/>
          <p:nvPr/>
        </p:nvSpPr>
        <p:spPr>
          <a:xfrm>
            <a:off x="4497978" y="4802164"/>
            <a:ext cx="3196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letter-spacing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3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6CD3-37D0-44C2-9FCA-B16B09A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Text-Indent</a:t>
            </a:r>
            <a:r>
              <a:rPr lang="pt-BR" dirty="0"/>
              <a:t> </a:t>
            </a:r>
            <a:r>
              <a:rPr lang="pt-BR"/>
              <a:t>e Color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897DE-FF28-4AF1-B565-CBDA6D31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682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text-indent</a:t>
            </a:r>
            <a:r>
              <a:rPr lang="pt-BR" b="1" dirty="0"/>
              <a:t> c</a:t>
            </a:r>
            <a:r>
              <a:rPr lang="pt-BR" dirty="0"/>
              <a:t>ontrola a </a:t>
            </a:r>
            <a:r>
              <a:rPr lang="pt-BR" dirty="0" err="1"/>
              <a:t>indentação</a:t>
            </a:r>
            <a:r>
              <a:rPr lang="pt-BR" dirty="0"/>
              <a:t> da primeira linha de um parágrafo, permitindo ajustar o espaço entre o início do texto e a margem do contêiner.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EC64A7-5FDB-47ED-B639-DD1E108AF737}"/>
              </a:ext>
            </a:extLst>
          </p:cNvPr>
          <p:cNvSpPr/>
          <p:nvPr/>
        </p:nvSpPr>
        <p:spPr>
          <a:xfrm>
            <a:off x="4661263" y="3115175"/>
            <a:ext cx="2801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text-indent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9CCD711-B346-4ECA-B184-BE747A790803}"/>
              </a:ext>
            </a:extLst>
          </p:cNvPr>
          <p:cNvSpPr txBox="1">
            <a:spLocks/>
          </p:cNvSpPr>
          <p:nvPr/>
        </p:nvSpPr>
        <p:spPr>
          <a:xfrm>
            <a:off x="592347" y="4252182"/>
            <a:ext cx="11007306" cy="92333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/>
              <a:t>color </a:t>
            </a:r>
            <a:r>
              <a:rPr lang="pt-BR" dirty="0"/>
              <a:t>define a cor do texto, pode ser especificada com nomes de cores, valores hexadecimais, RGB, ou HSL.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1332A2-8669-43A1-9284-91AD6EA6E869}"/>
              </a:ext>
            </a:extLst>
          </p:cNvPr>
          <p:cNvSpPr/>
          <p:nvPr/>
        </p:nvSpPr>
        <p:spPr>
          <a:xfrm>
            <a:off x="4497976" y="5308096"/>
            <a:ext cx="3196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2180-C2D0-482A-9F8F-4362706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página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0B637-BC29-4D69-B28A-93A2C9B5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Uma página HTML é composta por diferentes seções que ajudam a organizar e descrever o conteúdo de maneira semântica. Isso significa que cada parte da página tem um significado específico, que facilita tanto para os navegadores quanto para os humanos entenderem a hierarquia e o propósito de cada elemento. </a:t>
            </a:r>
          </a:p>
        </p:txBody>
      </p:sp>
    </p:spTree>
    <p:extLst>
      <p:ext uri="{BB962C8B-B14F-4D97-AF65-F5344CB8AC3E}">
        <p14:creationId xmlns:p14="http://schemas.microsoft.com/office/powerpoint/2010/main" val="38603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CSS </a:t>
            </a:r>
            <a:r>
              <a:rPr lang="pt-BR" dirty="0" err="1"/>
              <a:t>inline</a:t>
            </a:r>
            <a:r>
              <a:rPr lang="pt-BR" dirty="0"/>
              <a:t> é uma forma de aplicar estilos diretamente a um elemento HTML, utilizando o atributo </a:t>
            </a:r>
            <a:r>
              <a:rPr lang="pt-BR" dirty="0" err="1"/>
              <a:t>style</a:t>
            </a:r>
            <a:r>
              <a:rPr lang="pt-BR" dirty="0"/>
              <a:t> dentro da </a:t>
            </a:r>
            <a:r>
              <a:rPr lang="pt-BR" dirty="0" err="1"/>
              <a:t>tag</a:t>
            </a:r>
            <a:r>
              <a:rPr lang="pt-BR" dirty="0"/>
              <a:t> desse elemento. Essa técnica permite personalizar rapidamente a aparência de um elemento específico, sem a necessidade de criar um arquivo CSS externo ou um bloco de estilo interno.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4C6CEC-F293-4EA3-AB60-87527F423CD3}"/>
              </a:ext>
            </a:extLst>
          </p:cNvPr>
          <p:cNvSpPr/>
          <p:nvPr/>
        </p:nvSpPr>
        <p:spPr>
          <a:xfrm>
            <a:off x="2360023" y="5094961"/>
            <a:ext cx="7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Importância da Reciclagem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0E7DC2-0DC2-4E5D-AD81-4F0F751A5E3F}"/>
              </a:ext>
            </a:extLst>
          </p:cNvPr>
          <p:cNvSpPr/>
          <p:nvPr/>
        </p:nvSpPr>
        <p:spPr>
          <a:xfrm>
            <a:off x="2803078" y="3970682"/>
            <a:ext cx="6585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"background-color: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21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r>
              <a:rPr lang="pt-BR" dirty="0"/>
              <a:t>O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 interno é uma forma de aplicar estilos a seus elementos HTML diretamente dentro da seção &lt;</a:t>
            </a:r>
            <a:r>
              <a:rPr lang="pt-BR" dirty="0" err="1"/>
              <a:t>head</a:t>
            </a:r>
            <a:r>
              <a:rPr lang="pt-BR" dirty="0"/>
              <a:t>&gt; do seu documento HTML. Isso significa que você não precisa criar um arquivo CSS externo, tornando a organização do seu código mais simples para projetos menores.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9D280F-2788-4ECC-9176-2ADB9B80B5EC}"/>
              </a:ext>
            </a:extLst>
          </p:cNvPr>
          <p:cNvSpPr/>
          <p:nvPr/>
        </p:nvSpPr>
        <p:spPr>
          <a:xfrm>
            <a:off x="3492137" y="3792725"/>
            <a:ext cx="52077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CSS externo é uma forma de separar as regras de estilo do seu HTML, colocando-as em um arquivo à parte, geralmente com a extensão .</a:t>
            </a:r>
            <a:r>
              <a:rPr lang="pt-BR" dirty="0" err="1"/>
              <a:t>css</a:t>
            </a:r>
            <a:r>
              <a:rPr lang="pt-BR" dirty="0"/>
              <a:t>. Essa prática é altamente recomendada para projetos maiores, pois facilita a organização, a manutenção e a reutilização dos estilos.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D77859-BC1B-40FE-B082-17642801F104}"/>
              </a:ext>
            </a:extLst>
          </p:cNvPr>
          <p:cNvSpPr/>
          <p:nvPr/>
        </p:nvSpPr>
        <p:spPr>
          <a:xfrm>
            <a:off x="1203111" y="4448630"/>
            <a:ext cx="4519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"style.css"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2DDA5-482B-42F3-AEE0-CEF2A3AE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3" y="3743525"/>
            <a:ext cx="1305107" cy="295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6142808-C810-493D-9689-C16FAE2A6BB6}"/>
              </a:ext>
            </a:extLst>
          </p:cNvPr>
          <p:cNvSpPr/>
          <p:nvPr/>
        </p:nvSpPr>
        <p:spPr>
          <a:xfrm>
            <a:off x="6925723" y="4448630"/>
            <a:ext cx="40631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BEBA89-8BCE-490C-BF69-C6DF5B11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1" y="3743525"/>
            <a:ext cx="154326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477A-D050-4401-AB2C-E7D6B29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 dos Tipos de Estilos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2300F-F316-49F1-902B-CDDC66E5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73291"/>
          </a:xfrm>
        </p:spPr>
        <p:txBody>
          <a:bodyPr/>
          <a:lstStyle/>
          <a:p>
            <a:r>
              <a:rPr lang="pt-BR" dirty="0"/>
              <a:t>Quando utilizamos os três tipos de estilos CSS — </a:t>
            </a:r>
            <a:r>
              <a:rPr lang="pt-BR" dirty="0" err="1"/>
              <a:t>inline</a:t>
            </a:r>
            <a:r>
              <a:rPr lang="pt-BR" dirty="0"/>
              <a:t>, interno, e externo — em uma mesma página, a hierarquia de precedência determina qual estilo será aplicado. A ordem de prioridade segue as regras do </a:t>
            </a:r>
            <a:r>
              <a:rPr lang="pt-BR" dirty="0" err="1"/>
              <a:t>cascading</a:t>
            </a:r>
            <a:r>
              <a:rPr lang="pt-BR" dirty="0"/>
              <a:t> (cascata) do CSS.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DE698-49F5-4AFB-93B9-8763CD24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4" y="4013404"/>
            <a:ext cx="10281012" cy="11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C3677-B7E3-4D91-9045-8C420435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Estilização de Fontes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8AB92-B0D3-4799-BE37-D342D119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estilização de fontes no CSS é essencial para melhorar a apresentação e a legibilidade de uma página. O CSS fornece propriedades que permitem controlar o tipo de fonte, tamanho, estilo, peso, espaçamento e alinhamento de textos.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B5C121-D2FD-4DAB-B0FB-21049081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16" y="3367088"/>
            <a:ext cx="6222368" cy="32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B3B0-4AEA-4C2C-8226-818C34D5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</a:t>
            </a:r>
            <a:r>
              <a:rPr lang="pt-BR" dirty="0"/>
              <a:t>-Family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1C9301-0688-4422-AB8B-F3136F19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estilo </a:t>
            </a:r>
            <a:r>
              <a:rPr lang="pt-BR" b="1" dirty="0" err="1"/>
              <a:t>font-family</a:t>
            </a:r>
            <a:r>
              <a:rPr lang="pt-BR" b="1" dirty="0"/>
              <a:t> </a:t>
            </a:r>
            <a:r>
              <a:rPr lang="pt-BR" dirty="0"/>
              <a:t>define o tipo de fonte (ou famílias de fontes) a ser utilizado. Você pode usar fontes padrão do sistema ou importar fontes personalizadas (como do Google </a:t>
            </a:r>
            <a:r>
              <a:rPr lang="pt-BR" dirty="0" err="1"/>
              <a:t>Fonts</a:t>
            </a:r>
            <a:r>
              <a:rPr lang="pt-BR" dirty="0"/>
              <a:t>). É recomendável fornecer uma lista de fontes como </a:t>
            </a:r>
            <a:r>
              <a:rPr lang="pt-BR" dirty="0" err="1"/>
              <a:t>fallback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763356A-B644-49A4-9DE1-EDDA8E349621}"/>
              </a:ext>
            </a:extLst>
          </p:cNvPr>
          <p:cNvSpPr/>
          <p:nvPr/>
        </p:nvSpPr>
        <p:spPr>
          <a:xfrm>
            <a:off x="2847702" y="4108997"/>
            <a:ext cx="6496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'Arial'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'Helvetica'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sans-serif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9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Font-Size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94616"/>
          </a:xfrm>
        </p:spPr>
        <p:txBody>
          <a:bodyPr/>
          <a:lstStyle/>
          <a:p>
            <a:r>
              <a:rPr lang="pt-BR" dirty="0"/>
              <a:t>O estilo </a:t>
            </a:r>
            <a:r>
              <a:rPr lang="pt-BR" b="1" dirty="0" err="1"/>
              <a:t>font-size</a:t>
            </a:r>
            <a:r>
              <a:rPr lang="pt-BR" dirty="0"/>
              <a:t> é responsável por definir o tamanho do texto em um elemento. Recomenda-se o uso das unidades de medida </a:t>
            </a:r>
            <a:r>
              <a:rPr lang="pt-BR" dirty="0" err="1"/>
              <a:t>px</a:t>
            </a:r>
            <a:r>
              <a:rPr lang="pt-BR" dirty="0"/>
              <a:t> (pixels) e em para garantir maior controle e flexibilidade.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C28C88-9730-481A-9783-9AF80F16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354921"/>
            <a:ext cx="9867900" cy="14097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FAFFD2F-8981-4210-AA10-75346E94CE14}"/>
              </a:ext>
            </a:extLst>
          </p:cNvPr>
          <p:cNvSpPr/>
          <p:nvPr/>
        </p:nvSpPr>
        <p:spPr>
          <a:xfrm>
            <a:off x="4763589" y="5080250"/>
            <a:ext cx="2664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16px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54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1086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CSS</vt:lpstr>
      <vt:lpstr>Estrutura de uma página em HTML</vt:lpstr>
      <vt:lpstr>Estilos CSS inline</vt:lpstr>
      <vt:lpstr>Estilos CSS internos</vt:lpstr>
      <vt:lpstr>Estilos CSS externos</vt:lpstr>
      <vt:lpstr>Prioridade dos Tipos de Estilos em CSS</vt:lpstr>
      <vt:lpstr>Estilização de Fontes no CSS</vt:lpstr>
      <vt:lpstr>Font-Family</vt:lpstr>
      <vt:lpstr>Font-Size</vt:lpstr>
      <vt:lpstr>Font-Weight</vt:lpstr>
      <vt:lpstr>Font-Style e Text-Decoration</vt:lpstr>
      <vt:lpstr>A solução para fontes e pesos personalizados</vt:lpstr>
      <vt:lpstr>Text-Align</vt:lpstr>
      <vt:lpstr>Line-Height e Letter-Spacing</vt:lpstr>
      <vt:lpstr>Text-Indent e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105</cp:revision>
  <dcterms:created xsi:type="dcterms:W3CDTF">2024-03-08T12:14:33Z</dcterms:created>
  <dcterms:modified xsi:type="dcterms:W3CDTF">2025-01-26T22:38:32Z</dcterms:modified>
</cp:coreProperties>
</file>