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7" r:id="rId3"/>
    <p:sldId id="268" r:id="rId4"/>
    <p:sldId id="263" r:id="rId5"/>
    <p:sldId id="269" r:id="rId6"/>
    <p:sldId id="274" r:id="rId7"/>
    <p:sldId id="270" r:id="rId8"/>
    <p:sldId id="271" r:id="rId9"/>
    <p:sldId id="272" r:id="rId10"/>
    <p:sldId id="273" r:id="rId11"/>
    <p:sldId id="275" r:id="rId12"/>
    <p:sldId id="276" r:id="rId13"/>
    <p:sldId id="265" r:id="rId14"/>
    <p:sldId id="266" r:id="rId15"/>
    <p:sldId id="277" r:id="rId16"/>
    <p:sldId id="278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  <a:srgbClr val="E44D26"/>
    <a:srgbClr val="004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7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4EE8F0D-4C39-45F8-A86B-93ED1F9D17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F67F67-5D71-4F4C-B62B-A94D0A480B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8648D-752F-4D9E-8EC2-61293C3E9BC7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044854-0830-44C0-9D0A-E43EA97F77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8EFAA-FD92-4E85-A429-F363379A13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8D3A-3BA1-4F54-81A1-A8158414A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4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E822F-2664-47C4-8404-83B1D4D0E6EE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894BD-720E-4718-AD70-168A1A760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2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23/01/2025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1776069"/>
          </a:xfrm>
        </p:spPr>
        <p:txBody>
          <a:bodyPr/>
          <a:lstStyle/>
          <a:p>
            <a:r>
              <a:rPr lang="pt-BR" sz="5400"/>
              <a:t>Semântica </a:t>
            </a:r>
            <a:r>
              <a:rPr lang="pt-BR" sz="5400" dirty="0"/>
              <a:t>n</a:t>
            </a:r>
            <a:r>
              <a:rPr lang="pt-BR" sz="5400"/>
              <a:t>o </a:t>
            </a:r>
            <a:r>
              <a:rPr lang="pt-BR" sz="5400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565"/>
            <a:ext cx="9144000" cy="1277503"/>
          </a:xfrm>
        </p:spPr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9CEA9-14F1-4F6A-A5F7-BB65F3A2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Independente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758A75-421F-46B7-8F55-14AAAE6ED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081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O &lt;</a:t>
            </a:r>
            <a:r>
              <a:rPr lang="pt-BR" dirty="0" err="1"/>
              <a:t>article</a:t>
            </a:r>
            <a:r>
              <a:rPr lang="pt-BR" dirty="0"/>
              <a:t>&gt; é usado para agrupar um conteúdo que faz sentido por si só, como um post de blog, uma notícia ou um </a:t>
            </a:r>
            <a:r>
              <a:rPr lang="pt-BR" dirty="0" err="1"/>
              <a:t>card</a:t>
            </a:r>
            <a:r>
              <a:rPr lang="pt-BR" dirty="0"/>
              <a:t> de informação.</a:t>
            </a:r>
          </a:p>
          <a:p>
            <a:pPr>
              <a:spcBef>
                <a:spcPts val="0"/>
              </a:spcBef>
            </a:pPr>
            <a:r>
              <a:rPr lang="pt-BR" dirty="0"/>
              <a:t>Sintaxe:</a:t>
            </a:r>
          </a:p>
          <a:p>
            <a:pPr>
              <a:spcBef>
                <a:spcPts val="0"/>
              </a:spcBef>
            </a:pP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0003968-66AD-4344-B51F-4D71A258D00B}"/>
              </a:ext>
            </a:extLst>
          </p:cNvPr>
          <p:cNvSpPr/>
          <p:nvPr/>
        </p:nvSpPr>
        <p:spPr>
          <a:xfrm>
            <a:off x="2272937" y="3894482"/>
            <a:ext cx="76461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&lt;h3&gt;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Site de Portfólio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&lt;/h3&gt;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Um site que criei para mostrar meus trabalhos.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188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9CEA9-14F1-4F6A-A5F7-BB65F3A2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Agrupando Conteúdo Relacionado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758A75-421F-46B7-8F55-14AAAE6ED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15843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section</a:t>
            </a:r>
            <a:r>
              <a:rPr lang="pt-BR" dirty="0"/>
              <a:t>&gt; é usada para dividir o conteúdo em blocos temáticos dentro do &lt;</a:t>
            </a:r>
            <a:r>
              <a:rPr lang="pt-BR" dirty="0" err="1"/>
              <a:t>main</a:t>
            </a:r>
            <a:r>
              <a:rPr lang="pt-BR" dirty="0"/>
              <a:t>&gt;. Ela é útil quando você quer agrupar várias partes relacionadas, como diferentes categorias.</a:t>
            </a:r>
          </a:p>
          <a:p>
            <a:pPr>
              <a:spcBef>
                <a:spcPts val="0"/>
              </a:spcBef>
            </a:pPr>
            <a:r>
              <a:rPr lang="pt-BR" dirty="0"/>
              <a:t>Sintaxe:</a:t>
            </a:r>
          </a:p>
          <a:p>
            <a:pPr>
              <a:spcBef>
                <a:spcPts val="0"/>
              </a:spcBef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5FF86AC-7D65-4EE7-8062-82E4ADE45006}"/>
              </a:ext>
            </a:extLst>
          </p:cNvPr>
          <p:cNvSpPr/>
          <p:nvPr/>
        </p:nvSpPr>
        <p:spPr>
          <a:xfrm>
            <a:off x="4284617" y="3520164"/>
            <a:ext cx="3622766" cy="26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&lt;section&gt;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Habilidades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HTML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CSS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JavaScript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&lt;/section&gt;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730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98A3F-BFD7-4DC1-87FC-BA7D8DD8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Rodapé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93E550-ADE0-4449-B9B0-26C5A6E50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15081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O &lt;</a:t>
            </a:r>
            <a:r>
              <a:rPr lang="pt-BR" dirty="0" err="1"/>
              <a:t>footer</a:t>
            </a:r>
            <a:r>
              <a:rPr lang="pt-BR" dirty="0"/>
              <a:t>&gt; contém informações de fechamento da página ou seção, como direitos autorais, links de redes sociais, ou informações de contato.</a:t>
            </a:r>
          </a:p>
          <a:p>
            <a:pPr>
              <a:spcBef>
                <a:spcPts val="0"/>
              </a:spcBef>
            </a:pPr>
            <a:r>
              <a:rPr lang="pt-BR" dirty="0"/>
              <a:t>Sintaxe:</a:t>
            </a:r>
          </a:p>
          <a:p>
            <a:pPr>
              <a:spcBef>
                <a:spcPts val="0"/>
              </a:spcBef>
            </a:pP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1FF9211-3F5D-4DBE-9E1E-128DE545406A}"/>
              </a:ext>
            </a:extLst>
          </p:cNvPr>
          <p:cNvSpPr/>
          <p:nvPr/>
        </p:nvSpPr>
        <p:spPr>
          <a:xfrm>
            <a:off x="888398" y="3894480"/>
            <a:ext cx="10415204" cy="1294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footer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copy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 2025 Pedro Henrique Miho de Souza. Todos os direitos reservados.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footer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549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6682F-FBB3-43BF-A75F-403E9929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Importante em HTML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B9BD515-9437-444D-9152-3F55D5339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2100310"/>
          </a:xfrm>
        </p:spPr>
        <p:txBody>
          <a:bodyPr/>
          <a:lstStyle/>
          <a:p>
            <a:r>
              <a:rPr lang="pt-BR" dirty="0"/>
              <a:t>Para deixar um texto em negrito no HTML, a </a:t>
            </a:r>
            <a:r>
              <a:rPr lang="pt-BR" dirty="0" err="1"/>
              <a:t>tag</a:t>
            </a:r>
            <a:r>
              <a:rPr lang="pt-BR" dirty="0"/>
              <a:t> recomendada é &lt;</a:t>
            </a:r>
            <a:r>
              <a:rPr lang="pt-BR" dirty="0" err="1"/>
              <a:t>strong</a:t>
            </a:r>
            <a:r>
              <a:rPr lang="pt-BR" dirty="0"/>
              <a:t>&gt;, pois ela indica que o conteúdo é importante e confere significado semântico. A </a:t>
            </a:r>
            <a:r>
              <a:rPr lang="pt-BR" dirty="0" err="1"/>
              <a:t>tag</a:t>
            </a:r>
            <a:r>
              <a:rPr lang="pt-BR" dirty="0"/>
              <a:t> &lt;b&gt; deve ser evitada, pois apenas aplica o estilo visual de negrito sem transmitir relevância ou importância</a:t>
            </a:r>
            <a:r>
              <a:rPr lang="pt-BR" sz="1600" dirty="0"/>
              <a:t>.</a:t>
            </a:r>
          </a:p>
          <a:p>
            <a:r>
              <a:rPr lang="pt-BR" dirty="0"/>
              <a:t>Sintaxe:</a:t>
            </a:r>
            <a:endParaRPr lang="pt-BR" sz="2000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0688C17-3F4A-445E-915A-9046C7119CCC}"/>
              </a:ext>
            </a:extLst>
          </p:cNvPr>
          <p:cNvGrpSpPr/>
          <p:nvPr/>
        </p:nvGrpSpPr>
        <p:grpSpPr>
          <a:xfrm>
            <a:off x="1534781" y="4117333"/>
            <a:ext cx="9122437" cy="369332"/>
            <a:chOff x="1534782" y="4486665"/>
            <a:chExt cx="9122437" cy="369332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8AA6D202-2ADF-4BB1-BDA6-417C2A461EC3}"/>
                </a:ext>
              </a:extLst>
            </p:cNvPr>
            <p:cNvSpPr/>
            <p:nvPr/>
          </p:nvSpPr>
          <p:spPr>
            <a:xfrm>
              <a:off x="1534782" y="4486665"/>
              <a:ext cx="44903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</a:t>
              </a:r>
              <a:r>
                <a:rPr lang="pt-BR" dirty="0" err="1">
                  <a:solidFill>
                    <a:srgbClr val="800000"/>
                  </a:solidFill>
                  <a:latin typeface="Consolas" panose="020B0609020204030204" pitchFamily="49" charset="0"/>
                </a:rPr>
                <a:t>strong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&gt;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Texto em destaque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&lt;/</a:t>
              </a:r>
              <a:r>
                <a:rPr lang="pt-BR" dirty="0" err="1">
                  <a:solidFill>
                    <a:srgbClr val="800000"/>
                  </a:solidFill>
                  <a:latin typeface="Consolas" panose="020B0609020204030204" pitchFamily="49" charset="0"/>
                </a:rPr>
                <a:t>strong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&gt;</a:t>
              </a:r>
              <a:endPara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F6713C83-8431-40A0-9101-6EB234592015}"/>
                </a:ext>
              </a:extLst>
            </p:cNvPr>
            <p:cNvSpPr/>
            <p:nvPr/>
          </p:nvSpPr>
          <p:spPr>
            <a:xfrm>
              <a:off x="7559896" y="4486665"/>
              <a:ext cx="30973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&lt;b&gt;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Texto em negrito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&lt;/b&gt;</a:t>
              </a:r>
              <a:endPara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pic>
        <p:nvPicPr>
          <p:cNvPr id="9" name="Gráfico 8" descr="Marca de seleção">
            <a:extLst>
              <a:ext uri="{FF2B5EF4-FFF2-40B4-BE49-F238E27FC236}">
                <a16:creationId xmlns:a16="http://schemas.microsoft.com/office/drawing/2014/main" id="{0B90CD79-7B5B-446E-A937-6FAC507A4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907" y="4031999"/>
            <a:ext cx="540000" cy="540000"/>
          </a:xfrm>
          <a:prstGeom prst="rect">
            <a:avLst/>
          </a:prstGeom>
        </p:spPr>
      </p:pic>
      <p:pic>
        <p:nvPicPr>
          <p:cNvPr id="11" name="Gráfico 10" descr="Fechar">
            <a:extLst>
              <a:ext uri="{FF2B5EF4-FFF2-40B4-BE49-F238E27FC236}">
                <a16:creationId xmlns:a16="http://schemas.microsoft.com/office/drawing/2014/main" id="{9ABBCE49-3195-49A6-82B4-DB9016C51A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9895" y="4031999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60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6682F-FBB3-43BF-A75F-403E9929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em ênfase em HTML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B9BD515-9437-444D-9152-3F55D5339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2100310"/>
          </a:xfrm>
        </p:spPr>
        <p:txBody>
          <a:bodyPr/>
          <a:lstStyle/>
          <a:p>
            <a:r>
              <a:rPr lang="pt-BR" dirty="0"/>
              <a:t>Para destacar texto em itálico no HTML, use a </a:t>
            </a:r>
            <a:r>
              <a:rPr lang="pt-BR" dirty="0" err="1"/>
              <a:t>tag</a:t>
            </a:r>
            <a:r>
              <a:rPr lang="pt-BR" dirty="0"/>
              <a:t> &lt;em&gt; para indicar ênfase semântica. A </a:t>
            </a:r>
            <a:r>
              <a:rPr lang="pt-BR" dirty="0" err="1"/>
              <a:t>tag</a:t>
            </a:r>
            <a:r>
              <a:rPr lang="pt-BR" dirty="0"/>
              <a:t> &lt;i&gt; deve ser evitada, pois apenas aplica o estilo visual de itálico sem transmitir significado.</a:t>
            </a:r>
          </a:p>
          <a:p>
            <a:r>
              <a:rPr lang="pt-BR" dirty="0"/>
              <a:t>Sintaxe:</a:t>
            </a:r>
            <a:endParaRPr lang="pt-BR" sz="2000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38F77B6-D7C7-4C7A-910E-AB1767D27913}"/>
              </a:ext>
            </a:extLst>
          </p:cNvPr>
          <p:cNvGrpSpPr/>
          <p:nvPr/>
        </p:nvGrpSpPr>
        <p:grpSpPr>
          <a:xfrm>
            <a:off x="1020907" y="3674984"/>
            <a:ext cx="9636311" cy="540000"/>
            <a:chOff x="1020907" y="4031999"/>
            <a:chExt cx="9636311" cy="540000"/>
          </a:xfrm>
        </p:grpSpPr>
        <p:pic>
          <p:nvPicPr>
            <p:cNvPr id="9" name="Gráfico 8" descr="Marca de seleção">
              <a:extLst>
                <a:ext uri="{FF2B5EF4-FFF2-40B4-BE49-F238E27FC236}">
                  <a16:creationId xmlns:a16="http://schemas.microsoft.com/office/drawing/2014/main" id="{0B90CD79-7B5B-446E-A937-6FAC507A4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907" y="4031999"/>
              <a:ext cx="540000" cy="540000"/>
            </a:xfrm>
            <a:prstGeom prst="rect">
              <a:avLst/>
            </a:prstGeom>
          </p:spPr>
        </p:pic>
        <p:pic>
          <p:nvPicPr>
            <p:cNvPr id="11" name="Gráfico 10" descr="Fechar">
              <a:extLst>
                <a:ext uri="{FF2B5EF4-FFF2-40B4-BE49-F238E27FC236}">
                  <a16:creationId xmlns:a16="http://schemas.microsoft.com/office/drawing/2014/main" id="{9ABBCE49-3195-49A6-82B4-DB9016C51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19895" y="4031999"/>
              <a:ext cx="540000" cy="540000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22F1EFA0-0A98-425C-8765-1708EEDB699F}"/>
                </a:ext>
              </a:extLst>
            </p:cNvPr>
            <p:cNvSpPr/>
            <p:nvPr/>
          </p:nvSpPr>
          <p:spPr>
            <a:xfrm>
              <a:off x="1560907" y="4117333"/>
              <a:ext cx="32239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&lt;em&gt;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Texto em ênfase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&lt;/em&gt;</a:t>
              </a:r>
              <a:endPara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B04487B-34B8-40D9-BFCC-E170BF7378D9}"/>
                </a:ext>
              </a:extLst>
            </p:cNvPr>
            <p:cNvSpPr/>
            <p:nvPr/>
          </p:nvSpPr>
          <p:spPr>
            <a:xfrm>
              <a:off x="7559895" y="4117333"/>
              <a:ext cx="30973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&lt;i&gt;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Texto em itálico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&lt;/i&gt;</a:t>
              </a:r>
              <a:endPara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8447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B5E42-7517-4151-ACF5-E9550C0B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Melhoria no Desafio - Site de Receitas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487893-AD74-4518-8B57-6721B91C1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</a:t>
            </a:r>
            <a:r>
              <a:rPr lang="pt-BR" dirty="0" err="1"/>
              <a:t>desevolveu</a:t>
            </a:r>
            <a:r>
              <a:rPr lang="pt-BR" dirty="0"/>
              <a:t> o código HTML de uma página de receita básica, mas percebeu que faltam </a:t>
            </a:r>
            <a:r>
              <a:rPr lang="pt-BR" dirty="0" err="1"/>
              <a:t>tags</a:t>
            </a:r>
            <a:r>
              <a:rPr lang="pt-BR" dirty="0"/>
              <a:t> semânticas. O objetivo é </a:t>
            </a:r>
            <a:r>
              <a:rPr lang="pt-BR" dirty="0" err="1"/>
              <a:t>refatorar</a:t>
            </a:r>
            <a:r>
              <a:rPr lang="pt-BR" dirty="0"/>
              <a:t> o código para utilizar </a:t>
            </a:r>
            <a:r>
              <a:rPr lang="pt-BR" dirty="0" err="1"/>
              <a:t>tags</a:t>
            </a:r>
            <a:r>
              <a:rPr lang="pt-BR" dirty="0"/>
              <a:t> como header, </a:t>
            </a:r>
            <a:r>
              <a:rPr lang="pt-BR" dirty="0" err="1"/>
              <a:t>nav</a:t>
            </a:r>
            <a:r>
              <a:rPr lang="pt-BR" dirty="0"/>
              <a:t>, </a:t>
            </a:r>
            <a:r>
              <a:rPr lang="pt-BR" dirty="0" err="1"/>
              <a:t>main</a:t>
            </a:r>
            <a:r>
              <a:rPr lang="pt-BR" dirty="0"/>
              <a:t>, </a:t>
            </a:r>
            <a:r>
              <a:rPr lang="pt-BR" dirty="0" err="1"/>
              <a:t>section</a:t>
            </a:r>
            <a:r>
              <a:rPr lang="pt-BR" dirty="0"/>
              <a:t>, </a:t>
            </a:r>
            <a:r>
              <a:rPr lang="pt-BR" dirty="0" err="1"/>
              <a:t>article</a:t>
            </a:r>
            <a:r>
              <a:rPr lang="pt-BR" dirty="0"/>
              <a:t>, e </a:t>
            </a:r>
            <a:r>
              <a:rPr lang="pt-BR" dirty="0" err="1"/>
              <a:t>footer</a:t>
            </a:r>
            <a:r>
              <a:rPr lang="pt-BR" dirty="0"/>
              <a:t>, melhorando a semântica e organização.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8317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B5E42-7517-4151-ACF5-E9550C0B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Melhoria no Desafio  - Criando um Portfólio Profissional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487893-AD74-4518-8B57-6721B91C1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3389176"/>
          </a:xfrm>
        </p:spPr>
        <p:txBody>
          <a:bodyPr/>
          <a:lstStyle/>
          <a:p>
            <a:r>
              <a:rPr lang="pt-BR" dirty="0"/>
              <a:t>Você </a:t>
            </a:r>
            <a:r>
              <a:rPr lang="pt-BR" dirty="0" err="1"/>
              <a:t>desevolveu</a:t>
            </a:r>
            <a:r>
              <a:rPr lang="pt-BR" dirty="0"/>
              <a:t> o código HTML de uma página de receita básica, mas percebeu que faltam </a:t>
            </a:r>
            <a:r>
              <a:rPr lang="pt-BR" dirty="0" err="1"/>
              <a:t>tags</a:t>
            </a:r>
            <a:r>
              <a:rPr lang="pt-BR" dirty="0"/>
              <a:t> semânticas. O objetivo é </a:t>
            </a:r>
            <a:r>
              <a:rPr lang="pt-BR" dirty="0" err="1"/>
              <a:t>refatorar</a:t>
            </a:r>
            <a:r>
              <a:rPr lang="pt-BR" dirty="0"/>
              <a:t> o código para utilizar </a:t>
            </a:r>
            <a:r>
              <a:rPr lang="pt-BR" dirty="0" err="1"/>
              <a:t>tags</a:t>
            </a:r>
            <a:r>
              <a:rPr lang="pt-BR" dirty="0"/>
              <a:t> como header, </a:t>
            </a:r>
            <a:r>
              <a:rPr lang="pt-BR" dirty="0" err="1"/>
              <a:t>nav</a:t>
            </a:r>
            <a:r>
              <a:rPr lang="pt-BR" dirty="0"/>
              <a:t>, </a:t>
            </a:r>
            <a:r>
              <a:rPr lang="pt-BR" dirty="0" err="1"/>
              <a:t>main</a:t>
            </a:r>
            <a:r>
              <a:rPr lang="pt-BR" dirty="0"/>
              <a:t>, </a:t>
            </a:r>
            <a:r>
              <a:rPr lang="pt-BR" dirty="0" err="1"/>
              <a:t>section</a:t>
            </a:r>
            <a:r>
              <a:rPr lang="pt-BR" dirty="0"/>
              <a:t>, </a:t>
            </a:r>
            <a:r>
              <a:rPr lang="pt-BR" dirty="0" err="1"/>
              <a:t>article</a:t>
            </a:r>
            <a:r>
              <a:rPr lang="pt-BR" dirty="0"/>
              <a:t>, e </a:t>
            </a:r>
            <a:r>
              <a:rPr lang="pt-BR" dirty="0" err="1"/>
              <a:t>footer</a:t>
            </a:r>
            <a:r>
              <a:rPr lang="pt-BR" dirty="0"/>
              <a:t>, melhorando a semântica e organização.</a:t>
            </a:r>
          </a:p>
          <a:p>
            <a:endParaRPr lang="pt-BR" dirty="0"/>
          </a:p>
          <a:p>
            <a:r>
              <a:rPr lang="pt-BR" dirty="0"/>
              <a:t>Agora é com você</a:t>
            </a:r>
          </a:p>
        </p:txBody>
      </p:sp>
    </p:spTree>
    <p:extLst>
      <p:ext uri="{BB962C8B-B14F-4D97-AF65-F5344CB8AC3E}">
        <p14:creationId xmlns:p14="http://schemas.microsoft.com/office/powerpoint/2010/main" val="75692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92180-C2D0-482A-9F8F-43627066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uma página em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50B637-BC29-4D69-B28A-93A2C9B5C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135142"/>
          </a:xfrm>
        </p:spPr>
        <p:txBody>
          <a:bodyPr/>
          <a:lstStyle/>
          <a:p>
            <a:r>
              <a:rPr lang="pt-BR" dirty="0"/>
              <a:t>Uma página HTML é composta por diferentes seções que ajudam a organizar e descrever o conteúdo de maneira semântica. Isso significa que cada parte da página tem um significado específico, que facilita tanto para os navegadores quanto para os humanos entenderem a hierarquia e o propósito de cada elemento. </a:t>
            </a:r>
          </a:p>
        </p:txBody>
      </p:sp>
    </p:spTree>
    <p:extLst>
      <p:ext uri="{BB962C8B-B14F-4D97-AF65-F5344CB8AC3E}">
        <p14:creationId xmlns:p14="http://schemas.microsoft.com/office/powerpoint/2010/main" val="386038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F4267-C2AB-43A0-8464-53C67DCA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uma página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679A6E8-8933-401C-8E2C-0C853854A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2636" y="1844675"/>
            <a:ext cx="9126727" cy="435133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E624794-ACFF-48C6-8C6F-8127945C620E}"/>
              </a:ext>
            </a:extLst>
          </p:cNvPr>
          <p:cNvSpPr/>
          <p:nvPr/>
        </p:nvSpPr>
        <p:spPr>
          <a:xfrm>
            <a:off x="1532637" y="1844675"/>
            <a:ext cx="9126726" cy="724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E84FA21-0E71-4893-B287-99ED3FE4EC40}"/>
              </a:ext>
            </a:extLst>
          </p:cNvPr>
          <p:cNvSpPr/>
          <p:nvPr/>
        </p:nvSpPr>
        <p:spPr>
          <a:xfrm>
            <a:off x="3583506" y="1997075"/>
            <a:ext cx="4410963" cy="432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56C7D03-B9AB-40A4-B38E-F0E823D0A996}"/>
              </a:ext>
            </a:extLst>
          </p:cNvPr>
          <p:cNvSpPr/>
          <p:nvPr/>
        </p:nvSpPr>
        <p:spPr>
          <a:xfrm>
            <a:off x="2914650" y="2721429"/>
            <a:ext cx="6375400" cy="2771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AB34CB5-67DA-4B51-B70D-C2BB365BBFF0}"/>
              </a:ext>
            </a:extLst>
          </p:cNvPr>
          <p:cNvSpPr/>
          <p:nvPr/>
        </p:nvSpPr>
        <p:spPr>
          <a:xfrm>
            <a:off x="1532634" y="2629116"/>
            <a:ext cx="9126725" cy="33197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B06869B-903E-466C-A4FA-BE3C4BDF6D5A}"/>
              </a:ext>
            </a:extLst>
          </p:cNvPr>
          <p:cNvCxnSpPr>
            <a:cxnSpLocks/>
            <a:stCxn id="5" idx="0"/>
            <a:endCxn id="11" idx="1"/>
          </p:cNvCxnSpPr>
          <p:nvPr/>
        </p:nvCxnSpPr>
        <p:spPr>
          <a:xfrm flipV="1">
            <a:off x="6096000" y="1612114"/>
            <a:ext cx="914401" cy="2325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EAAFD99-07C6-4906-92B4-63A860A33E20}"/>
              </a:ext>
            </a:extLst>
          </p:cNvPr>
          <p:cNvSpPr txBox="1"/>
          <p:nvPr/>
        </p:nvSpPr>
        <p:spPr>
          <a:xfrm>
            <a:off x="7010401" y="1412059"/>
            <a:ext cx="895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8095483-ADB7-47E1-B801-401CBF41D806}"/>
              </a:ext>
            </a:extLst>
          </p:cNvPr>
          <p:cNvCxnSpPr>
            <a:cxnSpLocks/>
            <a:stCxn id="6" idx="1"/>
            <a:endCxn id="17" idx="3"/>
          </p:cNvCxnSpPr>
          <p:nvPr/>
        </p:nvCxnSpPr>
        <p:spPr>
          <a:xfrm flipH="1" flipV="1">
            <a:off x="2939337" y="1612878"/>
            <a:ext cx="644169" cy="60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2A2ECCF-5EFE-46D3-AC46-59F13FE2F282}"/>
              </a:ext>
            </a:extLst>
          </p:cNvPr>
          <p:cNvSpPr txBox="1"/>
          <p:nvPr/>
        </p:nvSpPr>
        <p:spPr>
          <a:xfrm>
            <a:off x="2397201" y="1412823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2649276-194C-4227-A9B6-5CDB6A529BAA}"/>
              </a:ext>
            </a:extLst>
          </p:cNvPr>
          <p:cNvSpPr txBox="1"/>
          <p:nvPr/>
        </p:nvSpPr>
        <p:spPr>
          <a:xfrm>
            <a:off x="378148" y="3737757"/>
            <a:ext cx="76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1A361D5F-E8A4-415F-AB33-B36FBEB570D1}"/>
              </a:ext>
            </a:extLst>
          </p:cNvPr>
          <p:cNvCxnSpPr>
            <a:endCxn id="19" idx="3"/>
          </p:cNvCxnSpPr>
          <p:nvPr/>
        </p:nvCxnSpPr>
        <p:spPr>
          <a:xfrm flipH="1" flipV="1">
            <a:off x="1147805" y="3922423"/>
            <a:ext cx="384829" cy="1066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7D23C2E-75AE-4323-85DC-4D577D0A21A0}"/>
              </a:ext>
            </a:extLst>
          </p:cNvPr>
          <p:cNvSpPr txBox="1"/>
          <p:nvPr/>
        </p:nvSpPr>
        <p:spPr>
          <a:xfrm>
            <a:off x="1773677" y="3244334"/>
            <a:ext cx="89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524B898-93A3-466B-8B4C-DEFBA09743EE}"/>
              </a:ext>
            </a:extLst>
          </p:cNvPr>
          <p:cNvCxnSpPr>
            <a:cxnSpLocks/>
            <a:stCxn id="7" idx="1"/>
            <a:endCxn id="22" idx="2"/>
          </p:cNvCxnSpPr>
          <p:nvPr/>
        </p:nvCxnSpPr>
        <p:spPr>
          <a:xfrm flipH="1" flipV="1">
            <a:off x="2220973" y="3613666"/>
            <a:ext cx="693677" cy="4934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7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56F1C-742A-4116-9D81-958CBDB8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Semântica no HTML5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F3AF82-9954-4074-9026-4B60BD36F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048056"/>
          </a:xfrm>
        </p:spPr>
        <p:txBody>
          <a:bodyPr/>
          <a:lstStyle/>
          <a:p>
            <a:r>
              <a:rPr lang="pt-BR"/>
              <a:t>A </a:t>
            </a:r>
            <a:r>
              <a:rPr lang="pt-BR" b="1"/>
              <a:t>semântica no HTML5</a:t>
            </a:r>
            <a:r>
              <a:rPr lang="pt-BR"/>
              <a:t> refere-se ao uso de tags que possuem significados claros e descritivos, tanto para os navegadores quanto para os desenvolvedores. Essas tags ajudam a organizar o conteúdo de forma lógica, melhorando a acessibilidade, a legibilidade do código e o SEO (otimização para motores de busca).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5AE290-D433-470A-ACD8-1992A9251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663" y="4035361"/>
            <a:ext cx="7898674" cy="21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2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6E382-8227-4415-BAF9-A7932EB7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</a:t>
            </a:r>
            <a:r>
              <a:rPr lang="pt-BR" dirty="0" err="1"/>
              <a:t>BoxLevel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2E612A-8ABE-4D71-A36A-DEEC44204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00" y="2366375"/>
            <a:ext cx="5400000" cy="3600000"/>
          </a:xfrm>
        </p:spPr>
        <p:txBody>
          <a:bodyPr/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Elementos de Nível de Bloco (ou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BoxLevel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São elementos HTML que normalmente começam em uma nova linha e ocupam toda a largura disponível. Exemplos comuns incluem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&gt;, &lt;p&gt;, &lt;h1&gt; até &lt;h6&gt;, &lt;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&gt;,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etc. Eles são usados para criar estruturas de layout e dividir o conteúdo em seções.</a:t>
            </a:r>
          </a:p>
          <a:p>
            <a:endParaRPr lang="pt-BR" dirty="0"/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3DD45B9-0683-4BC8-8CA3-F8D96254B98B}"/>
              </a:ext>
            </a:extLst>
          </p:cNvPr>
          <p:cNvGrpSpPr/>
          <p:nvPr/>
        </p:nvGrpSpPr>
        <p:grpSpPr>
          <a:xfrm>
            <a:off x="8008000" y="2366375"/>
            <a:ext cx="2880000" cy="3600000"/>
            <a:chOff x="5129348" y="3099111"/>
            <a:chExt cx="2699657" cy="322217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FA747B47-1C08-4190-BE58-72ADCDD07E8D}"/>
                </a:ext>
              </a:extLst>
            </p:cNvPr>
            <p:cNvSpPr/>
            <p:nvPr/>
          </p:nvSpPr>
          <p:spPr>
            <a:xfrm>
              <a:off x="5129348" y="3099111"/>
              <a:ext cx="2699657" cy="32221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ED07F90D-E4AC-4961-95B8-3770325D19AE}"/>
                </a:ext>
              </a:extLst>
            </p:cNvPr>
            <p:cNvGrpSpPr/>
            <p:nvPr/>
          </p:nvGrpSpPr>
          <p:grpSpPr>
            <a:xfrm>
              <a:off x="5249474" y="3468868"/>
              <a:ext cx="2495908" cy="0"/>
              <a:chOff x="5249474" y="3468868"/>
              <a:chExt cx="2495908" cy="0"/>
            </a:xfrm>
          </p:grpSpPr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556737D8-E353-4E17-98FE-4B491B794627}"/>
                  </a:ext>
                </a:extLst>
              </p:cNvPr>
              <p:cNvCxnSpPr/>
              <p:nvPr/>
            </p:nvCxnSpPr>
            <p:spPr>
              <a:xfrm>
                <a:off x="5249474" y="3468868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883D678F-0707-4E62-BDEF-5295E809E44B}"/>
                  </a:ext>
                </a:extLst>
              </p:cNvPr>
              <p:cNvCxnSpPr/>
              <p:nvPr/>
            </p:nvCxnSpPr>
            <p:spPr>
              <a:xfrm>
                <a:off x="5758843" y="3468868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C087DEC9-09E2-4581-BFBE-0E0522E13526}"/>
                  </a:ext>
                </a:extLst>
              </p:cNvPr>
              <p:cNvCxnSpPr/>
              <p:nvPr/>
            </p:nvCxnSpPr>
            <p:spPr>
              <a:xfrm>
                <a:off x="6268212" y="3468868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26A04B00-7A5E-4B39-9CE0-7D07AACFBFE8}"/>
                  </a:ext>
                </a:extLst>
              </p:cNvPr>
              <p:cNvCxnSpPr/>
              <p:nvPr/>
            </p:nvCxnSpPr>
            <p:spPr>
              <a:xfrm>
                <a:off x="6815984" y="3468868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9E95C023-C299-4C24-BB8F-974C7ED41587}"/>
                  </a:ext>
                </a:extLst>
              </p:cNvPr>
              <p:cNvCxnSpPr/>
              <p:nvPr/>
            </p:nvCxnSpPr>
            <p:spPr>
              <a:xfrm>
                <a:off x="7388824" y="3468868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7009EDAE-973F-4259-AFB2-F6714600A271}"/>
                </a:ext>
              </a:extLst>
            </p:cNvPr>
            <p:cNvGrpSpPr/>
            <p:nvPr/>
          </p:nvGrpSpPr>
          <p:grpSpPr>
            <a:xfrm>
              <a:off x="5249474" y="3802098"/>
              <a:ext cx="2495908" cy="0"/>
              <a:chOff x="5249474" y="3838625"/>
              <a:chExt cx="2495908" cy="0"/>
            </a:xfrm>
          </p:grpSpPr>
          <p:cxnSp>
            <p:nvCxnSpPr>
              <p:cNvPr id="11" name="Conector reto 10">
                <a:extLst>
                  <a:ext uri="{FF2B5EF4-FFF2-40B4-BE49-F238E27FC236}">
                    <a16:creationId xmlns:a16="http://schemas.microsoft.com/office/drawing/2014/main" id="{9F4ED6F6-EEB2-4A0A-AB72-6961091ECC4D}"/>
                  </a:ext>
                </a:extLst>
              </p:cNvPr>
              <p:cNvCxnSpPr/>
              <p:nvPr/>
            </p:nvCxnSpPr>
            <p:spPr>
              <a:xfrm>
                <a:off x="5249474" y="3838625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AA122E8A-F397-4CDA-8150-F085B7F2EA69}"/>
                  </a:ext>
                </a:extLst>
              </p:cNvPr>
              <p:cNvCxnSpPr/>
              <p:nvPr/>
            </p:nvCxnSpPr>
            <p:spPr>
              <a:xfrm>
                <a:off x="5758843" y="3838625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648D78EA-1F4F-4900-B7B5-028008507DF7}"/>
                  </a:ext>
                </a:extLst>
              </p:cNvPr>
              <p:cNvCxnSpPr/>
              <p:nvPr/>
            </p:nvCxnSpPr>
            <p:spPr>
              <a:xfrm>
                <a:off x="6268212" y="3838625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EA9CB804-C9F8-4D8F-8CA4-F554C885DCA4}"/>
                  </a:ext>
                </a:extLst>
              </p:cNvPr>
              <p:cNvCxnSpPr/>
              <p:nvPr/>
            </p:nvCxnSpPr>
            <p:spPr>
              <a:xfrm>
                <a:off x="6815984" y="3838625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DAD00B54-31F6-4718-926D-12E552878A67}"/>
                  </a:ext>
                </a:extLst>
              </p:cNvPr>
              <p:cNvCxnSpPr/>
              <p:nvPr/>
            </p:nvCxnSpPr>
            <p:spPr>
              <a:xfrm>
                <a:off x="7388824" y="3838625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A7398F05-108C-4981-A9E6-8A942369373E}"/>
                </a:ext>
              </a:extLst>
            </p:cNvPr>
            <p:cNvGrpSpPr/>
            <p:nvPr/>
          </p:nvGrpSpPr>
          <p:grpSpPr>
            <a:xfrm>
              <a:off x="5249474" y="4135328"/>
              <a:ext cx="2495908" cy="0"/>
              <a:chOff x="5249474" y="4208382"/>
              <a:chExt cx="2495908" cy="0"/>
            </a:xfrm>
          </p:grpSpPr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B263F926-1E5F-4BB5-8944-08B457CA6E96}"/>
                  </a:ext>
                </a:extLst>
              </p:cNvPr>
              <p:cNvCxnSpPr/>
              <p:nvPr/>
            </p:nvCxnSpPr>
            <p:spPr>
              <a:xfrm>
                <a:off x="5249474" y="4208382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655341FE-D2D6-4A26-9852-B76A4B0D6B46}"/>
                  </a:ext>
                </a:extLst>
              </p:cNvPr>
              <p:cNvCxnSpPr/>
              <p:nvPr/>
            </p:nvCxnSpPr>
            <p:spPr>
              <a:xfrm>
                <a:off x="5758843" y="4208382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5917AC07-2FDF-4EFD-8394-A37EB214D22B}"/>
                  </a:ext>
                </a:extLst>
              </p:cNvPr>
              <p:cNvCxnSpPr/>
              <p:nvPr/>
            </p:nvCxnSpPr>
            <p:spPr>
              <a:xfrm>
                <a:off x="6268212" y="4208382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53E83FE6-34CB-46B5-8198-F92F0B8C4037}"/>
                  </a:ext>
                </a:extLst>
              </p:cNvPr>
              <p:cNvCxnSpPr/>
              <p:nvPr/>
            </p:nvCxnSpPr>
            <p:spPr>
              <a:xfrm>
                <a:off x="6815984" y="4208382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F45D7E5E-E1C0-4D80-8BC2-244AC0A683FF}"/>
                  </a:ext>
                </a:extLst>
              </p:cNvPr>
              <p:cNvCxnSpPr/>
              <p:nvPr/>
            </p:nvCxnSpPr>
            <p:spPr>
              <a:xfrm>
                <a:off x="7388824" y="4208382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EC097E82-EF08-4FFC-BAE9-D5716D62C348}"/>
                </a:ext>
              </a:extLst>
            </p:cNvPr>
            <p:cNvGrpSpPr/>
            <p:nvPr/>
          </p:nvGrpSpPr>
          <p:grpSpPr>
            <a:xfrm>
              <a:off x="5249474" y="5285065"/>
              <a:ext cx="2495908" cy="0"/>
              <a:chOff x="5249474" y="5212009"/>
              <a:chExt cx="2495908" cy="0"/>
            </a:xfrm>
          </p:grpSpPr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EC4289B0-FDE3-4474-8FA6-6AE60275AED3}"/>
                  </a:ext>
                </a:extLst>
              </p:cNvPr>
              <p:cNvCxnSpPr/>
              <p:nvPr/>
            </p:nvCxnSpPr>
            <p:spPr>
              <a:xfrm>
                <a:off x="5249474" y="5212009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>
                <a:extLst>
                  <a:ext uri="{FF2B5EF4-FFF2-40B4-BE49-F238E27FC236}">
                    <a16:creationId xmlns:a16="http://schemas.microsoft.com/office/drawing/2014/main" id="{B02DA6F6-781B-420E-88DA-2D4F78FAD57C}"/>
                  </a:ext>
                </a:extLst>
              </p:cNvPr>
              <p:cNvCxnSpPr/>
              <p:nvPr/>
            </p:nvCxnSpPr>
            <p:spPr>
              <a:xfrm>
                <a:off x="5758843" y="5212009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5BDAC67F-F59F-4507-8161-3435A2F9A171}"/>
                  </a:ext>
                </a:extLst>
              </p:cNvPr>
              <p:cNvCxnSpPr/>
              <p:nvPr/>
            </p:nvCxnSpPr>
            <p:spPr>
              <a:xfrm>
                <a:off x="6268212" y="5212009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68F1A95A-02D1-46EB-9FCE-EA8CF31CCE36}"/>
                  </a:ext>
                </a:extLst>
              </p:cNvPr>
              <p:cNvCxnSpPr/>
              <p:nvPr/>
            </p:nvCxnSpPr>
            <p:spPr>
              <a:xfrm>
                <a:off x="6815984" y="5212009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BD694825-F32D-4D7A-BEF9-42F76D635BA4}"/>
                  </a:ext>
                </a:extLst>
              </p:cNvPr>
              <p:cNvCxnSpPr/>
              <p:nvPr/>
            </p:nvCxnSpPr>
            <p:spPr>
              <a:xfrm>
                <a:off x="7388824" y="5212009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63EAED01-BE80-4957-BFDE-856DC4F713C8}"/>
                </a:ext>
              </a:extLst>
            </p:cNvPr>
            <p:cNvGrpSpPr/>
            <p:nvPr/>
          </p:nvGrpSpPr>
          <p:grpSpPr>
            <a:xfrm>
              <a:off x="5249474" y="5618295"/>
              <a:ext cx="2495908" cy="0"/>
              <a:chOff x="5249474" y="5581766"/>
              <a:chExt cx="2495908" cy="0"/>
            </a:xfrm>
          </p:grpSpPr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C287FC41-7928-4F52-9977-4694631EA4D8}"/>
                  </a:ext>
                </a:extLst>
              </p:cNvPr>
              <p:cNvCxnSpPr/>
              <p:nvPr/>
            </p:nvCxnSpPr>
            <p:spPr>
              <a:xfrm>
                <a:off x="5249474" y="5581766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AFDB68E0-5391-42FD-B665-F88AA68E4A68}"/>
                  </a:ext>
                </a:extLst>
              </p:cNvPr>
              <p:cNvCxnSpPr/>
              <p:nvPr/>
            </p:nvCxnSpPr>
            <p:spPr>
              <a:xfrm>
                <a:off x="5758843" y="5581766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89993F77-CFD1-4F11-9A68-B2074CC67632}"/>
                  </a:ext>
                </a:extLst>
              </p:cNvPr>
              <p:cNvCxnSpPr/>
              <p:nvPr/>
            </p:nvCxnSpPr>
            <p:spPr>
              <a:xfrm>
                <a:off x="6268212" y="5581766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3CC381CE-02B8-457E-9506-14174FB5DFFE}"/>
                  </a:ext>
                </a:extLst>
              </p:cNvPr>
              <p:cNvCxnSpPr/>
              <p:nvPr/>
            </p:nvCxnSpPr>
            <p:spPr>
              <a:xfrm>
                <a:off x="6815984" y="5581766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5DB33B90-079C-4261-8A36-C2091AC44A31}"/>
                  </a:ext>
                </a:extLst>
              </p:cNvPr>
              <p:cNvCxnSpPr/>
              <p:nvPr/>
            </p:nvCxnSpPr>
            <p:spPr>
              <a:xfrm>
                <a:off x="7388824" y="5581766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7B2DFA5C-AD6B-45A5-AC6B-E5BF8BF93CD5}"/>
                </a:ext>
              </a:extLst>
            </p:cNvPr>
            <p:cNvGrpSpPr/>
            <p:nvPr/>
          </p:nvGrpSpPr>
          <p:grpSpPr>
            <a:xfrm>
              <a:off x="5249474" y="5951524"/>
              <a:ext cx="2495908" cy="0"/>
              <a:chOff x="5249474" y="5951524"/>
              <a:chExt cx="2495908" cy="0"/>
            </a:xfrm>
          </p:grpSpPr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627F960D-9CEC-4DDC-BC7B-BF09ACD94578}"/>
                  </a:ext>
                </a:extLst>
              </p:cNvPr>
              <p:cNvCxnSpPr/>
              <p:nvPr/>
            </p:nvCxnSpPr>
            <p:spPr>
              <a:xfrm>
                <a:off x="5249474" y="5951524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3BF5B753-98B5-4ACB-BDBA-9037F15D326E}"/>
                  </a:ext>
                </a:extLst>
              </p:cNvPr>
              <p:cNvCxnSpPr/>
              <p:nvPr/>
            </p:nvCxnSpPr>
            <p:spPr>
              <a:xfrm>
                <a:off x="5758843" y="5951524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B04CF3C6-9442-4484-916B-49E41753EA7D}"/>
                  </a:ext>
                </a:extLst>
              </p:cNvPr>
              <p:cNvCxnSpPr/>
              <p:nvPr/>
            </p:nvCxnSpPr>
            <p:spPr>
              <a:xfrm>
                <a:off x="6268212" y="5951524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E2DF8FAD-CD3A-4586-AE7C-C2B503BFF4D7}"/>
                  </a:ext>
                </a:extLst>
              </p:cNvPr>
              <p:cNvCxnSpPr/>
              <p:nvPr/>
            </p:nvCxnSpPr>
            <p:spPr>
              <a:xfrm>
                <a:off x="6815984" y="5951524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C19A15D5-378E-4B1F-8FE4-67EAF9621B5D}"/>
                  </a:ext>
                </a:extLst>
              </p:cNvPr>
              <p:cNvCxnSpPr/>
              <p:nvPr/>
            </p:nvCxnSpPr>
            <p:spPr>
              <a:xfrm>
                <a:off x="7388824" y="5951524"/>
                <a:ext cx="3565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539BD887-ABD1-445F-B193-C0753A6EE320}"/>
                </a:ext>
              </a:extLst>
            </p:cNvPr>
            <p:cNvSpPr/>
            <p:nvPr/>
          </p:nvSpPr>
          <p:spPr>
            <a:xfrm>
              <a:off x="5240348" y="4468558"/>
              <a:ext cx="2477658" cy="4832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box-</a:t>
              </a:r>
              <a:r>
                <a:rPr lang="pt-BR" sz="2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level</a:t>
              </a:r>
              <a:endPara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077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6E382-8227-4415-BAF9-A7932EB7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</a:t>
            </a:r>
            <a:r>
              <a:rPr lang="pt-BR" dirty="0" err="1"/>
              <a:t>InLevel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2E612A-8ABE-4D71-A36A-DEEC44204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00" y="2511535"/>
            <a:ext cx="5400000" cy="3600000"/>
          </a:xfrm>
        </p:spPr>
        <p:txBody>
          <a:bodyPr/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Elementos de Nível de Linha (ou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Inline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São elementos HTML que não iniciam em uma nova linha e apenas ocupam o espaço necessário ao redor de seu conteúdo. Exemplos comuns incluem &lt;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&gt;, &lt;a&gt;, &lt;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strong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&gt;, &lt;em&gt;, &lt;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&gt;, &lt;input&gt;, etc. Eles são usados para marcar partes do texto ou elementos dentro de um bloco de texto.</a:t>
            </a:r>
          </a:p>
          <a:p>
            <a:endParaRPr lang="pt-BR" dirty="0"/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58569691-F78A-4333-AC48-7C6C13B4E14C}"/>
              </a:ext>
            </a:extLst>
          </p:cNvPr>
          <p:cNvGrpSpPr/>
          <p:nvPr/>
        </p:nvGrpSpPr>
        <p:grpSpPr>
          <a:xfrm>
            <a:off x="8008000" y="2511535"/>
            <a:ext cx="2880000" cy="3600000"/>
            <a:chOff x="7086929" y="1447799"/>
            <a:chExt cx="4038600" cy="4648200"/>
          </a:xfrm>
        </p:grpSpPr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6659C940-2355-40EA-A405-2E4C0F0F4272}"/>
                </a:ext>
              </a:extLst>
            </p:cNvPr>
            <p:cNvSpPr/>
            <p:nvPr/>
          </p:nvSpPr>
          <p:spPr>
            <a:xfrm>
              <a:off x="7086929" y="1447799"/>
              <a:ext cx="4038600" cy="464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EF7945B3-93DD-4D41-A547-42280742C17F}"/>
                </a:ext>
              </a:extLst>
            </p:cNvPr>
            <p:cNvCxnSpPr/>
            <p:nvPr/>
          </p:nvCxnSpPr>
          <p:spPr>
            <a:xfrm>
              <a:off x="7266633" y="18288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22ED4FCB-546F-44C1-966C-793F46B6FBEE}"/>
                </a:ext>
              </a:extLst>
            </p:cNvPr>
            <p:cNvCxnSpPr/>
            <p:nvPr/>
          </p:nvCxnSpPr>
          <p:spPr>
            <a:xfrm>
              <a:off x="8028633" y="18288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FA73AC3F-0D03-4022-84AE-7195B8FD71AD}"/>
                </a:ext>
              </a:extLst>
            </p:cNvPr>
            <p:cNvCxnSpPr/>
            <p:nvPr/>
          </p:nvCxnSpPr>
          <p:spPr>
            <a:xfrm>
              <a:off x="8790633" y="18288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7F264706-1958-4960-A725-77D8E5BBCB66}"/>
                </a:ext>
              </a:extLst>
            </p:cNvPr>
            <p:cNvCxnSpPr/>
            <p:nvPr/>
          </p:nvCxnSpPr>
          <p:spPr>
            <a:xfrm>
              <a:off x="9610082" y="18288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627929C2-2CE8-40B5-8032-4E38E48ACAC0}"/>
                </a:ext>
              </a:extLst>
            </p:cNvPr>
            <p:cNvCxnSpPr/>
            <p:nvPr/>
          </p:nvCxnSpPr>
          <p:spPr>
            <a:xfrm>
              <a:off x="10467033" y="18288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DAB10294-E594-43D5-8A3D-31E0245DB1FF}"/>
                </a:ext>
              </a:extLst>
            </p:cNvPr>
            <p:cNvCxnSpPr/>
            <p:nvPr/>
          </p:nvCxnSpPr>
          <p:spPr>
            <a:xfrm>
              <a:off x="7266633" y="23622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08D75149-A972-43E7-B102-3F425CB5EA17}"/>
                </a:ext>
              </a:extLst>
            </p:cNvPr>
            <p:cNvCxnSpPr/>
            <p:nvPr/>
          </p:nvCxnSpPr>
          <p:spPr>
            <a:xfrm>
              <a:off x="8028633" y="23622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F0C938E0-55F9-491C-8E09-63E00CF4F37A}"/>
                </a:ext>
              </a:extLst>
            </p:cNvPr>
            <p:cNvCxnSpPr/>
            <p:nvPr/>
          </p:nvCxnSpPr>
          <p:spPr>
            <a:xfrm>
              <a:off x="8790633" y="23622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B7546253-0F42-45E6-A9F6-5FEF89821B25}"/>
                </a:ext>
              </a:extLst>
            </p:cNvPr>
            <p:cNvCxnSpPr/>
            <p:nvPr/>
          </p:nvCxnSpPr>
          <p:spPr>
            <a:xfrm>
              <a:off x="9610082" y="23622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53A3968B-C46D-4BE8-8D32-1B05BA9BE7B8}"/>
                </a:ext>
              </a:extLst>
            </p:cNvPr>
            <p:cNvCxnSpPr/>
            <p:nvPr/>
          </p:nvCxnSpPr>
          <p:spPr>
            <a:xfrm>
              <a:off x="10467033" y="23622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AA355A13-91B7-4F66-A25E-5111E4AE1067}"/>
                </a:ext>
              </a:extLst>
            </p:cNvPr>
            <p:cNvCxnSpPr/>
            <p:nvPr/>
          </p:nvCxnSpPr>
          <p:spPr>
            <a:xfrm>
              <a:off x="7266633" y="28956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876EE307-93BC-4441-BA2A-6002A3036B32}"/>
                </a:ext>
              </a:extLst>
            </p:cNvPr>
            <p:cNvCxnSpPr/>
            <p:nvPr/>
          </p:nvCxnSpPr>
          <p:spPr>
            <a:xfrm>
              <a:off x="8028633" y="28956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9FB52F61-7900-415F-8AB8-924C05726A00}"/>
                </a:ext>
              </a:extLst>
            </p:cNvPr>
            <p:cNvCxnSpPr/>
            <p:nvPr/>
          </p:nvCxnSpPr>
          <p:spPr>
            <a:xfrm>
              <a:off x="8790633" y="28956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38213209-3302-49AB-99D3-45E2BF474BE2}"/>
                </a:ext>
              </a:extLst>
            </p:cNvPr>
            <p:cNvCxnSpPr/>
            <p:nvPr/>
          </p:nvCxnSpPr>
          <p:spPr>
            <a:xfrm>
              <a:off x="9610082" y="28956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593C0C15-BE1A-4F57-9EFB-2F2E5DF4C768}"/>
                </a:ext>
              </a:extLst>
            </p:cNvPr>
            <p:cNvCxnSpPr/>
            <p:nvPr/>
          </p:nvCxnSpPr>
          <p:spPr>
            <a:xfrm>
              <a:off x="10467033" y="28956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5670A94B-D561-4598-B037-A90AE19A5EB8}"/>
                </a:ext>
              </a:extLst>
            </p:cNvPr>
            <p:cNvCxnSpPr/>
            <p:nvPr/>
          </p:nvCxnSpPr>
          <p:spPr>
            <a:xfrm>
              <a:off x="7266633" y="43434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A46AF8F6-E6E0-417C-9D79-4C27D3A529C2}"/>
                </a:ext>
              </a:extLst>
            </p:cNvPr>
            <p:cNvCxnSpPr/>
            <p:nvPr/>
          </p:nvCxnSpPr>
          <p:spPr>
            <a:xfrm>
              <a:off x="8028633" y="43434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CD77A82F-3B17-4F48-99BD-BC1B760E035B}"/>
                </a:ext>
              </a:extLst>
            </p:cNvPr>
            <p:cNvCxnSpPr/>
            <p:nvPr/>
          </p:nvCxnSpPr>
          <p:spPr>
            <a:xfrm>
              <a:off x="8790633" y="43434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FD143993-D00E-41AA-9339-13C412C69C14}"/>
                </a:ext>
              </a:extLst>
            </p:cNvPr>
            <p:cNvCxnSpPr/>
            <p:nvPr/>
          </p:nvCxnSpPr>
          <p:spPr>
            <a:xfrm>
              <a:off x="9610082" y="43434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80DA278B-A09B-410B-B9D2-3CE97E579E04}"/>
                </a:ext>
              </a:extLst>
            </p:cNvPr>
            <p:cNvCxnSpPr/>
            <p:nvPr/>
          </p:nvCxnSpPr>
          <p:spPr>
            <a:xfrm>
              <a:off x="10467033" y="43434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5A07A2F9-16FE-4376-BD22-3613DD938248}"/>
                </a:ext>
              </a:extLst>
            </p:cNvPr>
            <p:cNvCxnSpPr/>
            <p:nvPr/>
          </p:nvCxnSpPr>
          <p:spPr>
            <a:xfrm>
              <a:off x="7266633" y="48768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C772BBA2-AB24-4131-B833-23731D6C9544}"/>
                </a:ext>
              </a:extLst>
            </p:cNvPr>
            <p:cNvCxnSpPr/>
            <p:nvPr/>
          </p:nvCxnSpPr>
          <p:spPr>
            <a:xfrm>
              <a:off x="8028633" y="48768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91480598-1E2A-4059-9B32-7DEA70AC26AF}"/>
                </a:ext>
              </a:extLst>
            </p:cNvPr>
            <p:cNvCxnSpPr/>
            <p:nvPr/>
          </p:nvCxnSpPr>
          <p:spPr>
            <a:xfrm>
              <a:off x="8790633" y="48768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74B15FBF-9322-45A2-AAF5-F5B947A86119}"/>
                </a:ext>
              </a:extLst>
            </p:cNvPr>
            <p:cNvCxnSpPr/>
            <p:nvPr/>
          </p:nvCxnSpPr>
          <p:spPr>
            <a:xfrm>
              <a:off x="9610082" y="48768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>
              <a:extLst>
                <a:ext uri="{FF2B5EF4-FFF2-40B4-BE49-F238E27FC236}">
                  <a16:creationId xmlns:a16="http://schemas.microsoft.com/office/drawing/2014/main" id="{CB1AD608-3096-4C33-A466-9A1A6623D7A5}"/>
                </a:ext>
              </a:extLst>
            </p:cNvPr>
            <p:cNvCxnSpPr/>
            <p:nvPr/>
          </p:nvCxnSpPr>
          <p:spPr>
            <a:xfrm>
              <a:off x="10467033" y="48768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287E0652-6CEF-4B71-B1ED-5625A3EB4E0C}"/>
                </a:ext>
              </a:extLst>
            </p:cNvPr>
            <p:cNvCxnSpPr/>
            <p:nvPr/>
          </p:nvCxnSpPr>
          <p:spPr>
            <a:xfrm>
              <a:off x="7266633" y="54102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A6787D66-536E-4B66-AAC0-219A8A0DE44B}"/>
                </a:ext>
              </a:extLst>
            </p:cNvPr>
            <p:cNvCxnSpPr/>
            <p:nvPr/>
          </p:nvCxnSpPr>
          <p:spPr>
            <a:xfrm>
              <a:off x="8028633" y="54102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0B4C5847-32C2-4DEC-BE17-2FB214187F76}"/>
                </a:ext>
              </a:extLst>
            </p:cNvPr>
            <p:cNvCxnSpPr/>
            <p:nvPr/>
          </p:nvCxnSpPr>
          <p:spPr>
            <a:xfrm>
              <a:off x="8790633" y="54102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92A679E6-0116-40DB-B34C-EE228B21B3F3}"/>
                </a:ext>
              </a:extLst>
            </p:cNvPr>
            <p:cNvCxnSpPr/>
            <p:nvPr/>
          </p:nvCxnSpPr>
          <p:spPr>
            <a:xfrm>
              <a:off x="9610082" y="54102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3E8CE348-2CB8-43F5-92C0-582CA2C5AB8E}"/>
                </a:ext>
              </a:extLst>
            </p:cNvPr>
            <p:cNvCxnSpPr/>
            <p:nvPr/>
          </p:nvCxnSpPr>
          <p:spPr>
            <a:xfrm>
              <a:off x="10467033" y="54102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E1FC7C5E-1CB9-4ED7-B2C4-7E8259D32402}"/>
                </a:ext>
              </a:extLst>
            </p:cNvPr>
            <p:cNvSpPr/>
            <p:nvPr/>
          </p:nvSpPr>
          <p:spPr>
            <a:xfrm>
              <a:off x="8028633" y="3239100"/>
              <a:ext cx="2114849" cy="69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inline-level</a:t>
              </a:r>
              <a:endParaRPr lang="pt-BR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5358AC3E-3626-4981-AFFE-7E658E2C5FD3}"/>
                </a:ext>
              </a:extLst>
            </p:cNvPr>
            <p:cNvCxnSpPr/>
            <p:nvPr/>
          </p:nvCxnSpPr>
          <p:spPr>
            <a:xfrm>
              <a:off x="7266633" y="36576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B42C3FD7-0E61-4020-8D97-0C9FBD669314}"/>
                </a:ext>
              </a:extLst>
            </p:cNvPr>
            <p:cNvCxnSpPr/>
            <p:nvPr/>
          </p:nvCxnSpPr>
          <p:spPr>
            <a:xfrm>
              <a:off x="10467033" y="3657600"/>
              <a:ext cx="533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923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9ED78-1E15-47A8-8745-74253CB1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Cabeçalho da Página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3532D7-8797-4E4C-A946-ED2F994D6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O &lt;header&gt; é usado para incluir informações importantes sobre a página ou uma seção, como o título principal, logotipos, menus de navegação ou um banner.</a:t>
            </a:r>
          </a:p>
          <a:p>
            <a:pPr>
              <a:spcBef>
                <a:spcPts val="0"/>
              </a:spcBef>
            </a:pPr>
            <a:r>
              <a:rPr lang="pt-BR" dirty="0"/>
              <a:t>Sintaxe: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8DD0542-A061-4B5F-870F-64ACE1561E48}"/>
              </a:ext>
            </a:extLst>
          </p:cNvPr>
          <p:cNvSpPr/>
          <p:nvPr/>
        </p:nvSpPr>
        <p:spPr>
          <a:xfrm>
            <a:off x="1554480" y="3822451"/>
            <a:ext cx="9083040" cy="1709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&lt;header&gt;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Bem-vindo ao Meu Site!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Compartilhando conhecimento sobre HTML e desenvolvimento web.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&lt;/header&gt;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524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56C08-6E78-449B-95A7-8045671D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Navegação da Página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609897-E643-47D5-AC84-BA8D20B53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45587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O &lt;</a:t>
            </a:r>
            <a:r>
              <a:rPr lang="pt-BR" dirty="0" err="1"/>
              <a:t>nav</a:t>
            </a:r>
            <a:r>
              <a:rPr lang="pt-BR" dirty="0"/>
              <a:t>&gt; é usado para criar um menu de navegação que permite que os visitantes se movam entre as diferentes seções ou páginas do site.</a:t>
            </a:r>
          </a:p>
          <a:p>
            <a:pPr>
              <a:spcBef>
                <a:spcPts val="0"/>
              </a:spcBef>
            </a:pPr>
            <a:r>
              <a:rPr lang="pt-BR" dirty="0"/>
              <a:t>Sintaxe:</a:t>
            </a:r>
          </a:p>
          <a:p>
            <a:pPr>
              <a:spcBef>
                <a:spcPts val="0"/>
              </a:spcBef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0F9DDEA-C270-4309-B54E-36C78AA31775}"/>
              </a:ext>
            </a:extLst>
          </p:cNvPr>
          <p:cNvSpPr/>
          <p:nvPr/>
        </p:nvSpPr>
        <p:spPr>
          <a:xfrm>
            <a:off x="3048000" y="3557452"/>
            <a:ext cx="6096000" cy="2125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nav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href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"index.html"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href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"sobre.html"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Sobre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href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"contato.html"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Contato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nav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08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5AC73-F910-4B60-B24C-4324BEC0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Principal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C866D0-91BE-496E-A375-897234484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4819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O &lt;</a:t>
            </a:r>
            <a:r>
              <a:rPr lang="pt-BR" dirty="0" err="1"/>
              <a:t>main</a:t>
            </a:r>
            <a:r>
              <a:rPr lang="pt-BR" dirty="0"/>
              <a:t>&gt; é onde colocamos o conteúdo mais importante da página. Ele é exclusivo e deve conter o que realmente define o propósito da página.</a:t>
            </a:r>
          </a:p>
          <a:p>
            <a:pPr>
              <a:spcBef>
                <a:spcPts val="0"/>
              </a:spcBef>
            </a:pPr>
            <a:r>
              <a:rPr lang="pt-BR" dirty="0"/>
              <a:t>Sintaxe:</a:t>
            </a:r>
          </a:p>
          <a:p>
            <a:pPr>
              <a:spcBef>
                <a:spcPts val="0"/>
              </a:spcBef>
            </a:pP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2096654-192B-419E-B35A-680008F828A4}"/>
              </a:ext>
            </a:extLst>
          </p:cNvPr>
          <p:cNvSpPr/>
          <p:nvPr/>
        </p:nvSpPr>
        <p:spPr>
          <a:xfrm>
            <a:off x="1484811" y="3705499"/>
            <a:ext cx="9222378" cy="1709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Projetos Recentes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Aqui você encontra uma lista dos meus projetos mais recentes.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6219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</TotalTime>
  <Words>993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Times New Roman</vt:lpstr>
      <vt:lpstr>Tema do Office</vt:lpstr>
      <vt:lpstr>Semântica no HTML</vt:lpstr>
      <vt:lpstr>Estrutura de uma página em HTML</vt:lpstr>
      <vt:lpstr>Exemplo de uma página</vt:lpstr>
      <vt:lpstr>Semântica no HTML5</vt:lpstr>
      <vt:lpstr>Elementos BoxLevel</vt:lpstr>
      <vt:lpstr>Elementos InLevel</vt:lpstr>
      <vt:lpstr>Cabeçalho da Página</vt:lpstr>
      <vt:lpstr>Navegação da Página</vt:lpstr>
      <vt:lpstr>Conteúdo Principal</vt:lpstr>
      <vt:lpstr>Conteúdo Independente</vt:lpstr>
      <vt:lpstr>Agrupando Conteúdo Relacionado</vt:lpstr>
      <vt:lpstr>Rodapé</vt:lpstr>
      <vt:lpstr>Conteúdo Importante em HTML</vt:lpstr>
      <vt:lpstr>Conteúdo em ênfase em HTML</vt:lpstr>
      <vt:lpstr>Melhoria no Desafio - Site de Receitas</vt:lpstr>
      <vt:lpstr>Melhoria no Desafio  - Criando um Portfólio Profissional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91</cp:revision>
  <dcterms:created xsi:type="dcterms:W3CDTF">2024-03-08T12:14:33Z</dcterms:created>
  <dcterms:modified xsi:type="dcterms:W3CDTF">2025-01-23T14:32:57Z</dcterms:modified>
</cp:coreProperties>
</file>