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0"/>
  </p:notesMasterIdLst>
  <p:handoutMasterIdLst>
    <p:handoutMasterId r:id="rId11"/>
  </p:handoutMasterIdLst>
  <p:sldIdLst>
    <p:sldId id="256" r:id="rId2"/>
    <p:sldId id="267" r:id="rId3"/>
    <p:sldId id="268" r:id="rId4"/>
    <p:sldId id="269" r:id="rId5"/>
    <p:sldId id="270" r:id="rId6"/>
    <p:sldId id="271" r:id="rId7"/>
    <p:sldId id="273" r:id="rId8"/>
    <p:sldId id="274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2A86"/>
    <a:srgbClr val="E44D26"/>
    <a:srgbClr val="004C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29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930" y="3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385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C4EE8F0D-4C39-45F8-A86B-93ED1F9D17B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AF67F67-5D71-4F4C-B62B-A94D0A480B6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28648D-752F-4D9E-8EC2-61293C3E9BC7}" type="datetimeFigureOut">
              <a:rPr lang="pt-BR" smtClean="0"/>
              <a:t>23/01/2025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A044854-0830-44C0-9D0A-E43EA97F778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798EFAA-FD92-4E85-A429-F363379A131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548D3A-3BA1-4F54-81A1-A8158414A3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23404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7E822F-2664-47C4-8404-83B1D4D0E6EE}" type="datetimeFigureOut">
              <a:rPr lang="pt-BR" smtClean="0"/>
              <a:t>23/01/2025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F894BD-720E-4718-AD70-168A1A7602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2126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9F73EA-414C-4929-B3E7-AD122EFFBF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52931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37FCEED-3F66-43BC-8B20-36021361A3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60550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639507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DB2585-BC56-4839-AEEF-1B75486F2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8134"/>
            <a:ext cx="9392728" cy="491707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9D1A810-2C5E-49EA-AAFC-FDC1AA5F1F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05287" y="1825624"/>
            <a:ext cx="10981426" cy="461830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866602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EDB59BB-5636-42CF-B124-FAF3D7953F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3875309-BF17-4BAA-9583-FFA5CD6256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54D6C19-C741-47D2-A6CB-2906DBB982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23/01/2025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AC129DE-944E-4128-9F49-76B5C1F4F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20892AE-B301-431E-9D8C-F0BDAF576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5955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5DFB8E-AD99-4A2B-8BE2-ED878F912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185" y="854420"/>
            <a:ext cx="9409981" cy="44857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BA61F7-989E-45C9-916D-42CE0B17B3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4351338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50000"/>
              </a:lnSpc>
              <a:buNone/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lnSpc>
                <a:spcPct val="150000"/>
              </a:lnSpc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lnSpc>
                <a:spcPct val="150000"/>
              </a:lnSpc>
              <a:defRPr sz="14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lnSpc>
                <a:spcPct val="150000"/>
              </a:lnSpc>
              <a:defRPr sz="12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lnSpc>
                <a:spcPct val="150000"/>
              </a:lnSpc>
              <a:defRPr sz="10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907272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440976-951F-48E1-9F65-E2E7237C0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3F09C38-83BA-4379-9DE9-B52DAEE2D6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801F2F7-E203-4170-8B06-E39E4EF61B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23/01/2025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E2FDAB5-81C4-491B-B1DB-3E7A63996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F87684E-F6A9-4B10-B6C6-98901C57A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2691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537CFC-895E-42D9-B850-249E3AA64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6E2EF1D-1141-40D7-BDED-690939FB81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8ECF165-5788-48F8-B64E-CAD147B1C6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21A5A9C-1616-4A2F-9897-2AA0D6A7B0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23/01/2025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19E4B8E-0EE6-4C64-9500-F64ED0B84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FE3A651-93A6-476E-86D8-9380EB079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8024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8013D5-4B61-49F1-B604-8019D708D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7207A11-9E53-4968-BFBB-FBA312D24C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E141C8A-81E9-4FD8-AF20-F5BD9DA313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B1C8E84-38D3-49F5-9A51-7C0AF548DF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895D1BB-221B-469A-A06C-FD406B207A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EAA33C3-5B87-4019-8743-8F9C2F98300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23/01/2025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0BDA0B8-E9EF-4477-9209-5DEC09732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BCF0E10-CAD6-4E43-98B3-1AFB88B68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5059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F29988-C070-4222-8D96-E36CF17E1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20D39C8-444E-4546-80F5-D0180A75AF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23/01/2025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1C134A4-BE1B-4962-9516-659CD4519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CE7749A-36AE-46D1-BE46-BE0E2F45B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7533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43BC826-C9FB-472E-956F-F80F0568AE2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23/01/2025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E154652-AECB-47CC-A9CD-8426C4D1A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7E24980-9E3E-413B-9621-9DCBCC5F4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3773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9EF455-B40C-43F1-B648-F6F57DD2C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570ACE-9666-4656-BDDD-596392FA70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FF34EE3-79AE-487D-B73B-1A408180A0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E5AF76A-9469-4EBF-8DAC-F6889FD7546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23/01/2025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B4ED122-B6B8-4D0E-98A8-D12057984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4136D5D-BD69-4CD2-A354-F8289DAAC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1492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87CECA-FA2C-4E5F-A052-5D5CBF0F7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20F7117-B346-47D7-9DBC-5BBD02B232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FDB8822-F4D3-4DE6-B130-D7308F116C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370F3C1-6276-4A5F-B650-8B2E8FB063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23/01/2025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142CF32-D9DD-42DF-9B63-B3207D85D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2A81DD0-CB02-442E-A173-AFA500CC7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6478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56E30110-E419-43DB-AEFA-3636065754B3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6762736"/>
            <a:ext cx="12192000" cy="95264"/>
          </a:xfrm>
          <a:prstGeom prst="rect">
            <a:avLst/>
          </a:prstGeom>
          <a:solidFill>
            <a:schemeClr val="bg1"/>
          </a:solidFill>
          <a:ln>
            <a:solidFill>
              <a:srgbClr val="292A86"/>
            </a:solidFill>
          </a:ln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4AAA702B-ED3B-45E1-8C71-1ACC187886AA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582422" y="635357"/>
            <a:ext cx="122428" cy="888712"/>
          </a:xfrm>
          <a:prstGeom prst="rect">
            <a:avLst/>
          </a:prstGeom>
          <a:solidFill>
            <a:srgbClr val="292A86"/>
          </a:solidFill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49B168A8-B937-4519-802D-8D1D90A0A0EA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0283716" y="719713"/>
            <a:ext cx="1273846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495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3B5C3A-A09A-4259-AF3D-EF5302F61C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52931"/>
            <a:ext cx="9144000" cy="1776069"/>
          </a:xfrm>
        </p:spPr>
        <p:txBody>
          <a:bodyPr/>
          <a:lstStyle/>
          <a:p>
            <a:r>
              <a:rPr lang="pt-BR" sz="5400" dirty="0"/>
              <a:t>Introdução ao CSS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4FF2C9F-673D-46AD-83CF-B874F96C37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27565"/>
            <a:ext cx="9144000" cy="1277503"/>
          </a:xfrm>
        </p:spPr>
        <p:txBody>
          <a:bodyPr/>
          <a:lstStyle/>
          <a:p>
            <a:r>
              <a:rPr lang="pt-BR" dirty="0"/>
              <a:t>Prof. Esp. Pedro Miho</a:t>
            </a:r>
          </a:p>
        </p:txBody>
      </p:sp>
    </p:spTree>
    <p:extLst>
      <p:ext uri="{BB962C8B-B14F-4D97-AF65-F5344CB8AC3E}">
        <p14:creationId xmlns:p14="http://schemas.microsoft.com/office/powerpoint/2010/main" val="4046982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192180-C2D0-482A-9F8F-436270660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de uma página em HTML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F50B637-BC29-4D69-B28A-93A2C9B5C2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2135142"/>
          </a:xfrm>
        </p:spPr>
        <p:txBody>
          <a:bodyPr/>
          <a:lstStyle/>
          <a:p>
            <a:r>
              <a:rPr lang="pt-BR" dirty="0"/>
              <a:t>Uma página HTML é composta por diferentes seções que ajudam a organizar e descrever o conteúdo de maneira semântica. Isso significa que cada parte da página tem um significado específico, que facilita tanto para os navegadores quanto para os humanos entenderem a hierarquia e o propósito de cada elemento. </a:t>
            </a:r>
          </a:p>
        </p:txBody>
      </p:sp>
    </p:spTree>
    <p:extLst>
      <p:ext uri="{BB962C8B-B14F-4D97-AF65-F5344CB8AC3E}">
        <p14:creationId xmlns:p14="http://schemas.microsoft.com/office/powerpoint/2010/main" val="3860388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5BD174-CB19-4831-82DD-3C055286F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Estilos CSS </a:t>
            </a:r>
            <a:r>
              <a:rPr lang="pt-BR" dirty="0" err="1"/>
              <a:t>inline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BE71D4A-859E-4BCB-B945-84CA67BA9E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1584325"/>
          </a:xfrm>
        </p:spPr>
        <p:txBody>
          <a:bodyPr/>
          <a:lstStyle/>
          <a:p>
            <a:r>
              <a:rPr lang="pt-BR" dirty="0"/>
              <a:t>CSS </a:t>
            </a:r>
            <a:r>
              <a:rPr lang="pt-BR" dirty="0" err="1"/>
              <a:t>inline</a:t>
            </a:r>
            <a:r>
              <a:rPr lang="pt-BR" dirty="0"/>
              <a:t> é uma forma de aplicar estilos diretamente a um elemento HTML, utilizando o atributo </a:t>
            </a:r>
            <a:r>
              <a:rPr lang="pt-BR" dirty="0" err="1"/>
              <a:t>style</a:t>
            </a:r>
            <a:r>
              <a:rPr lang="pt-BR" dirty="0"/>
              <a:t> dentro da </a:t>
            </a:r>
            <a:r>
              <a:rPr lang="pt-BR" dirty="0" err="1"/>
              <a:t>tag</a:t>
            </a:r>
            <a:r>
              <a:rPr lang="pt-BR" dirty="0"/>
              <a:t> desse elemento. Essa técnica permite personalizar rapidamente a aparência de um elemento específico, sem a necessidade de criar um arquivo CSS externo ou um bloco de estilo interno.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614C6CEC-F293-4EA3-AB60-87527F423CD3}"/>
              </a:ext>
            </a:extLst>
          </p:cNvPr>
          <p:cNvSpPr/>
          <p:nvPr/>
        </p:nvSpPr>
        <p:spPr>
          <a:xfrm>
            <a:off x="2360023" y="5094961"/>
            <a:ext cx="74719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&lt;h1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E50000"/>
                </a:solidFill>
                <a:latin typeface="Consolas" panose="020B0609020204030204" pitchFamily="49" charset="0"/>
              </a:rPr>
              <a:t>style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"color: </a:t>
            </a: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green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;"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A Importância da Reciclagem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&lt;/h1&gt;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F50E7DC2-0DC2-4E5D-AD81-4F0F751A5E3F}"/>
              </a:ext>
            </a:extLst>
          </p:cNvPr>
          <p:cNvSpPr/>
          <p:nvPr/>
        </p:nvSpPr>
        <p:spPr>
          <a:xfrm>
            <a:off x="2803078" y="3970682"/>
            <a:ext cx="65858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pt-BR" dirty="0" err="1">
                <a:solidFill>
                  <a:srgbClr val="800000"/>
                </a:solidFill>
                <a:latin typeface="Consolas" panose="020B0609020204030204" pitchFamily="49" charset="0"/>
              </a:rPr>
              <a:t>body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E50000"/>
                </a:solidFill>
                <a:latin typeface="Consolas" panose="020B0609020204030204" pitchFamily="49" charset="0"/>
              </a:rPr>
              <a:t>style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"background-color: </a:t>
            </a: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lightgray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;"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&gt;&lt;/</a:t>
            </a:r>
            <a:r>
              <a:rPr lang="pt-BR" dirty="0" err="1">
                <a:solidFill>
                  <a:srgbClr val="800000"/>
                </a:solidFill>
                <a:latin typeface="Consolas" panose="020B0609020204030204" pitchFamily="49" charset="0"/>
              </a:rPr>
              <a:t>body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719219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5BD174-CB19-4831-82DD-3C055286F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Estilos CSS internos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BE71D4A-859E-4BCB-B945-84CA67BA9E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1508125"/>
          </a:xfrm>
        </p:spPr>
        <p:txBody>
          <a:bodyPr/>
          <a:lstStyle/>
          <a:p>
            <a:r>
              <a:rPr lang="pt-BR" dirty="0"/>
              <a:t>O CSS (</a:t>
            </a:r>
            <a:r>
              <a:rPr lang="pt-BR" dirty="0" err="1"/>
              <a:t>Cascading</a:t>
            </a:r>
            <a:r>
              <a:rPr lang="pt-BR" dirty="0"/>
              <a:t> </a:t>
            </a:r>
            <a:r>
              <a:rPr lang="pt-BR" dirty="0" err="1"/>
              <a:t>Style</a:t>
            </a:r>
            <a:r>
              <a:rPr lang="pt-BR" dirty="0"/>
              <a:t> </a:t>
            </a:r>
            <a:r>
              <a:rPr lang="pt-BR" dirty="0" err="1"/>
              <a:t>Sheets</a:t>
            </a:r>
            <a:r>
              <a:rPr lang="pt-BR" dirty="0"/>
              <a:t>) interno é uma forma de aplicar estilos a seus elementos HTML diretamente dentro da seção &lt;</a:t>
            </a:r>
            <a:r>
              <a:rPr lang="pt-BR" dirty="0" err="1"/>
              <a:t>head</a:t>
            </a:r>
            <a:r>
              <a:rPr lang="pt-BR" dirty="0"/>
              <a:t>&gt; do seu documento HTML. Isso significa que você não precisa criar um arquivo CSS externo, tornando a organização do seu código mais simples para projetos menores.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B89D280F-2788-4ECC-9176-2ADB9B80B5EC}"/>
              </a:ext>
            </a:extLst>
          </p:cNvPr>
          <p:cNvSpPr/>
          <p:nvPr/>
        </p:nvSpPr>
        <p:spPr>
          <a:xfrm>
            <a:off x="3492137" y="3792725"/>
            <a:ext cx="5207726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&lt;head&gt;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&lt;style&gt;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body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1600" dirty="0">
                <a:solidFill>
                  <a:srgbClr val="E50000"/>
                </a:solidFill>
                <a:latin typeface="Consolas" panose="020B0609020204030204" pitchFamily="49" charset="0"/>
              </a:rPr>
              <a:t>background-color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 err="1">
                <a:solidFill>
                  <a:srgbClr val="0451A5"/>
                </a:solidFill>
                <a:latin typeface="Consolas" panose="020B0609020204030204" pitchFamily="49" charset="0"/>
              </a:rPr>
              <a:t>lightcyan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1600" dirty="0">
                <a:solidFill>
                  <a:srgbClr val="E50000"/>
                </a:solidFill>
                <a:latin typeface="Consolas" panose="020B0609020204030204" pitchFamily="49" charset="0"/>
              </a:rPr>
              <a:t>font-family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'Times New Roman'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&lt;/style&gt;</a:t>
            </a: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&lt;/head&gt;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6624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5BD174-CB19-4831-82DD-3C055286F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Estilos CSS externos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BE71D4A-859E-4BCB-B945-84CA67BA9E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1584325"/>
          </a:xfrm>
        </p:spPr>
        <p:txBody>
          <a:bodyPr/>
          <a:lstStyle/>
          <a:p>
            <a:r>
              <a:rPr lang="pt-BR" dirty="0"/>
              <a:t>O CSS externo é uma forma de separar as regras de estilo do seu HTML, colocando-as em um arquivo à parte, geralmente com a extensão .</a:t>
            </a:r>
            <a:r>
              <a:rPr lang="pt-BR" dirty="0" err="1"/>
              <a:t>css</a:t>
            </a:r>
            <a:r>
              <a:rPr lang="pt-BR" dirty="0"/>
              <a:t>. Essa prática é altamente recomendada para projetos maiores, pois facilita a organização, a manutenção e a reutilização dos estilos.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8D77859-BC1B-40FE-B082-17642801F104}"/>
              </a:ext>
            </a:extLst>
          </p:cNvPr>
          <p:cNvSpPr/>
          <p:nvPr/>
        </p:nvSpPr>
        <p:spPr>
          <a:xfrm>
            <a:off x="1203111" y="4448630"/>
            <a:ext cx="451950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800000"/>
                </a:solidFill>
                <a:latin typeface="Consolas" panose="020B0609020204030204" pitchFamily="49" charset="0"/>
              </a:rPr>
              <a:t>&lt;head&gt;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400" dirty="0">
                <a:solidFill>
                  <a:srgbClr val="800000"/>
                </a:solidFill>
                <a:latin typeface="Consolas" panose="020B0609020204030204" pitchFamily="49" charset="0"/>
              </a:rPr>
              <a:t>&lt;link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E50000"/>
                </a:solidFill>
                <a:latin typeface="Consolas" panose="020B0609020204030204" pitchFamily="49" charset="0"/>
              </a:rPr>
              <a:t>rel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"stylesheet"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E50000"/>
                </a:solidFill>
                <a:latin typeface="Consolas" panose="020B0609020204030204" pitchFamily="49" charset="0"/>
              </a:rPr>
              <a:t>href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"style.css"</a:t>
            </a:r>
            <a:r>
              <a:rPr lang="en-US" sz="1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800000"/>
                </a:solidFill>
                <a:latin typeface="Consolas" panose="020B0609020204030204" pitchFamily="49" charset="0"/>
              </a:rPr>
              <a:t>&lt;/head&gt;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F72DDA5-482B-42F3-AEE0-CEF2A3AEC7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5723" y="3743525"/>
            <a:ext cx="1305107" cy="295316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A6142808-C810-493D-9689-C16FAE2A6BB6}"/>
              </a:ext>
            </a:extLst>
          </p:cNvPr>
          <p:cNvSpPr/>
          <p:nvPr/>
        </p:nvSpPr>
        <p:spPr>
          <a:xfrm>
            <a:off x="6925723" y="4448630"/>
            <a:ext cx="406316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800000"/>
                </a:solidFill>
                <a:latin typeface="Consolas" panose="020B0609020204030204" pitchFamily="49" charset="0"/>
              </a:rPr>
              <a:t>body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400" dirty="0">
                <a:solidFill>
                  <a:srgbClr val="E50000"/>
                </a:solidFill>
                <a:latin typeface="Consolas" panose="020B0609020204030204" pitchFamily="49" charset="0"/>
              </a:rPr>
              <a:t>background-color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400" dirty="0" err="1">
                <a:solidFill>
                  <a:srgbClr val="0451A5"/>
                </a:solidFill>
                <a:latin typeface="Consolas" panose="020B0609020204030204" pitchFamily="49" charset="0"/>
              </a:rPr>
              <a:t>lightcyan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400" dirty="0">
                <a:solidFill>
                  <a:srgbClr val="E50000"/>
                </a:solidFill>
                <a:latin typeface="Consolas" panose="020B0609020204030204" pitchFamily="49" charset="0"/>
              </a:rPr>
              <a:t>font-family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'Times New Roman'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A8BEBA89-8BCE-490C-BF69-C6DF5B1184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3111" y="3743525"/>
            <a:ext cx="1543265" cy="323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417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DA477A-D050-4401-AB2C-E7D6B29F3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Prioridade dos Tipos de Estilos em CSS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552300F-F316-49F1-902B-CDDC66E5B8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1473291"/>
          </a:xfrm>
        </p:spPr>
        <p:txBody>
          <a:bodyPr/>
          <a:lstStyle/>
          <a:p>
            <a:r>
              <a:rPr lang="pt-BR" dirty="0"/>
              <a:t>Quando utilizamos os três tipos de estilos CSS — </a:t>
            </a:r>
            <a:r>
              <a:rPr lang="pt-BR" dirty="0" err="1"/>
              <a:t>inline</a:t>
            </a:r>
            <a:r>
              <a:rPr lang="pt-BR" dirty="0"/>
              <a:t>, interno, e externo — em uma mesma página, a hierarquia de precedência determina qual estilo será aplicado. A ordem de prioridade segue as regras do </a:t>
            </a:r>
            <a:r>
              <a:rPr lang="pt-BR" dirty="0" err="1"/>
              <a:t>cascading</a:t>
            </a:r>
            <a:r>
              <a:rPr lang="pt-BR" dirty="0"/>
              <a:t> (cascata) do CSS.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2BDE698-49F5-4AFB-93B9-8763CD24E1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494" y="4013404"/>
            <a:ext cx="10281012" cy="1183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948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EC3677-B7E3-4D91-9045-8C420435A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Estilização de Fontes no CSS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428AB92-B0D3-4799-BE37-D342D11919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estilização de fontes no CSS é essencial para melhorar a apresentação e a legibilidade de uma página. O CSS fornece propriedades que permitem controlar o tipo de fonte, tamanho, estilo, peso, espaçamento e alinhamento de textos.</a:t>
            </a:r>
          </a:p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DB5C121-D2FD-4DAB-B0FB-21049081A9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4816" y="3367088"/>
            <a:ext cx="6222368" cy="3226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285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E37EC3-AE9E-47B7-A188-92A98A21D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434CFD6-578A-484D-832B-0824EC4236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8990644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868</TotalTime>
  <Words>477</Words>
  <Application>Microsoft Office PowerPoint</Application>
  <PresentationFormat>Widescreen</PresentationFormat>
  <Paragraphs>30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Consolas</vt:lpstr>
      <vt:lpstr>Times New Roman</vt:lpstr>
      <vt:lpstr>Tema do Office</vt:lpstr>
      <vt:lpstr>Introdução ao CSS</vt:lpstr>
      <vt:lpstr>Estrutura de uma página em HTML</vt:lpstr>
      <vt:lpstr>Estilos CSS inline</vt:lpstr>
      <vt:lpstr>Estilos CSS internos</vt:lpstr>
      <vt:lpstr>Estilos CSS externos</vt:lpstr>
      <vt:lpstr>Prioridade dos Tipos de Estilos em CSS</vt:lpstr>
      <vt:lpstr>Estilização de Fontes no CSS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Lucas Tadeu Monteiro Guedes Fernandes Salomao</dc:creator>
  <cp:lastModifiedBy>Pedro Henrique Miho de Souza</cp:lastModifiedBy>
  <cp:revision>89</cp:revision>
  <dcterms:created xsi:type="dcterms:W3CDTF">2024-03-08T12:14:33Z</dcterms:created>
  <dcterms:modified xsi:type="dcterms:W3CDTF">2025-01-23T14:43:34Z</dcterms:modified>
</cp:coreProperties>
</file>