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7" r:id="rId9"/>
    <p:sldId id="268" r:id="rId10"/>
    <p:sldId id="264" r:id="rId11"/>
    <p:sldId id="265" r:id="rId12"/>
    <p:sldId id="269" r:id="rId13"/>
    <p:sldId id="270" r:id="rId14"/>
    <p:sldId id="271" r:id="rId15"/>
    <p:sldId id="272" r:id="rId16"/>
    <p:sldId id="273" r:id="rId17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Formulários em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54008-52CC-4EF0-9974-8690092D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1: Formulário de Cadastro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4A9D48-17B1-4205-B586-D7958D93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Desenvolva um formulário contendo os seguintes campos para capturar diferentes tipos de informações do usuário:</a:t>
            </a:r>
          </a:p>
          <a:p>
            <a:pPr marL="1028700" lvl="1" indent="-342900"/>
            <a:r>
              <a:rPr lang="pt-BR" dirty="0"/>
              <a:t>Nome, E-mail, Senha, Idade (1 a 100) e Data de Nascimento.</a:t>
            </a:r>
          </a:p>
          <a:p>
            <a:pPr marL="1028700" lvl="1" indent="-342900"/>
            <a:r>
              <a:rPr lang="pt-BR" dirty="0"/>
              <a:t>Use &lt;</a:t>
            </a:r>
            <a:r>
              <a:rPr lang="pt-BR" dirty="0" err="1"/>
              <a:t>label</a:t>
            </a:r>
            <a:r>
              <a:rPr lang="pt-BR" dirty="0"/>
              <a:t>&gt; corretamente e adicione </a:t>
            </a:r>
            <a:r>
              <a:rPr lang="pt-BR" dirty="0" err="1"/>
              <a:t>placeholder</a:t>
            </a:r>
            <a:r>
              <a:rPr lang="pt-BR" dirty="0"/>
              <a:t> e </a:t>
            </a:r>
            <a:r>
              <a:rPr lang="pt-BR" dirty="0" err="1"/>
              <a:t>required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Inclua um botão de envio.</a:t>
            </a:r>
          </a:p>
        </p:txBody>
      </p:sp>
    </p:spTree>
    <p:extLst>
      <p:ext uri="{BB962C8B-B14F-4D97-AF65-F5344CB8AC3E}">
        <p14:creationId xmlns:p14="http://schemas.microsoft.com/office/powerpoint/2010/main" val="29321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86AE4-CAAF-4431-96B5-637E5757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2: Melhorando a Validação do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0831B-C953-446F-BB94-5CF33F01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1238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Analise o formulário abaixo e corrija os problemas de acessibilidade e validação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0EEF10-815F-4430-B3D6-53A0F88F77AD}"/>
              </a:ext>
            </a:extLst>
          </p:cNvPr>
          <p:cNvSpPr/>
          <p:nvPr/>
        </p:nvSpPr>
        <p:spPr>
          <a:xfrm>
            <a:off x="3048000" y="2423597"/>
            <a:ext cx="6096000" cy="201080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processa.php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password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"senha"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Cadastrar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067237AB-0511-4438-AFEF-0B3C5263D68D}"/>
              </a:ext>
            </a:extLst>
          </p:cNvPr>
          <p:cNvSpPr txBox="1">
            <a:spLocks/>
          </p:cNvSpPr>
          <p:nvPr/>
        </p:nvSpPr>
        <p:spPr>
          <a:xfrm>
            <a:off x="592347" y="4600937"/>
            <a:ext cx="11007306" cy="194790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sz="1800" dirty="0"/>
              <a:t> Suas melhorias devem incluir: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Adicionar </a:t>
            </a:r>
            <a:r>
              <a:rPr lang="pt-BR" b="1" dirty="0"/>
              <a:t>&lt;</a:t>
            </a:r>
            <a:r>
              <a:rPr lang="pt-BR" b="1" dirty="0" err="1"/>
              <a:t>label</a:t>
            </a:r>
            <a:r>
              <a:rPr lang="pt-BR" b="1" dirty="0"/>
              <a:t>&gt; </a:t>
            </a:r>
            <a:r>
              <a:rPr lang="pt-BR" dirty="0"/>
              <a:t>para cada campo.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Aplicar </a:t>
            </a:r>
            <a:r>
              <a:rPr lang="pt-BR" b="1" dirty="0" err="1"/>
              <a:t>required</a:t>
            </a:r>
            <a:r>
              <a:rPr lang="pt-BR" dirty="0"/>
              <a:t> para tornar os campos obrigatórios.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Incluir </a:t>
            </a:r>
            <a:r>
              <a:rPr lang="pt-BR" b="1" dirty="0" err="1"/>
              <a:t>placeholder</a:t>
            </a:r>
            <a:r>
              <a:rPr lang="pt-BR" dirty="0"/>
              <a:t> para orientar o usuário.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Definir restrições adequadas para senha (mínimo de 8 caracteres).</a:t>
            </a:r>
          </a:p>
        </p:txBody>
      </p:sp>
    </p:spTree>
    <p:extLst>
      <p:ext uri="{BB962C8B-B14F-4D97-AF65-F5344CB8AC3E}">
        <p14:creationId xmlns:p14="http://schemas.microsoft.com/office/powerpoint/2010/main" val="336603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EF972-7DAC-4B80-8101-752638E5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r>
              <a:rPr lang="pt-BR" dirty="0"/>
              <a:t> e </a:t>
            </a:r>
            <a:r>
              <a:rPr lang="pt-BR" dirty="0" err="1"/>
              <a:t>Option</a:t>
            </a:r>
            <a:r>
              <a:rPr lang="pt-BR" dirty="0"/>
              <a:t> – Listas Suspensas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A5003-7578-40BB-A34B-66A60EF5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0030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O elemento &lt;</a:t>
            </a:r>
            <a:r>
              <a:rPr lang="pt-BR" sz="1800" dirty="0" err="1"/>
              <a:t>select</a:t>
            </a:r>
            <a:r>
              <a:rPr lang="pt-BR" sz="1800" dirty="0"/>
              <a:t>&gt; é utilizado para criar um menu suspenso, permitindo que o usuário escolha uma opção dentro de uma lista predefinida. O &lt;</a:t>
            </a:r>
            <a:r>
              <a:rPr lang="pt-BR" sz="1800" dirty="0" err="1"/>
              <a:t>option</a:t>
            </a:r>
            <a:r>
              <a:rPr lang="pt-BR" sz="1800" dirty="0"/>
              <a:t>&gt; define cada item dentro dessa lista, possibilitando a seleção de um valor específico. Esse recurso é ideal para formulários que exigem escolhas padronizadas, como seleção de estados, categorias ou preferências.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6DA23C-3532-433E-A9B5-D182FBA656DC}"/>
              </a:ext>
            </a:extLst>
          </p:cNvPr>
          <p:cNvSpPr/>
          <p:nvPr/>
        </p:nvSpPr>
        <p:spPr>
          <a:xfrm>
            <a:off x="3039291" y="4486665"/>
            <a:ext cx="611341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"cidade"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São Paulo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rj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Rio de Janeiro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4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BA99-E845-4823-92E9-E7269065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="radio" – Botões de Opção (Escolha Única)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50E862-F2E8-482A-9748-AEDD3DCB7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2193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botões de opção (radio </a:t>
            </a:r>
            <a:r>
              <a:rPr lang="pt-BR" dirty="0" err="1"/>
              <a:t>buttons</a:t>
            </a:r>
            <a:r>
              <a:rPr lang="pt-BR" dirty="0"/>
              <a:t>) permitem que o usuário selecione apenas uma opção dentro de um grupo. Para isso, os botões devem compartilhar o mesmo atributo </a:t>
            </a:r>
            <a:r>
              <a:rPr lang="pt-BR" dirty="0" err="1"/>
              <a:t>name</a:t>
            </a:r>
            <a:r>
              <a:rPr lang="pt-BR" dirty="0"/>
              <a:t>, garantindo que apenas um seja marcado por vez. São ideais para escolhas únicas, como gênero, métodos de pagamento ou preferências.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B8E787-CC67-406F-9CE6-2978EB472C91}"/>
              </a:ext>
            </a:extLst>
          </p:cNvPr>
          <p:cNvSpPr/>
          <p:nvPr/>
        </p:nvSpPr>
        <p:spPr>
          <a:xfrm>
            <a:off x="2090057" y="4408288"/>
            <a:ext cx="8011886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genero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"masculino"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Masculino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"radio"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genero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"feminino"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Feminino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73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0A348-6928-439A-9F24-D21DDA2F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checkbox</a:t>
            </a:r>
            <a:r>
              <a:rPr lang="pt-BR" dirty="0"/>
              <a:t>" – Caixas de Seleção (Escolha Múltipla)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B21FB-243A-49C1-82DC-FB9301B65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8709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As </a:t>
            </a:r>
            <a:r>
              <a:rPr lang="pt-BR" b="1" dirty="0"/>
              <a:t>caixas de seleção</a:t>
            </a:r>
            <a:r>
              <a:rPr lang="pt-BR" dirty="0"/>
              <a:t>, ou </a:t>
            </a:r>
            <a:r>
              <a:rPr lang="pt-BR" b="1" dirty="0" err="1"/>
              <a:t>checkboxes</a:t>
            </a:r>
            <a:r>
              <a:rPr lang="pt-BR" dirty="0"/>
              <a:t>, são elementos de formulário usados quando queremos permitir que o usuário selecione uma ou mais opções de um conjunto. Elas são ideais para cenários onde múltiplas escolhas podem ser feitas simultaneamente.</a:t>
            </a:r>
          </a:p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D6C46E-FED5-4AAA-ABDC-BDBA41635617}"/>
              </a:ext>
            </a:extLst>
          </p:cNvPr>
          <p:cNvSpPr/>
          <p:nvPr/>
        </p:nvSpPr>
        <p:spPr>
          <a:xfrm>
            <a:off x="1820173" y="4373453"/>
            <a:ext cx="8551654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"interesses"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"musica"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Música</a:t>
            </a: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"interesses"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"esporte"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Esporte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74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9A34D-0CFB-4EBE-9240-CBD7FE30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Fieldset</a:t>
            </a:r>
            <a:r>
              <a:rPr lang="pt-BR" dirty="0"/>
              <a:t> - Agrupando Elementos de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BBBAB-AD0B-4563-837A-DC2F37E5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606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O &lt;</a:t>
            </a:r>
            <a:r>
              <a:rPr lang="pt-BR" sz="1800" dirty="0" err="1"/>
              <a:t>fieldset</a:t>
            </a:r>
            <a:r>
              <a:rPr lang="pt-BR" sz="1800" dirty="0"/>
              <a:t>&gt; é um elemento HTML usado para agrupar visualmente e semanticamente um conjunto de controles dentro de um formulário. Ele ajuda a organizar os formulários, melhorando a legibilidade e a estrutura, principalmente em formulários com muitos campos ou seções.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34AB692-1D5D-4322-9A50-6F5EDCF79507}"/>
              </a:ext>
            </a:extLst>
          </p:cNvPr>
          <p:cNvSpPr/>
          <p:nvPr/>
        </p:nvSpPr>
        <p:spPr>
          <a:xfrm>
            <a:off x="556490" y="3789979"/>
            <a:ext cx="616550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legend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Informações Pessoais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legend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10A251-B90F-423B-BBC5-2573321B9D53}"/>
              </a:ext>
            </a:extLst>
          </p:cNvPr>
          <p:cNvSpPr txBox="1"/>
          <p:nvPr/>
        </p:nvSpPr>
        <p:spPr>
          <a:xfrm>
            <a:off x="7278484" y="4314995"/>
            <a:ext cx="4357025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&gt;: Este elemento é usado dentro do &lt;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fornecer um título ou descrição para o grupo de campos.</a:t>
            </a:r>
          </a:p>
        </p:txBody>
      </p:sp>
    </p:spTree>
    <p:extLst>
      <p:ext uri="{BB962C8B-B14F-4D97-AF65-F5344CB8AC3E}">
        <p14:creationId xmlns:p14="http://schemas.microsoft.com/office/powerpoint/2010/main" val="75050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641E7-52C1-4E37-BD27-FBE40B99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0E16F-63CB-46D1-9CB6-73C038D5A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tela de cadastro, aonde solicite as seguintes informações ao cliente:</a:t>
            </a:r>
          </a:p>
          <a:p>
            <a:pPr marL="1028700" lvl="1" indent="-342900"/>
            <a:r>
              <a:rPr lang="pt-BR" dirty="0"/>
              <a:t>Nome</a:t>
            </a:r>
          </a:p>
          <a:p>
            <a:pPr marL="1028700" lvl="1" indent="-342900"/>
            <a:r>
              <a:rPr lang="pt-BR" dirty="0"/>
              <a:t>Sobrenome</a:t>
            </a:r>
          </a:p>
          <a:p>
            <a:pPr marL="1028700" lvl="1" indent="-342900"/>
            <a:r>
              <a:rPr lang="pt-BR" dirty="0"/>
              <a:t>Telefone</a:t>
            </a:r>
          </a:p>
          <a:p>
            <a:pPr marL="1028700" lvl="1" indent="-342900"/>
            <a:r>
              <a:rPr lang="pt-BR" dirty="0"/>
              <a:t>Data de Nascimento</a:t>
            </a:r>
          </a:p>
          <a:p>
            <a:pPr marL="1028700" lvl="1" indent="-342900"/>
            <a:r>
              <a:rPr lang="pt-BR" dirty="0"/>
              <a:t>CPF</a:t>
            </a:r>
          </a:p>
          <a:p>
            <a:pPr marL="1028700" lvl="1" indent="-342900"/>
            <a:r>
              <a:rPr lang="pt-BR" dirty="0"/>
              <a:t>Endereço (Rua, n°, Bairro, Cidade, Estado e CEP)</a:t>
            </a:r>
          </a:p>
          <a:p>
            <a:pPr marL="1028700" lvl="1" indent="-342900"/>
            <a:r>
              <a:rPr lang="pt-BR" dirty="0"/>
              <a:t>Termos de Aceite de uso de dados</a:t>
            </a:r>
          </a:p>
          <a:p>
            <a:pPr marL="1028700" lvl="1" indent="-342900"/>
            <a:r>
              <a:rPr lang="pt-BR" dirty="0"/>
              <a:t>Termos de Aceite para </a:t>
            </a:r>
            <a:r>
              <a:rPr lang="pt-BR"/>
              <a:t>receber e-mail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90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167B3-A941-4745-8DB0-71173EEA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FAA6E-0652-4B3A-B828-02DB10F0B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formulários em HTML são elementos essenciais para a interação entre usuários e sites, permitindo o envio de dados para cadastros, buscas, compras e muito mais. Eles são amplamente utilizados em diversas aplicações, como redes sociais, e-commerce e sistemas de login. Através de diferentes tipos de campos, validações e estilizações, os formulários garantem uma experiência de usuário mais eficiente e segura.</a:t>
            </a:r>
          </a:p>
        </p:txBody>
      </p:sp>
    </p:spTree>
    <p:extLst>
      <p:ext uri="{BB962C8B-B14F-4D97-AF65-F5344CB8AC3E}">
        <p14:creationId xmlns:p14="http://schemas.microsoft.com/office/powerpoint/2010/main" val="326115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EFB07-6484-40CA-8829-2D84B211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Formulários em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8BC30-6289-4B86-8578-7199AF55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08720"/>
          </a:xfrm>
        </p:spPr>
        <p:txBody>
          <a:bodyPr/>
          <a:lstStyle/>
          <a:p>
            <a:r>
              <a:rPr lang="pt-BR" sz="1800" dirty="0"/>
              <a:t>Para criar um formulário em HTML, utilizamos a </a:t>
            </a:r>
            <a:r>
              <a:rPr lang="pt-BR" sz="1800" dirty="0" err="1"/>
              <a:t>tag</a:t>
            </a:r>
            <a:r>
              <a:rPr lang="pt-BR" sz="1800" dirty="0"/>
              <a:t> &lt;</a:t>
            </a:r>
            <a:r>
              <a:rPr lang="pt-BR" sz="1800" dirty="0" err="1"/>
              <a:t>form</a:t>
            </a:r>
            <a:r>
              <a:rPr lang="pt-BR" sz="1800" dirty="0"/>
              <a:t>&gt;, que define a área onde os dados serão coletados. Dentro dela, inserimos diferentes elementos de entrada para capturar informações do usuário, possuindo os atributos:</a:t>
            </a:r>
          </a:p>
          <a:p>
            <a:pPr marL="1028700" lvl="1" indent="-342900"/>
            <a:r>
              <a:rPr lang="pt-BR" dirty="0" err="1"/>
              <a:t>action</a:t>
            </a:r>
            <a:r>
              <a:rPr lang="pt-BR" dirty="0"/>
              <a:t>: Define para onde os dados serão enviados.</a:t>
            </a:r>
          </a:p>
          <a:p>
            <a:pPr marL="1028700" lvl="1" indent="-342900"/>
            <a:r>
              <a:rPr lang="pt-BR" dirty="0" err="1"/>
              <a:t>method</a:t>
            </a:r>
            <a:r>
              <a:rPr lang="pt-BR" dirty="0"/>
              <a:t>: Define o método de envio (GET ou POST).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B1391E2-FCC2-4289-8FA3-D93376DDFE35}"/>
              </a:ext>
            </a:extLst>
          </p:cNvPr>
          <p:cNvSpPr/>
          <p:nvPr/>
        </p:nvSpPr>
        <p:spPr>
          <a:xfrm>
            <a:off x="3048000" y="4293753"/>
            <a:ext cx="6096000" cy="17098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processar.php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46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1255-0FBF-4B55-A236-4963EB93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– Campos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DA4FA-CED9-44B9-9605-0FD0E8B8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&lt;input&gt; é utilizada para criar diversos tipos de campos interativos em um formulário, permitindo a entrada de dados pelo usuário. Seu comportamento varia conforme o atributo </a:t>
            </a:r>
            <a:r>
              <a:rPr lang="pt-BR" dirty="0" err="1"/>
              <a:t>type</a:t>
            </a:r>
            <a:r>
              <a:rPr lang="pt-BR" dirty="0"/>
              <a:t>, possibilitando a captura de textos, números, senhas, datas, e-mails, entre outros, sendo os principais tipos: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B95127-DD55-4249-AF31-6F8CE1FC37CA}"/>
              </a:ext>
            </a:extLst>
          </p:cNvPr>
          <p:cNvSpPr txBox="1">
            <a:spLocks/>
          </p:cNvSpPr>
          <p:nvPr/>
        </p:nvSpPr>
        <p:spPr>
          <a:xfrm>
            <a:off x="592347" y="3666177"/>
            <a:ext cx="11007306" cy="369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text</a:t>
            </a:r>
            <a:r>
              <a:rPr lang="pt-BR" dirty="0"/>
              <a:t>” : Entrada de texto simples.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C03AAB3-D5E4-424A-9B97-477D7FFE4D90}"/>
              </a:ext>
            </a:extLst>
          </p:cNvPr>
          <p:cNvSpPr/>
          <p:nvPr/>
        </p:nvSpPr>
        <p:spPr>
          <a:xfrm>
            <a:off x="4027714" y="4272686"/>
            <a:ext cx="4136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text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0238CE7-4FDD-4317-BCBF-E16DDB4C1DD3}"/>
              </a:ext>
            </a:extLst>
          </p:cNvPr>
          <p:cNvSpPr txBox="1">
            <a:spLocks/>
          </p:cNvSpPr>
          <p:nvPr/>
        </p:nvSpPr>
        <p:spPr>
          <a:xfrm>
            <a:off x="592347" y="4879195"/>
            <a:ext cx="11007306" cy="369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email</a:t>
            </a:r>
            <a:r>
              <a:rPr lang="pt-BR" dirty="0"/>
              <a:t>” : Validação automática de e-mail.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52D334F-6388-4719-8786-D39E6A6D21C0}"/>
              </a:ext>
            </a:extLst>
          </p:cNvPr>
          <p:cNvSpPr/>
          <p:nvPr/>
        </p:nvSpPr>
        <p:spPr>
          <a:xfrm>
            <a:off x="3923211" y="5485702"/>
            <a:ext cx="4345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 "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email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3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1255-0FBF-4B55-A236-4963EB93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– Campos de Entrada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B2D999F-5B40-4008-8C71-C008583A0A90}"/>
              </a:ext>
            </a:extLst>
          </p:cNvPr>
          <p:cNvGrpSpPr/>
          <p:nvPr/>
        </p:nvGrpSpPr>
        <p:grpSpPr>
          <a:xfrm>
            <a:off x="592347" y="3512937"/>
            <a:ext cx="11007306" cy="975841"/>
            <a:chOff x="592347" y="3666177"/>
            <a:chExt cx="11007306" cy="975841"/>
          </a:xfrm>
        </p:grpSpPr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BFB95127-DD55-4249-AF31-6F8CE1FC37CA}"/>
                </a:ext>
              </a:extLst>
            </p:cNvPr>
            <p:cNvSpPr txBox="1">
              <a:spLocks/>
            </p:cNvSpPr>
            <p:nvPr/>
          </p:nvSpPr>
          <p:spPr>
            <a:xfrm>
              <a:off x="592347" y="3666177"/>
              <a:ext cx="11007306" cy="369332"/>
            </a:xfrm>
            <a:prstGeom prst="rect">
              <a:avLst/>
            </a:prstGeom>
          </p:spPr>
          <p:txBody>
            <a:bodyPr/>
            <a:lstStyle>
              <a:lvl1pPr marL="0" indent="0" algn="just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pt-BR" dirty="0" err="1"/>
                <a:t>type</a:t>
              </a:r>
              <a:r>
                <a:rPr lang="pt-BR" dirty="0"/>
                <a:t>=“</a:t>
              </a:r>
              <a:r>
                <a:rPr lang="pt-BR" dirty="0" err="1"/>
                <a:t>password</a:t>
              </a:r>
              <a:r>
                <a:rPr lang="pt-BR" dirty="0"/>
                <a:t>” : Campo para senha com ocultação de caracteres.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C03AAB3-D5E4-424A-9B97-477D7FFE4D90}"/>
                </a:ext>
              </a:extLst>
            </p:cNvPr>
            <p:cNvSpPr/>
            <p:nvPr/>
          </p:nvSpPr>
          <p:spPr>
            <a:xfrm>
              <a:off x="3742509" y="4272686"/>
              <a:ext cx="47069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&lt;input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type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</a:t>
              </a:r>
              <a:r>
                <a:rPr lang="pt-B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password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name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“senha"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C56EF0FC-27B9-4861-9DB5-C7F31F52AEEA}"/>
              </a:ext>
            </a:extLst>
          </p:cNvPr>
          <p:cNvGrpSpPr/>
          <p:nvPr/>
        </p:nvGrpSpPr>
        <p:grpSpPr>
          <a:xfrm>
            <a:off x="592347" y="4879195"/>
            <a:ext cx="11007306" cy="975839"/>
            <a:chOff x="592347" y="4879195"/>
            <a:chExt cx="11007306" cy="975839"/>
          </a:xfrm>
        </p:grpSpPr>
        <p:sp>
          <p:nvSpPr>
            <p:cNvPr id="8" name="Espaço Reservado para Conteúdo 2">
              <a:extLst>
                <a:ext uri="{FF2B5EF4-FFF2-40B4-BE49-F238E27FC236}">
                  <a16:creationId xmlns:a16="http://schemas.microsoft.com/office/drawing/2014/main" id="{00238CE7-4FDD-4317-BCBF-E16DDB4C1DD3}"/>
                </a:ext>
              </a:extLst>
            </p:cNvPr>
            <p:cNvSpPr txBox="1">
              <a:spLocks/>
            </p:cNvSpPr>
            <p:nvPr/>
          </p:nvSpPr>
          <p:spPr>
            <a:xfrm>
              <a:off x="592347" y="4879195"/>
              <a:ext cx="11007306" cy="369332"/>
            </a:xfrm>
            <a:prstGeom prst="rect">
              <a:avLst/>
            </a:prstGeom>
          </p:spPr>
          <p:txBody>
            <a:bodyPr/>
            <a:lstStyle>
              <a:lvl1pPr marL="0" indent="0" algn="just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pt-BR" dirty="0" err="1"/>
                <a:t>type</a:t>
              </a:r>
              <a:r>
                <a:rPr lang="pt-BR" dirty="0"/>
                <a:t>=“</a:t>
              </a:r>
              <a:r>
                <a:rPr lang="pt-BR" dirty="0" err="1"/>
                <a:t>number</a:t>
              </a:r>
              <a:r>
                <a:rPr lang="pt-BR" dirty="0"/>
                <a:t>” : Permite apenas números.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52D334F-6388-4719-8786-D39E6A6D21C0}"/>
                </a:ext>
              </a:extLst>
            </p:cNvPr>
            <p:cNvSpPr/>
            <p:nvPr/>
          </p:nvSpPr>
          <p:spPr>
            <a:xfrm>
              <a:off x="3720737" y="5485702"/>
              <a:ext cx="475052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&lt;input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type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 “</a:t>
              </a:r>
              <a:r>
                <a:rPr lang="pt-BR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number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"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name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“numero"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F1EB2E9E-9E8F-4D45-B54D-C473006C8DDA}"/>
              </a:ext>
            </a:extLst>
          </p:cNvPr>
          <p:cNvGrpSpPr/>
          <p:nvPr/>
        </p:nvGrpSpPr>
        <p:grpSpPr>
          <a:xfrm>
            <a:off x="592347" y="2146679"/>
            <a:ext cx="11007306" cy="975841"/>
            <a:chOff x="592347" y="3666177"/>
            <a:chExt cx="11007306" cy="975841"/>
          </a:xfrm>
        </p:grpSpPr>
        <p:sp>
          <p:nvSpPr>
            <p:cNvPr id="11" name="Espaço Reservado para Conteúdo 2">
              <a:extLst>
                <a:ext uri="{FF2B5EF4-FFF2-40B4-BE49-F238E27FC236}">
                  <a16:creationId xmlns:a16="http://schemas.microsoft.com/office/drawing/2014/main" id="{565AAA46-BC52-44C3-8BF1-0FA249F38418}"/>
                </a:ext>
              </a:extLst>
            </p:cNvPr>
            <p:cNvSpPr txBox="1">
              <a:spLocks/>
            </p:cNvSpPr>
            <p:nvPr/>
          </p:nvSpPr>
          <p:spPr>
            <a:xfrm>
              <a:off x="592347" y="3666177"/>
              <a:ext cx="11007306" cy="369332"/>
            </a:xfrm>
            <a:prstGeom prst="rect">
              <a:avLst/>
            </a:prstGeom>
          </p:spPr>
          <p:txBody>
            <a:bodyPr/>
            <a:lstStyle>
              <a:lvl1pPr marL="0" indent="0" algn="just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pt-BR" dirty="0" err="1"/>
                <a:t>type</a:t>
              </a:r>
              <a:r>
                <a:rPr lang="pt-BR" dirty="0"/>
                <a:t>=“date” : Seleção de datas.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9BBBEC7-2F28-4848-90DF-64F6FC83A72F}"/>
                </a:ext>
              </a:extLst>
            </p:cNvPr>
            <p:cNvSpPr/>
            <p:nvPr/>
          </p:nvSpPr>
          <p:spPr>
            <a:xfrm>
              <a:off x="3742509" y="4272686"/>
              <a:ext cx="470698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&lt;input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type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“date"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pt-BR" dirty="0" err="1">
                  <a:solidFill>
                    <a:srgbClr val="E50000"/>
                  </a:solidFill>
                  <a:latin typeface="Consolas" panose="020B0609020204030204" pitchFamily="49" charset="0"/>
                </a:rPr>
                <a:t>name</a:t>
              </a:r>
              <a:r>
                <a:rPr lang="pt-BR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pt-BR" dirty="0">
                  <a:solidFill>
                    <a:srgbClr val="0000FF"/>
                  </a:solidFill>
                  <a:latin typeface="Consolas" panose="020B0609020204030204" pitchFamily="49" charset="0"/>
                </a:rPr>
                <a:t>“data"</a:t>
              </a:r>
              <a:r>
                <a:rPr lang="pt-BR" dirty="0">
                  <a:solidFill>
                    <a:srgbClr val="800000"/>
                  </a:solidFill>
                  <a:latin typeface="Consolas" panose="020B0609020204030204" pitchFamily="49" charset="0"/>
                </a:rPr>
                <a:t>&gt;</a:t>
              </a:r>
              <a:endParaRPr lang="pt-BR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08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91716-D105-4F61-A25E-173C1B20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Label</a:t>
            </a:r>
            <a:r>
              <a:rPr lang="pt-BR" dirty="0"/>
              <a:t> – Associando um Rótulo a um Campo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F4A38-BFCF-49AB-B5AF-411148F5F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135142"/>
          </a:xfrm>
        </p:spPr>
        <p:txBody>
          <a:bodyPr/>
          <a:lstStyle/>
          <a:p>
            <a:r>
              <a:rPr lang="pt-BR" dirty="0"/>
              <a:t>O elemento &lt;</a:t>
            </a:r>
            <a:r>
              <a:rPr lang="pt-BR" dirty="0" err="1"/>
              <a:t>label</a:t>
            </a:r>
            <a:r>
              <a:rPr lang="pt-BR" dirty="0"/>
              <a:t>&gt; é usado para descrever e associar um campo de entrada ao seu respectivo rótulo, melhorando a acessibilidade e a usabilidade do formulário. Quando um &lt;</a:t>
            </a:r>
            <a:r>
              <a:rPr lang="pt-BR" dirty="0" err="1"/>
              <a:t>label</a:t>
            </a:r>
            <a:r>
              <a:rPr lang="pt-BR" dirty="0"/>
              <a:t>&gt; é clicado, o foco é automaticamente direcionado para o campo correspondente.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0B8AFF-958A-440E-94B5-29B8A6419235}"/>
              </a:ext>
            </a:extLst>
          </p:cNvPr>
          <p:cNvSpPr/>
          <p:nvPr/>
        </p:nvSpPr>
        <p:spPr>
          <a:xfrm>
            <a:off x="3122023" y="4057581"/>
            <a:ext cx="5947955" cy="1709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processar.php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Nome: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4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3FD5A-0825-4738-A91F-ABB60C71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Atributos do &lt;input&gt;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CC50F-5FA2-486B-9E79-88D1D0F7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83756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A tabela abaixo mostra os principais atributos utilizados em &lt;input&gt;, facilitando a criação de formulários mais eficientes e interativos.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46EB62-58FA-4975-9112-2B93DB3C1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886" y="2795451"/>
            <a:ext cx="9754227" cy="36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C1255-0FBF-4B55-A236-4963EB93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Button - Botões de Formulário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DA4FA-CED9-44B9-9605-0FD0E8B8A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elemento &lt;</a:t>
            </a:r>
            <a:r>
              <a:rPr lang="pt-BR" dirty="0" err="1"/>
              <a:t>button</a:t>
            </a:r>
            <a:r>
              <a:rPr lang="pt-BR" dirty="0"/>
              <a:t>&gt; é usado para a interação do usuário em páginas da web. Em HTML, os botões podem ser usados para submeter formulários, executar ações </a:t>
            </a:r>
            <a:r>
              <a:rPr lang="pt-BR" dirty="0" err="1"/>
              <a:t>JavaScript</a:t>
            </a:r>
            <a:r>
              <a:rPr lang="pt-BR" dirty="0"/>
              <a:t> ou até navegar entre páginas, abaixo é mostrado os dois tipos de botões: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FB95127-DD55-4249-AF31-6F8CE1FC37CA}"/>
              </a:ext>
            </a:extLst>
          </p:cNvPr>
          <p:cNvSpPr txBox="1">
            <a:spLocks/>
          </p:cNvSpPr>
          <p:nvPr/>
        </p:nvSpPr>
        <p:spPr>
          <a:xfrm>
            <a:off x="592347" y="3666177"/>
            <a:ext cx="11007306" cy="369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/>
              <a:t>type</a:t>
            </a:r>
            <a:r>
              <a:rPr lang="pt-BR" dirty="0"/>
              <a:t>=“</a:t>
            </a:r>
            <a:r>
              <a:rPr lang="pt-BR" dirty="0" err="1"/>
              <a:t>submit</a:t>
            </a:r>
            <a:r>
              <a:rPr lang="pt-BR" dirty="0"/>
              <a:t>” : Envia os dados do formulário.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0238CE7-4FDD-4317-BCBF-E16DDB4C1DD3}"/>
              </a:ext>
            </a:extLst>
          </p:cNvPr>
          <p:cNvSpPr txBox="1">
            <a:spLocks/>
          </p:cNvSpPr>
          <p:nvPr/>
        </p:nvSpPr>
        <p:spPr>
          <a:xfrm>
            <a:off x="592347" y="4890717"/>
            <a:ext cx="11007306" cy="36933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 err="1"/>
              <a:t>type</a:t>
            </a:r>
            <a:r>
              <a:rPr lang="pt-BR" dirty="0"/>
              <a:t>=“reset”: Limpa todos os campos preenchidos.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C03ABE6-DD37-411C-971E-FEEE7A162207}"/>
              </a:ext>
            </a:extLst>
          </p:cNvPr>
          <p:cNvSpPr/>
          <p:nvPr/>
        </p:nvSpPr>
        <p:spPr>
          <a:xfrm>
            <a:off x="3660878" y="4278447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Enviar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846AB7A-E860-4D8C-97A2-64BA6055C586}"/>
              </a:ext>
            </a:extLst>
          </p:cNvPr>
          <p:cNvSpPr/>
          <p:nvPr/>
        </p:nvSpPr>
        <p:spPr>
          <a:xfrm>
            <a:off x="3724197" y="5502986"/>
            <a:ext cx="4743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"reset"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Limpar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97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44097-82A6-46DD-A143-400327E2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Textarea</a:t>
            </a:r>
            <a:r>
              <a:rPr lang="pt-BR" dirty="0"/>
              <a:t> – Área de Texto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3DB419-18BE-4842-B546-88DF5844D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3845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Utilizado para a inserção de textos mais longos, como comentários, descrições detalhadas ou mensagens, oferecendo ao usuário um espaço maior para digitação em comparação com um campo de entrada comum.</a:t>
            </a:r>
          </a:p>
          <a:p>
            <a:pPr>
              <a:spcBef>
                <a:spcPts val="0"/>
              </a:spcBef>
            </a:pPr>
            <a:r>
              <a:rPr lang="pt-BR" dirty="0"/>
              <a:t>Sintaxe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3EA535C-6907-491E-B82B-44EB860ED155}"/>
              </a:ext>
            </a:extLst>
          </p:cNvPr>
          <p:cNvSpPr/>
          <p:nvPr/>
        </p:nvSpPr>
        <p:spPr>
          <a:xfrm>
            <a:off x="2281646" y="3964968"/>
            <a:ext cx="7628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"mensagem"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rows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"5"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cols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"30"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48367A2-6785-4DDC-A704-89A7A2AAFA0B}"/>
              </a:ext>
            </a:extLst>
          </p:cNvPr>
          <p:cNvSpPr txBox="1"/>
          <p:nvPr/>
        </p:nvSpPr>
        <p:spPr>
          <a:xfrm>
            <a:off x="631454" y="5016137"/>
            <a:ext cx="10929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determinam o tamanho da caixa de texto, especificando, respectivamente, a quantidade de linhas visíveis e a largura em número de caracteres que o campo pode exibir.</a:t>
            </a:r>
          </a:p>
        </p:txBody>
      </p:sp>
    </p:spTree>
    <p:extLst>
      <p:ext uri="{BB962C8B-B14F-4D97-AF65-F5344CB8AC3E}">
        <p14:creationId xmlns:p14="http://schemas.microsoft.com/office/powerpoint/2010/main" val="2186114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1335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Tema do Office</vt:lpstr>
      <vt:lpstr>Formulários em HTML</vt:lpstr>
      <vt:lpstr>Formulários em HTML</vt:lpstr>
      <vt:lpstr>Criando Formulários em HTML</vt:lpstr>
      <vt:lpstr>Input – Campos de Entrada</vt:lpstr>
      <vt:lpstr>Input – Campos de Entrada</vt:lpstr>
      <vt:lpstr>Label – Associando um Rótulo a um Campo</vt:lpstr>
      <vt:lpstr>Principais Atributos do &lt;input&gt;</vt:lpstr>
      <vt:lpstr>Button - Botões de Formulário</vt:lpstr>
      <vt:lpstr>Textarea – Área de Texto Grande</vt:lpstr>
      <vt:lpstr>Desafio 1: Formulário de Cadastro</vt:lpstr>
      <vt:lpstr>Desafio 2: Melhorando a Validação do Formulário</vt:lpstr>
      <vt:lpstr>Select e Option – Listas Suspensas</vt:lpstr>
      <vt:lpstr>type="radio" – Botões de Opção (Escolha Única)</vt:lpstr>
      <vt:lpstr>type="checkbox" – Caixas de Seleção (Escolha Múltipla)</vt:lpstr>
      <vt:lpstr>Fieldset - Agrupando Elementos de Formulário</vt:lpstr>
      <vt:lpstr>Desafio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186</cp:revision>
  <dcterms:created xsi:type="dcterms:W3CDTF">2024-03-08T12:14:33Z</dcterms:created>
  <dcterms:modified xsi:type="dcterms:W3CDTF">2025-03-02T18:58:13Z</dcterms:modified>
</cp:coreProperties>
</file>