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9" r:id="rId4"/>
    <p:sldId id="260" r:id="rId5"/>
    <p:sldId id="261" r:id="rId6"/>
    <p:sldId id="262" r:id="rId7"/>
    <p:sldId id="274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6" r:id="rId21"/>
    <p:sldId id="277" r:id="rId22"/>
    <p:sldId id="278" r:id="rId23"/>
    <p:sldId id="279" r:id="rId24"/>
    <p:sldId id="281" r:id="rId25"/>
    <p:sldId id="280" r:id="rId26"/>
    <p:sldId id="282" r:id="rId27"/>
    <p:sldId id="283" r:id="rId28"/>
    <p:sldId id="284" r:id="rId29"/>
    <p:sldId id="285" r:id="rId30"/>
  </p:sldIdLst>
  <p:sldSz cx="12192000" cy="6858000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E7"/>
    <a:srgbClr val="043073"/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7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F28648D-752F-4D9E-8EC2-61293C3E9BC7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67E822F-2664-47C4-8404-83B1D4D0E6EE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02/03/2025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 err="1"/>
              <a:t>FlexBox</a:t>
            </a:r>
            <a:r>
              <a:rPr lang="pt-BR" sz="5400" dirty="0"/>
              <a:t> em HTML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C60B9-2EC4-47BF-B582-B5ABBE03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Eixos (</a:t>
            </a:r>
            <a:r>
              <a:rPr lang="pt-BR" dirty="0" err="1"/>
              <a:t>Axis</a:t>
            </a:r>
            <a:r>
              <a:rPr lang="pt-BR" dirty="0"/>
              <a:t>) em cada direção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8063282-2273-410F-A94D-BC1B5059B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94" y="3903191"/>
            <a:ext cx="10007012" cy="2041616"/>
          </a:xfrm>
          <a:prstGeom prst="rect">
            <a:avLst/>
          </a:prstGeom>
        </p:spPr>
      </p:pic>
      <p:sp>
        <p:nvSpPr>
          <p:cNvPr id="53" name="Espaço Reservado para Conteúdo 2">
            <a:extLst>
              <a:ext uri="{FF2B5EF4-FFF2-40B4-BE49-F238E27FC236}">
                <a16:creationId xmlns:a16="http://schemas.microsoft.com/office/drawing/2014/main" id="{8D01EDAF-5FC2-488B-BEED-38E7DB56D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16834"/>
          </a:xfrm>
        </p:spPr>
        <p:txBody>
          <a:bodyPr/>
          <a:lstStyle/>
          <a:p>
            <a:r>
              <a:rPr lang="pt-BR" dirty="0"/>
              <a:t>No </a:t>
            </a:r>
            <a:r>
              <a:rPr lang="pt-BR" dirty="0" err="1"/>
              <a:t>Flexbox</a:t>
            </a:r>
            <a:r>
              <a:rPr lang="pt-BR" dirty="0"/>
              <a:t>, os elementos são organizados em dois eixos principais:</a:t>
            </a:r>
          </a:p>
          <a:p>
            <a:pPr marL="1028700" lvl="1" indent="-342900"/>
            <a:r>
              <a:rPr lang="pt-BR" dirty="0"/>
              <a:t>Eixo Principal (</a:t>
            </a:r>
            <a:r>
              <a:rPr lang="pt-BR" dirty="0" err="1"/>
              <a:t>Main</a:t>
            </a:r>
            <a:r>
              <a:rPr lang="pt-BR" dirty="0"/>
              <a:t> </a:t>
            </a:r>
            <a:r>
              <a:rPr lang="pt-BR" dirty="0" err="1"/>
              <a:t>Axis</a:t>
            </a:r>
            <a:r>
              <a:rPr lang="pt-BR" dirty="0"/>
              <a:t>): definido pelo </a:t>
            </a:r>
            <a:r>
              <a:rPr lang="pt-BR" dirty="0" err="1"/>
              <a:t>flex-direction</a:t>
            </a:r>
            <a:r>
              <a:rPr lang="pt-BR" dirty="0"/>
              <a:t>, determina como os itens serão distribuídos.</a:t>
            </a:r>
          </a:p>
          <a:p>
            <a:pPr marL="1028700" lvl="1" indent="-342900"/>
            <a:r>
              <a:rPr lang="pt-BR" dirty="0"/>
              <a:t>Eixo Secundário (Cross </a:t>
            </a:r>
            <a:r>
              <a:rPr lang="pt-BR" dirty="0" err="1"/>
              <a:t>Axis</a:t>
            </a:r>
            <a:r>
              <a:rPr lang="pt-BR" dirty="0"/>
              <a:t>): é sempre perpendicular ao eixo principal e controla o alinhamento dos itens.</a:t>
            </a:r>
          </a:p>
        </p:txBody>
      </p:sp>
    </p:spTree>
    <p:extLst>
      <p:ext uri="{BB962C8B-B14F-4D97-AF65-F5344CB8AC3E}">
        <p14:creationId xmlns:p14="http://schemas.microsoft.com/office/powerpoint/2010/main" val="55428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7FC49-76A7-45D3-B289-D20E515C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Flex-</a:t>
            </a:r>
            <a:r>
              <a:rPr lang="pt-BR" dirty="0" err="1"/>
              <a:t>Wrap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D6E85-15CC-456A-A19F-81BC77625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082891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flex-wrap</a:t>
            </a:r>
            <a:r>
              <a:rPr lang="pt-BR" dirty="0"/>
              <a:t> define se os itens dentro de um contêiner devem quebrar linha quando não houver espaço suficiente ou se devem permanecer em uma única linha, você deve utilizar ele quando:</a:t>
            </a:r>
          </a:p>
          <a:p>
            <a:pPr marL="1028700" lvl="1" indent="-342900"/>
            <a:r>
              <a:rPr lang="pt-BR" dirty="0"/>
              <a:t>Precisar de </a:t>
            </a:r>
            <a:r>
              <a:rPr lang="pt-BR" b="1" dirty="0"/>
              <a:t>layouts responsivos</a:t>
            </a:r>
            <a:r>
              <a:rPr lang="pt-BR" dirty="0"/>
              <a:t> sem distorcer os itens.</a:t>
            </a:r>
          </a:p>
          <a:p>
            <a:pPr marL="1028700" lvl="1" indent="-342900"/>
            <a:r>
              <a:rPr lang="pt-BR" dirty="0"/>
              <a:t>Houver </a:t>
            </a:r>
            <a:r>
              <a:rPr lang="pt-BR" b="1" dirty="0"/>
              <a:t>muitos itens</a:t>
            </a:r>
            <a:r>
              <a:rPr lang="pt-BR" dirty="0"/>
              <a:t> e precisar que eles </a:t>
            </a:r>
            <a:r>
              <a:rPr lang="pt-BR" b="1" dirty="0"/>
              <a:t>se ajustem dinamicamente</a:t>
            </a:r>
            <a:r>
              <a:rPr lang="pt-BR" dirty="0"/>
              <a:t>.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D4251D63-464D-40EF-B0CC-DB313642C2FB}"/>
              </a:ext>
            </a:extLst>
          </p:cNvPr>
          <p:cNvGrpSpPr/>
          <p:nvPr/>
        </p:nvGrpSpPr>
        <p:grpSpPr>
          <a:xfrm>
            <a:off x="749185" y="4462025"/>
            <a:ext cx="3213215" cy="1080000"/>
            <a:chOff x="749185" y="3601945"/>
            <a:chExt cx="4667546" cy="1440000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530F3F7A-9F07-44BC-BB03-A40D1FF48BE5}"/>
                </a:ext>
              </a:extLst>
            </p:cNvPr>
            <p:cNvSpPr/>
            <p:nvPr/>
          </p:nvSpPr>
          <p:spPr>
            <a:xfrm>
              <a:off x="749185" y="3601945"/>
              <a:ext cx="4667546" cy="144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193E696B-BD85-4FE0-9619-243E4ECE3A82}"/>
                </a:ext>
              </a:extLst>
            </p:cNvPr>
            <p:cNvSpPr/>
            <p:nvPr/>
          </p:nvSpPr>
          <p:spPr>
            <a:xfrm>
              <a:off x="989076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65EF4DE5-02B9-428A-ACBC-D5BB54A0B691}"/>
                </a:ext>
              </a:extLst>
            </p:cNvPr>
            <p:cNvSpPr/>
            <p:nvPr/>
          </p:nvSpPr>
          <p:spPr>
            <a:xfrm>
              <a:off x="2527221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7FB70C6C-B6F8-4771-9DD9-A816C8524742}"/>
                </a:ext>
              </a:extLst>
            </p:cNvPr>
            <p:cNvSpPr/>
            <p:nvPr/>
          </p:nvSpPr>
          <p:spPr>
            <a:xfrm>
              <a:off x="4065367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DF8C29C-4651-45F8-A7E9-0B117D8922DB}"/>
              </a:ext>
            </a:extLst>
          </p:cNvPr>
          <p:cNvGrpSpPr/>
          <p:nvPr/>
        </p:nvGrpSpPr>
        <p:grpSpPr>
          <a:xfrm>
            <a:off x="5299020" y="4500579"/>
            <a:ext cx="2001891" cy="2082891"/>
            <a:chOff x="6622997" y="4469247"/>
            <a:chExt cx="2001891" cy="2082891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68CCE58D-F34A-493A-82F0-03471DD00308}"/>
                </a:ext>
              </a:extLst>
            </p:cNvPr>
            <p:cNvSpPr/>
            <p:nvPr/>
          </p:nvSpPr>
          <p:spPr>
            <a:xfrm>
              <a:off x="6622997" y="4469247"/>
              <a:ext cx="2001891" cy="2082891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7A398D56-BAC6-408A-8D06-F21355187E0A}"/>
                </a:ext>
              </a:extLst>
            </p:cNvPr>
            <p:cNvSpPr/>
            <p:nvPr/>
          </p:nvSpPr>
          <p:spPr>
            <a:xfrm>
              <a:off x="6788141" y="4604248"/>
              <a:ext cx="743490" cy="81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AD972A4-FD55-46E6-8C5F-D226D2154E99}"/>
                </a:ext>
              </a:extLst>
            </p:cNvPr>
            <p:cNvSpPr/>
            <p:nvPr/>
          </p:nvSpPr>
          <p:spPr>
            <a:xfrm>
              <a:off x="7696775" y="4604248"/>
              <a:ext cx="743490" cy="81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B8340BD0-30CC-45E2-88FF-0B2474A267C8}"/>
                </a:ext>
              </a:extLst>
            </p:cNvPr>
            <p:cNvSpPr/>
            <p:nvPr/>
          </p:nvSpPr>
          <p:spPr>
            <a:xfrm>
              <a:off x="6788141" y="5598580"/>
              <a:ext cx="743490" cy="81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64FF5FF-45F7-43D1-8253-51E973460FEF}"/>
              </a:ext>
            </a:extLst>
          </p:cNvPr>
          <p:cNvSpPr txBox="1"/>
          <p:nvPr/>
        </p:nvSpPr>
        <p:spPr>
          <a:xfrm>
            <a:off x="1354847" y="3980634"/>
            <a:ext cx="20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flex-wrap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nowrap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99CB9C1-2ADB-4C0C-B981-5D2DDBDD4027}"/>
              </a:ext>
            </a:extLst>
          </p:cNvPr>
          <p:cNvSpPr txBox="1"/>
          <p:nvPr/>
        </p:nvSpPr>
        <p:spPr>
          <a:xfrm>
            <a:off x="5299020" y="3980634"/>
            <a:ext cx="20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flex-wrap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wrap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4B3937A-1032-46D8-93C4-E8FCFC113B87}"/>
              </a:ext>
            </a:extLst>
          </p:cNvPr>
          <p:cNvCxnSpPr>
            <a:cxnSpLocks/>
          </p:cNvCxnSpPr>
          <p:nvPr/>
        </p:nvCxnSpPr>
        <p:spPr>
          <a:xfrm>
            <a:off x="5061303" y="4479695"/>
            <a:ext cx="0" cy="210377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ECFAE12-BC85-4B68-B12A-095956263136}"/>
              </a:ext>
            </a:extLst>
          </p:cNvPr>
          <p:cNvSpPr txBox="1"/>
          <p:nvPr/>
        </p:nvSpPr>
        <p:spPr>
          <a:xfrm rot="16200000">
            <a:off x="4415171" y="5393083"/>
            <a:ext cx="895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5EC2C93-10F5-41EB-980D-1FF664C23C39}"/>
              </a:ext>
            </a:extLst>
          </p:cNvPr>
          <p:cNvSpPr/>
          <p:nvPr/>
        </p:nvSpPr>
        <p:spPr>
          <a:xfrm>
            <a:off x="9158220" y="4500579"/>
            <a:ext cx="2001891" cy="2082891"/>
          </a:xfrm>
          <a:prstGeom prst="roundRect">
            <a:avLst>
              <a:gd name="adj" fmla="val 8805"/>
            </a:avLst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63F7BB19-4B92-4C0B-9F25-3715D09BE330}"/>
              </a:ext>
            </a:extLst>
          </p:cNvPr>
          <p:cNvSpPr/>
          <p:nvPr/>
        </p:nvSpPr>
        <p:spPr>
          <a:xfrm>
            <a:off x="9323364" y="4635580"/>
            <a:ext cx="743490" cy="81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EFE5461-A5D9-4118-AD43-21334E227E3A}"/>
              </a:ext>
            </a:extLst>
          </p:cNvPr>
          <p:cNvSpPr/>
          <p:nvPr/>
        </p:nvSpPr>
        <p:spPr>
          <a:xfrm>
            <a:off x="10231998" y="5629912"/>
            <a:ext cx="743490" cy="81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B144605A-32F9-4680-BC8C-52DF2D090155}"/>
              </a:ext>
            </a:extLst>
          </p:cNvPr>
          <p:cNvSpPr/>
          <p:nvPr/>
        </p:nvSpPr>
        <p:spPr>
          <a:xfrm>
            <a:off x="9323364" y="5629912"/>
            <a:ext cx="743490" cy="81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BBFE1B0-4B3D-4A89-84CA-2A98E8D8BD17}"/>
              </a:ext>
            </a:extLst>
          </p:cNvPr>
          <p:cNvSpPr txBox="1"/>
          <p:nvPr/>
        </p:nvSpPr>
        <p:spPr>
          <a:xfrm>
            <a:off x="8846138" y="3980634"/>
            <a:ext cx="244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flex-wrap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wrap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-reverse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935D7245-FA7B-46E9-9BCE-51075A032E7E}"/>
              </a:ext>
            </a:extLst>
          </p:cNvPr>
          <p:cNvCxnSpPr>
            <a:cxnSpLocks/>
          </p:cNvCxnSpPr>
          <p:nvPr/>
        </p:nvCxnSpPr>
        <p:spPr>
          <a:xfrm flipV="1">
            <a:off x="8920503" y="4479695"/>
            <a:ext cx="0" cy="210377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0FBBB9F-419C-4FD5-BE9C-1FFFEF47A883}"/>
              </a:ext>
            </a:extLst>
          </p:cNvPr>
          <p:cNvSpPr txBox="1"/>
          <p:nvPr/>
        </p:nvSpPr>
        <p:spPr>
          <a:xfrm rot="16200000">
            <a:off x="8274371" y="5393083"/>
            <a:ext cx="895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51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7FC49-76A7-45D3-B289-D20E515CE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Flex-</a:t>
            </a:r>
            <a:r>
              <a:rPr lang="pt-BR" dirty="0" err="1"/>
              <a:t>Wrap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9D6E85-15CC-456A-A19F-81BC77625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082891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flex-wrap</a:t>
            </a:r>
            <a:r>
              <a:rPr lang="pt-BR" dirty="0"/>
              <a:t> define se os itens dentro de um contêiner devem quebrar linha quando não houver espaço suficiente ou se devem permanecer em uma única linha.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F939177-F0DC-44BC-B03E-2821C003E28F}"/>
              </a:ext>
            </a:extLst>
          </p:cNvPr>
          <p:cNvSpPr txBox="1"/>
          <p:nvPr/>
        </p:nvSpPr>
        <p:spPr>
          <a:xfrm>
            <a:off x="592347" y="3244334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Sintaxe: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01E9324-76A3-4890-99F4-9A4AD4B372A5}"/>
              </a:ext>
            </a:extLst>
          </p:cNvPr>
          <p:cNvSpPr txBox="1"/>
          <p:nvPr/>
        </p:nvSpPr>
        <p:spPr>
          <a:xfrm>
            <a:off x="6347640" y="3244334"/>
            <a:ext cx="280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Opções de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flex-wrap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636A787-876A-433F-905A-E0BEFD6D25D9}"/>
              </a:ext>
            </a:extLst>
          </p:cNvPr>
          <p:cNvSpPr/>
          <p:nvPr/>
        </p:nvSpPr>
        <p:spPr>
          <a:xfrm>
            <a:off x="592347" y="3927566"/>
            <a:ext cx="4267200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0.5px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display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flex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flex-direction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flex-wrap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wrap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6FE05E8-D073-4921-863F-8B78AF5E73C9}"/>
              </a:ext>
            </a:extLst>
          </p:cNvPr>
          <p:cNvSpPr/>
          <p:nvPr/>
        </p:nvSpPr>
        <p:spPr>
          <a:xfrm>
            <a:off x="6347640" y="3927566"/>
            <a:ext cx="33120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flex-wrap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nowrap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flex-wrap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wrap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-reverse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78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2D81B-5BF7-4D23-8682-63AD434F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Flex-</a:t>
            </a:r>
            <a:r>
              <a:rPr lang="pt-BR" dirty="0" err="1"/>
              <a:t>Flow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42BC65-3675-4C17-8DE9-8639D843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77199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flex-flow</a:t>
            </a:r>
            <a:r>
              <a:rPr lang="pt-BR" dirty="0"/>
              <a:t> é uma propriedade abreviada que combina </a:t>
            </a:r>
            <a:r>
              <a:rPr lang="pt-BR" dirty="0" err="1"/>
              <a:t>flex-direction</a:t>
            </a:r>
            <a:r>
              <a:rPr lang="pt-BR" dirty="0"/>
              <a:t> e </a:t>
            </a:r>
            <a:r>
              <a:rPr lang="pt-BR" dirty="0" err="1"/>
              <a:t>flex-wrap</a:t>
            </a:r>
            <a:r>
              <a:rPr lang="pt-BR" dirty="0"/>
              <a:t> em uma única declaração. Isso facilita a escrita do código e mantém o CSS mais limpo.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225482C-1989-48B7-BFA4-0D998D813103}"/>
              </a:ext>
            </a:extLst>
          </p:cNvPr>
          <p:cNvSpPr/>
          <p:nvPr/>
        </p:nvSpPr>
        <p:spPr>
          <a:xfrm>
            <a:off x="592347" y="3766290"/>
            <a:ext cx="54341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flex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flex-flow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&lt;flex-direction&gt; &lt;flex-wrap&gt;;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FD47EF-5941-47C5-90A3-A1A0685A9E9C}"/>
              </a:ext>
            </a:extLst>
          </p:cNvPr>
          <p:cNvSpPr/>
          <p:nvPr/>
        </p:nvSpPr>
        <p:spPr>
          <a:xfrm>
            <a:off x="592346" y="5157037"/>
            <a:ext cx="2760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flex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flex-flow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wrap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587A2CB-2D3C-4B5C-BE6D-CF20B453E22D}"/>
              </a:ext>
            </a:extLst>
          </p:cNvPr>
          <p:cNvSpPr txBox="1"/>
          <p:nvPr/>
        </p:nvSpPr>
        <p:spPr>
          <a:xfrm>
            <a:off x="592347" y="32094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7E2D68-ACE9-4B3F-A23F-BDBB788A9065}"/>
              </a:ext>
            </a:extLst>
          </p:cNvPr>
          <p:cNvSpPr txBox="1"/>
          <p:nvPr/>
        </p:nvSpPr>
        <p:spPr>
          <a:xfrm>
            <a:off x="592346" y="4600163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</a:p>
        </p:txBody>
      </p:sp>
    </p:spTree>
    <p:extLst>
      <p:ext uri="{BB962C8B-B14F-4D97-AF65-F5344CB8AC3E}">
        <p14:creationId xmlns:p14="http://schemas.microsoft.com/office/powerpoint/2010/main" val="4240499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CDE59F-B169-4D93-AC0D-517CCAD1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Justify-Content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941C40-5820-4720-AD74-8A92F1E29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33656"/>
          </a:xfrm>
        </p:spPr>
        <p:txBody>
          <a:bodyPr/>
          <a:lstStyle/>
          <a:p>
            <a:r>
              <a:rPr lang="pt-BR" dirty="0"/>
              <a:t>A propriedade </a:t>
            </a:r>
            <a:r>
              <a:rPr lang="pt-BR" dirty="0" err="1"/>
              <a:t>justify-content</a:t>
            </a:r>
            <a:r>
              <a:rPr lang="pt-BR" dirty="0"/>
              <a:t> alinha os itens no eixo principal do </a:t>
            </a:r>
            <a:r>
              <a:rPr lang="pt-BR" dirty="0" err="1"/>
              <a:t>Flexbox</a:t>
            </a:r>
            <a:r>
              <a:rPr lang="pt-BR" dirty="0"/>
              <a:t>, distribuindo o espaço entre eles de diferentes formas.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5743E43-1D3D-4B3A-B6BF-AEBE0B23FC19}"/>
              </a:ext>
            </a:extLst>
          </p:cNvPr>
          <p:cNvGrpSpPr/>
          <p:nvPr/>
        </p:nvGrpSpPr>
        <p:grpSpPr>
          <a:xfrm>
            <a:off x="1389100" y="3039501"/>
            <a:ext cx="3240000" cy="1635960"/>
            <a:chOff x="874200" y="3039501"/>
            <a:chExt cx="3240000" cy="1635960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9B05A01C-1731-4842-9E69-C7E0DA6E177B}"/>
                </a:ext>
              </a:extLst>
            </p:cNvPr>
            <p:cNvGrpSpPr/>
            <p:nvPr/>
          </p:nvGrpSpPr>
          <p:grpSpPr>
            <a:xfrm>
              <a:off x="874200" y="3437808"/>
              <a:ext cx="3060000" cy="900000"/>
              <a:chOff x="874199" y="3429000"/>
              <a:chExt cx="3060000" cy="900000"/>
            </a:xfrm>
          </p:grpSpPr>
          <p:sp>
            <p:nvSpPr>
              <p:cNvPr id="12" name="Retângulo: Cantos Arredondados 11">
                <a:extLst>
                  <a:ext uri="{FF2B5EF4-FFF2-40B4-BE49-F238E27FC236}">
                    <a16:creationId xmlns:a16="http://schemas.microsoft.com/office/drawing/2014/main" id="{214D1230-5AB3-4422-9CD1-5857BE1AFAD0}"/>
                  </a:ext>
                </a:extLst>
              </p:cNvPr>
              <p:cNvSpPr/>
              <p:nvPr/>
            </p:nvSpPr>
            <p:spPr>
              <a:xfrm>
                <a:off x="874199" y="3429000"/>
                <a:ext cx="3060000" cy="900000"/>
              </a:xfrm>
              <a:prstGeom prst="roundRect">
                <a:avLst>
                  <a:gd name="adj" fmla="val 8805"/>
                </a:avLst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" name="Retângulo: Cantos Arredondados 12">
                <a:extLst>
                  <a:ext uri="{FF2B5EF4-FFF2-40B4-BE49-F238E27FC236}">
                    <a16:creationId xmlns:a16="http://schemas.microsoft.com/office/drawing/2014/main" id="{D2F4859A-77F2-47F4-B81F-1C37741D0962}"/>
                  </a:ext>
                </a:extLst>
              </p:cNvPr>
              <p:cNvSpPr/>
              <p:nvPr/>
            </p:nvSpPr>
            <p:spPr>
              <a:xfrm>
                <a:off x="1022220" y="3541500"/>
                <a:ext cx="666389" cy="675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</a:t>
                </a:r>
              </a:p>
            </p:txBody>
          </p:sp>
          <p:sp>
            <p:nvSpPr>
              <p:cNvPr id="14" name="Retângulo: Cantos Arredondados 13">
                <a:extLst>
                  <a:ext uri="{FF2B5EF4-FFF2-40B4-BE49-F238E27FC236}">
                    <a16:creationId xmlns:a16="http://schemas.microsoft.com/office/drawing/2014/main" id="{9BF55AA6-C6E5-4CA4-A921-B69C2E50DA2E}"/>
                  </a:ext>
                </a:extLst>
              </p:cNvPr>
              <p:cNvSpPr/>
              <p:nvPr/>
            </p:nvSpPr>
            <p:spPr>
              <a:xfrm>
                <a:off x="1771271" y="3541500"/>
                <a:ext cx="666389" cy="675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2</a:t>
                </a:r>
              </a:p>
            </p:txBody>
          </p:sp>
          <p:sp>
            <p:nvSpPr>
              <p:cNvPr id="15" name="Retângulo: Cantos Arredondados 14">
                <a:extLst>
                  <a:ext uri="{FF2B5EF4-FFF2-40B4-BE49-F238E27FC236}">
                    <a16:creationId xmlns:a16="http://schemas.microsoft.com/office/drawing/2014/main" id="{3E6702C3-3DC4-462E-898D-03F03D2B2323}"/>
                  </a:ext>
                </a:extLst>
              </p:cNvPr>
              <p:cNvSpPr/>
              <p:nvPr/>
            </p:nvSpPr>
            <p:spPr>
              <a:xfrm>
                <a:off x="2520322" y="3541500"/>
                <a:ext cx="666389" cy="675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3</a:t>
                </a:r>
              </a:p>
            </p:txBody>
          </p:sp>
        </p:grp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1132113F-7BE6-46E0-83B7-B62C8C67C263}"/>
                </a:ext>
              </a:extLst>
            </p:cNvPr>
            <p:cNvCxnSpPr>
              <a:cxnSpLocks/>
            </p:cNvCxnSpPr>
            <p:nvPr/>
          </p:nvCxnSpPr>
          <p:spPr>
            <a:xfrm>
              <a:off x="874200" y="3377154"/>
              <a:ext cx="32400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AC53C0A4-9553-49DD-9AB9-900379D7D450}"/>
                </a:ext>
              </a:extLst>
            </p:cNvPr>
            <p:cNvSpPr txBox="1"/>
            <p:nvPr/>
          </p:nvSpPr>
          <p:spPr>
            <a:xfrm>
              <a:off x="2067846" y="3039501"/>
              <a:ext cx="852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Main-Axis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34008DC-4757-43DF-A4A5-4577D797869F}"/>
                </a:ext>
              </a:extLst>
            </p:cNvPr>
            <p:cNvSpPr txBox="1"/>
            <p:nvPr/>
          </p:nvSpPr>
          <p:spPr>
            <a:xfrm>
              <a:off x="1589199" y="4398462"/>
              <a:ext cx="18100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Justify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-contente: 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-start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B23A86F-0C12-4E1D-8CEA-E3A9F8345989}"/>
              </a:ext>
            </a:extLst>
          </p:cNvPr>
          <p:cNvGrpSpPr/>
          <p:nvPr/>
        </p:nvGrpSpPr>
        <p:grpSpPr>
          <a:xfrm>
            <a:off x="1389100" y="4868301"/>
            <a:ext cx="3240000" cy="1635960"/>
            <a:chOff x="874200" y="4868301"/>
            <a:chExt cx="3240000" cy="1635960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C8E6DFA7-DF63-4857-95FF-5A852A61EB85}"/>
                </a:ext>
              </a:extLst>
            </p:cNvPr>
            <p:cNvSpPr/>
            <p:nvPr/>
          </p:nvSpPr>
          <p:spPr>
            <a:xfrm>
              <a:off x="874200" y="5266608"/>
              <a:ext cx="3060000" cy="90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757757FE-B679-4EC9-A93C-D621ABF365C0}"/>
                </a:ext>
              </a:extLst>
            </p:cNvPr>
            <p:cNvGrpSpPr/>
            <p:nvPr/>
          </p:nvGrpSpPr>
          <p:grpSpPr>
            <a:xfrm>
              <a:off x="1688610" y="5381789"/>
              <a:ext cx="2164491" cy="675000"/>
              <a:chOff x="1022221" y="5379108"/>
              <a:chExt cx="2164491" cy="675000"/>
            </a:xfrm>
          </p:grpSpPr>
          <p:sp>
            <p:nvSpPr>
              <p:cNvPr id="44" name="Retângulo: Cantos Arredondados 43">
                <a:extLst>
                  <a:ext uri="{FF2B5EF4-FFF2-40B4-BE49-F238E27FC236}">
                    <a16:creationId xmlns:a16="http://schemas.microsoft.com/office/drawing/2014/main" id="{8C7CA67C-832C-4182-BE86-D50AA4F8A599}"/>
                  </a:ext>
                </a:extLst>
              </p:cNvPr>
              <p:cNvSpPr/>
              <p:nvPr/>
            </p:nvSpPr>
            <p:spPr>
              <a:xfrm>
                <a:off x="1022221" y="5379108"/>
                <a:ext cx="666389" cy="675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</a:t>
                </a:r>
              </a:p>
            </p:txBody>
          </p:sp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id="{FA575FB1-EF82-49F2-8F58-1F144700EBA6}"/>
                  </a:ext>
                </a:extLst>
              </p:cNvPr>
              <p:cNvSpPr/>
              <p:nvPr/>
            </p:nvSpPr>
            <p:spPr>
              <a:xfrm>
                <a:off x="1771272" y="5379108"/>
                <a:ext cx="666389" cy="675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2</a:t>
                </a:r>
              </a:p>
            </p:txBody>
          </p:sp>
          <p:sp>
            <p:nvSpPr>
              <p:cNvPr id="46" name="Retângulo: Cantos Arredondados 45">
                <a:extLst>
                  <a:ext uri="{FF2B5EF4-FFF2-40B4-BE49-F238E27FC236}">
                    <a16:creationId xmlns:a16="http://schemas.microsoft.com/office/drawing/2014/main" id="{60726026-5CE0-4035-B86A-FD5F2D5A584E}"/>
                  </a:ext>
                </a:extLst>
              </p:cNvPr>
              <p:cNvSpPr/>
              <p:nvPr/>
            </p:nvSpPr>
            <p:spPr>
              <a:xfrm>
                <a:off x="2520323" y="5379108"/>
                <a:ext cx="666389" cy="675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3</a:t>
                </a:r>
              </a:p>
            </p:txBody>
          </p:sp>
        </p:grp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43DFC5B2-01C9-432B-9AF9-31F05A86B4C8}"/>
                </a:ext>
              </a:extLst>
            </p:cNvPr>
            <p:cNvCxnSpPr>
              <a:cxnSpLocks/>
            </p:cNvCxnSpPr>
            <p:nvPr/>
          </p:nvCxnSpPr>
          <p:spPr>
            <a:xfrm>
              <a:off x="874200" y="5205954"/>
              <a:ext cx="32400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8A6E431E-11EE-4016-B5F3-6E233AC63140}"/>
                </a:ext>
              </a:extLst>
            </p:cNvPr>
            <p:cNvSpPr txBox="1"/>
            <p:nvPr/>
          </p:nvSpPr>
          <p:spPr>
            <a:xfrm>
              <a:off x="2067846" y="4868301"/>
              <a:ext cx="852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Main-Axis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A8A4B791-D380-4F7E-A2A1-CA157F9293F8}"/>
                </a:ext>
              </a:extLst>
            </p:cNvPr>
            <p:cNvSpPr txBox="1"/>
            <p:nvPr/>
          </p:nvSpPr>
          <p:spPr>
            <a:xfrm>
              <a:off x="1589199" y="6227262"/>
              <a:ext cx="18100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Justify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-contente: 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flex-end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F8A9C774-22EE-4627-8C6D-56660FDE7FB9}"/>
              </a:ext>
            </a:extLst>
          </p:cNvPr>
          <p:cNvGrpSpPr/>
          <p:nvPr/>
        </p:nvGrpSpPr>
        <p:grpSpPr>
          <a:xfrm>
            <a:off x="7048000" y="3039501"/>
            <a:ext cx="3240000" cy="1635960"/>
            <a:chOff x="7048000" y="3039501"/>
            <a:chExt cx="3240000" cy="1635960"/>
          </a:xfrm>
        </p:grpSpPr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28CE84D4-C8AC-4F6C-AC00-6B551A78130A}"/>
                </a:ext>
              </a:extLst>
            </p:cNvPr>
            <p:cNvSpPr/>
            <p:nvPr/>
          </p:nvSpPr>
          <p:spPr>
            <a:xfrm>
              <a:off x="7048000" y="3437808"/>
              <a:ext cx="3060000" cy="90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73F02780-BC39-47E0-85C5-392E309C025B}"/>
                </a:ext>
              </a:extLst>
            </p:cNvPr>
            <p:cNvGrpSpPr/>
            <p:nvPr/>
          </p:nvGrpSpPr>
          <p:grpSpPr>
            <a:xfrm>
              <a:off x="7495755" y="3550308"/>
              <a:ext cx="2164491" cy="675000"/>
              <a:chOff x="7196021" y="3550308"/>
              <a:chExt cx="2164491" cy="675000"/>
            </a:xfrm>
          </p:grpSpPr>
          <p:sp>
            <p:nvSpPr>
              <p:cNvPr id="54" name="Retângulo: Cantos Arredondados 53">
                <a:extLst>
                  <a:ext uri="{FF2B5EF4-FFF2-40B4-BE49-F238E27FC236}">
                    <a16:creationId xmlns:a16="http://schemas.microsoft.com/office/drawing/2014/main" id="{BE131F8C-BDE5-4F7A-8EBE-B61F1E55A7FF}"/>
                  </a:ext>
                </a:extLst>
              </p:cNvPr>
              <p:cNvSpPr/>
              <p:nvPr/>
            </p:nvSpPr>
            <p:spPr>
              <a:xfrm>
                <a:off x="7196021" y="3550308"/>
                <a:ext cx="666389" cy="675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</a:t>
                </a:r>
              </a:p>
            </p:txBody>
          </p:sp>
          <p:sp>
            <p:nvSpPr>
              <p:cNvPr id="55" name="Retângulo: Cantos Arredondados 54">
                <a:extLst>
                  <a:ext uri="{FF2B5EF4-FFF2-40B4-BE49-F238E27FC236}">
                    <a16:creationId xmlns:a16="http://schemas.microsoft.com/office/drawing/2014/main" id="{F2DCC044-33BA-44C6-BBB2-72BB648A389B}"/>
                  </a:ext>
                </a:extLst>
              </p:cNvPr>
              <p:cNvSpPr/>
              <p:nvPr/>
            </p:nvSpPr>
            <p:spPr>
              <a:xfrm>
                <a:off x="7945072" y="3550308"/>
                <a:ext cx="666389" cy="675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2</a:t>
                </a:r>
              </a:p>
            </p:txBody>
          </p:sp>
          <p:sp>
            <p:nvSpPr>
              <p:cNvPr id="56" name="Retângulo: Cantos Arredondados 55">
                <a:extLst>
                  <a:ext uri="{FF2B5EF4-FFF2-40B4-BE49-F238E27FC236}">
                    <a16:creationId xmlns:a16="http://schemas.microsoft.com/office/drawing/2014/main" id="{CB3FC2C2-219D-4C42-945A-21EC9CC4106D}"/>
                  </a:ext>
                </a:extLst>
              </p:cNvPr>
              <p:cNvSpPr/>
              <p:nvPr/>
            </p:nvSpPr>
            <p:spPr>
              <a:xfrm>
                <a:off x="8694123" y="3550308"/>
                <a:ext cx="666389" cy="675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3</a:t>
                </a:r>
              </a:p>
            </p:txBody>
          </p:sp>
        </p:grp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FCE61F42-7659-4AA2-AE24-56AE760BE8E8}"/>
                </a:ext>
              </a:extLst>
            </p:cNvPr>
            <p:cNvCxnSpPr>
              <a:cxnSpLocks/>
            </p:cNvCxnSpPr>
            <p:nvPr/>
          </p:nvCxnSpPr>
          <p:spPr>
            <a:xfrm>
              <a:off x="7048000" y="3377154"/>
              <a:ext cx="32400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F4F4C4CC-9D82-4A3F-8C01-66E7398B568C}"/>
                </a:ext>
              </a:extLst>
            </p:cNvPr>
            <p:cNvSpPr txBox="1"/>
            <p:nvPr/>
          </p:nvSpPr>
          <p:spPr>
            <a:xfrm>
              <a:off x="8241646" y="3039501"/>
              <a:ext cx="852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Main-Axis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0E340ADE-F52C-4010-9F45-B4767DA68D03}"/>
                </a:ext>
              </a:extLst>
            </p:cNvPr>
            <p:cNvSpPr txBox="1"/>
            <p:nvPr/>
          </p:nvSpPr>
          <p:spPr>
            <a:xfrm>
              <a:off x="7762999" y="4398462"/>
              <a:ext cx="18100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Justify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-contente: center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6436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BC4CC790-13BC-4481-9292-26DEFD182308}"/>
              </a:ext>
            </a:extLst>
          </p:cNvPr>
          <p:cNvSpPr/>
          <p:nvPr/>
        </p:nvSpPr>
        <p:spPr>
          <a:xfrm>
            <a:off x="1904000" y="5183063"/>
            <a:ext cx="3060000" cy="900000"/>
          </a:xfrm>
          <a:prstGeom prst="roundRect">
            <a:avLst>
              <a:gd name="adj" fmla="val 8805"/>
            </a:avLst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8B51F1C5-BE07-4008-B810-826B5EDC8ADD}"/>
              </a:ext>
            </a:extLst>
          </p:cNvPr>
          <p:cNvSpPr/>
          <p:nvPr/>
        </p:nvSpPr>
        <p:spPr>
          <a:xfrm>
            <a:off x="1903999" y="5294663"/>
            <a:ext cx="1008000" cy="676800"/>
          </a:xfrm>
          <a:prstGeom prst="roundRect">
            <a:avLst>
              <a:gd name="adj" fmla="val 8805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96E7BE74-2CF1-4881-8B68-43E77A39D6EB}"/>
              </a:ext>
            </a:extLst>
          </p:cNvPr>
          <p:cNvSpPr/>
          <p:nvPr/>
        </p:nvSpPr>
        <p:spPr>
          <a:xfrm>
            <a:off x="2928970" y="5294663"/>
            <a:ext cx="1008000" cy="676800"/>
          </a:xfrm>
          <a:prstGeom prst="roundRect">
            <a:avLst>
              <a:gd name="adj" fmla="val 8805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D37D1653-4198-4483-87EA-BF146D27B988}"/>
              </a:ext>
            </a:extLst>
          </p:cNvPr>
          <p:cNvSpPr/>
          <p:nvPr/>
        </p:nvSpPr>
        <p:spPr>
          <a:xfrm>
            <a:off x="3953941" y="5294663"/>
            <a:ext cx="1008000" cy="676800"/>
          </a:xfrm>
          <a:prstGeom prst="roundRect">
            <a:avLst>
              <a:gd name="adj" fmla="val 8805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BCDE59F-B169-4D93-AC0D-517CCAD1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Justify-Content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941C40-5820-4720-AD74-8A92F1E29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33656"/>
          </a:xfrm>
        </p:spPr>
        <p:txBody>
          <a:bodyPr/>
          <a:lstStyle/>
          <a:p>
            <a:r>
              <a:rPr lang="pt-BR" dirty="0"/>
              <a:t>A propriedade </a:t>
            </a:r>
            <a:r>
              <a:rPr lang="pt-BR" dirty="0" err="1"/>
              <a:t>justify-content</a:t>
            </a:r>
            <a:r>
              <a:rPr lang="pt-BR" dirty="0"/>
              <a:t> alinha os itens no eixo principal do </a:t>
            </a:r>
            <a:r>
              <a:rPr lang="pt-BR" dirty="0" err="1"/>
              <a:t>Flexbox</a:t>
            </a:r>
            <a:r>
              <a:rPr lang="pt-BR" dirty="0"/>
              <a:t>, distribuindo o espaço entre eles de diferentes formas.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A2225A62-C360-4BB4-9872-9DC680B563A3}"/>
              </a:ext>
            </a:extLst>
          </p:cNvPr>
          <p:cNvGrpSpPr/>
          <p:nvPr/>
        </p:nvGrpSpPr>
        <p:grpSpPr>
          <a:xfrm>
            <a:off x="7048000" y="3003854"/>
            <a:ext cx="3240000" cy="1635959"/>
            <a:chOff x="592347" y="3061690"/>
            <a:chExt cx="3240000" cy="1635959"/>
          </a:xfrm>
        </p:grpSpPr>
        <p:sp>
          <p:nvSpPr>
            <p:cNvPr id="53" name="Retângulo: Cantos Arredondados 52">
              <a:extLst>
                <a:ext uri="{FF2B5EF4-FFF2-40B4-BE49-F238E27FC236}">
                  <a16:creationId xmlns:a16="http://schemas.microsoft.com/office/drawing/2014/main" id="{28CE84D4-C8AC-4F6C-AC00-6B551A78130A}"/>
                </a:ext>
              </a:extLst>
            </p:cNvPr>
            <p:cNvSpPr/>
            <p:nvPr/>
          </p:nvSpPr>
          <p:spPr>
            <a:xfrm>
              <a:off x="592347" y="3459997"/>
              <a:ext cx="3060000" cy="90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BE131F8C-BDE5-4F7A-8EBE-B61F1E55A7FF}"/>
                </a:ext>
              </a:extLst>
            </p:cNvPr>
            <p:cNvSpPr/>
            <p:nvPr/>
          </p:nvSpPr>
          <p:spPr>
            <a:xfrm>
              <a:off x="857555" y="3572497"/>
              <a:ext cx="666389" cy="675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F2DCC044-33BA-44C6-BBB2-72BB648A389B}"/>
                </a:ext>
              </a:extLst>
            </p:cNvPr>
            <p:cNvSpPr/>
            <p:nvPr/>
          </p:nvSpPr>
          <p:spPr>
            <a:xfrm>
              <a:off x="1789152" y="3572497"/>
              <a:ext cx="666389" cy="675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CB3FC2C2-219D-4C42-945A-21EC9CC4106D}"/>
                </a:ext>
              </a:extLst>
            </p:cNvPr>
            <p:cNvSpPr/>
            <p:nvPr/>
          </p:nvSpPr>
          <p:spPr>
            <a:xfrm>
              <a:off x="2720749" y="3572497"/>
              <a:ext cx="666389" cy="675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FCE61F42-7659-4AA2-AE24-56AE760BE8E8}"/>
                </a:ext>
              </a:extLst>
            </p:cNvPr>
            <p:cNvCxnSpPr>
              <a:cxnSpLocks/>
            </p:cNvCxnSpPr>
            <p:nvPr/>
          </p:nvCxnSpPr>
          <p:spPr>
            <a:xfrm>
              <a:off x="592347" y="3399343"/>
              <a:ext cx="32400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F4F4C4CC-9D82-4A3F-8C01-66E7398B568C}"/>
                </a:ext>
              </a:extLst>
            </p:cNvPr>
            <p:cNvSpPr txBox="1"/>
            <p:nvPr/>
          </p:nvSpPr>
          <p:spPr>
            <a:xfrm>
              <a:off x="1785993" y="3061690"/>
              <a:ext cx="852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Main-Axis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0E340ADE-F52C-4010-9F45-B4767DA68D03}"/>
                </a:ext>
              </a:extLst>
            </p:cNvPr>
            <p:cNvSpPr txBox="1"/>
            <p:nvPr/>
          </p:nvSpPr>
          <p:spPr>
            <a:xfrm>
              <a:off x="1172451" y="4420650"/>
              <a:ext cx="20797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Justify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-contente: 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space-evenly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FCDEBBAE-893F-43E5-84B2-0D7EEA74D4FA}"/>
              </a:ext>
            </a:extLst>
          </p:cNvPr>
          <p:cNvGrpSpPr/>
          <p:nvPr/>
        </p:nvGrpSpPr>
        <p:grpSpPr>
          <a:xfrm>
            <a:off x="1904000" y="2973528"/>
            <a:ext cx="3240000" cy="1640762"/>
            <a:chOff x="7048000" y="4863498"/>
            <a:chExt cx="3240000" cy="1640762"/>
          </a:xfrm>
        </p:grpSpPr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271CC56A-1EF4-4580-8E64-360F78597538}"/>
                </a:ext>
              </a:extLst>
            </p:cNvPr>
            <p:cNvSpPr/>
            <p:nvPr/>
          </p:nvSpPr>
          <p:spPr>
            <a:xfrm>
              <a:off x="7048000" y="5261805"/>
              <a:ext cx="3060000" cy="90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" name="Retângulo: Cantos Arredondados 59">
              <a:extLst>
                <a:ext uri="{FF2B5EF4-FFF2-40B4-BE49-F238E27FC236}">
                  <a16:creationId xmlns:a16="http://schemas.microsoft.com/office/drawing/2014/main" id="{43FA504A-447A-45BE-BD39-9C53E66ABE7F}"/>
                </a:ext>
              </a:extLst>
            </p:cNvPr>
            <p:cNvSpPr/>
            <p:nvPr/>
          </p:nvSpPr>
          <p:spPr>
            <a:xfrm>
              <a:off x="7096610" y="5374304"/>
              <a:ext cx="666389" cy="675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1" name="Retângulo: Cantos Arredondados 60">
              <a:extLst>
                <a:ext uri="{FF2B5EF4-FFF2-40B4-BE49-F238E27FC236}">
                  <a16:creationId xmlns:a16="http://schemas.microsoft.com/office/drawing/2014/main" id="{1C023B4B-E27A-4A8E-AB6A-F009F98B0D6F}"/>
                </a:ext>
              </a:extLst>
            </p:cNvPr>
            <p:cNvSpPr/>
            <p:nvPr/>
          </p:nvSpPr>
          <p:spPr>
            <a:xfrm>
              <a:off x="8240648" y="5374305"/>
              <a:ext cx="666389" cy="675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69" name="Retângulo: Cantos Arredondados 68">
              <a:extLst>
                <a:ext uri="{FF2B5EF4-FFF2-40B4-BE49-F238E27FC236}">
                  <a16:creationId xmlns:a16="http://schemas.microsoft.com/office/drawing/2014/main" id="{A818C566-026A-4C17-839A-AB3EE2FD9022}"/>
                </a:ext>
              </a:extLst>
            </p:cNvPr>
            <p:cNvSpPr/>
            <p:nvPr/>
          </p:nvSpPr>
          <p:spPr>
            <a:xfrm>
              <a:off x="9384686" y="5374304"/>
              <a:ext cx="666389" cy="675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cxnSp>
          <p:nvCxnSpPr>
            <p:cNvPr id="70" name="Conector de Seta Reta 69">
              <a:extLst>
                <a:ext uri="{FF2B5EF4-FFF2-40B4-BE49-F238E27FC236}">
                  <a16:creationId xmlns:a16="http://schemas.microsoft.com/office/drawing/2014/main" id="{4B48BD8A-C6E4-42E9-9E12-E3D3F382640A}"/>
                </a:ext>
              </a:extLst>
            </p:cNvPr>
            <p:cNvCxnSpPr>
              <a:cxnSpLocks/>
            </p:cNvCxnSpPr>
            <p:nvPr/>
          </p:nvCxnSpPr>
          <p:spPr>
            <a:xfrm>
              <a:off x="7048000" y="5201151"/>
              <a:ext cx="32400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135C9816-942D-414E-AB4E-EF88F586E102}"/>
                </a:ext>
              </a:extLst>
            </p:cNvPr>
            <p:cNvSpPr txBox="1"/>
            <p:nvPr/>
          </p:nvSpPr>
          <p:spPr>
            <a:xfrm>
              <a:off x="8241646" y="4863498"/>
              <a:ext cx="852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Main-Axis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D991C548-1044-4DB3-A654-67EFB8255354}"/>
                </a:ext>
              </a:extLst>
            </p:cNvPr>
            <p:cNvSpPr txBox="1"/>
            <p:nvPr/>
          </p:nvSpPr>
          <p:spPr>
            <a:xfrm>
              <a:off x="7582212" y="6227261"/>
              <a:ext cx="21715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Justify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-contente: 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space-between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Retângulo: Cantos Arredondados 74">
            <a:extLst>
              <a:ext uri="{FF2B5EF4-FFF2-40B4-BE49-F238E27FC236}">
                <a16:creationId xmlns:a16="http://schemas.microsoft.com/office/drawing/2014/main" id="{2152734B-2043-4163-867F-114B7F7E2207}"/>
              </a:ext>
            </a:extLst>
          </p:cNvPr>
          <p:cNvSpPr/>
          <p:nvPr/>
        </p:nvSpPr>
        <p:spPr>
          <a:xfrm>
            <a:off x="2074805" y="5295563"/>
            <a:ext cx="666389" cy="675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DD0A95F4-B9BD-4F2E-8082-053891A8AA0E}"/>
              </a:ext>
            </a:extLst>
          </p:cNvPr>
          <p:cNvSpPr/>
          <p:nvPr/>
        </p:nvSpPr>
        <p:spPr>
          <a:xfrm>
            <a:off x="3099776" y="5295563"/>
            <a:ext cx="666389" cy="675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ACF70856-6FB7-4FCD-B4A7-BABE1996DC98}"/>
              </a:ext>
            </a:extLst>
          </p:cNvPr>
          <p:cNvSpPr/>
          <p:nvPr/>
        </p:nvSpPr>
        <p:spPr>
          <a:xfrm>
            <a:off x="4124747" y="5295563"/>
            <a:ext cx="666389" cy="675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cxnSp>
        <p:nvCxnSpPr>
          <p:cNvPr id="78" name="Conector de Seta Reta 77">
            <a:extLst>
              <a:ext uri="{FF2B5EF4-FFF2-40B4-BE49-F238E27FC236}">
                <a16:creationId xmlns:a16="http://schemas.microsoft.com/office/drawing/2014/main" id="{1493432F-FF9C-4279-A5D2-ABA4CF7EB589}"/>
              </a:ext>
            </a:extLst>
          </p:cNvPr>
          <p:cNvCxnSpPr>
            <a:cxnSpLocks/>
          </p:cNvCxnSpPr>
          <p:nvPr/>
        </p:nvCxnSpPr>
        <p:spPr>
          <a:xfrm>
            <a:off x="1904000" y="5122409"/>
            <a:ext cx="32400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2BB68BBB-426F-4F8E-AAEA-F952D364C54F}"/>
              </a:ext>
            </a:extLst>
          </p:cNvPr>
          <p:cNvSpPr txBox="1"/>
          <p:nvPr/>
        </p:nvSpPr>
        <p:spPr>
          <a:xfrm>
            <a:off x="3097646" y="4784756"/>
            <a:ext cx="85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Main-Axis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3B5B1768-3897-4848-ADC9-9F152FBAB120}"/>
              </a:ext>
            </a:extLst>
          </p:cNvPr>
          <p:cNvSpPr txBox="1"/>
          <p:nvPr/>
        </p:nvSpPr>
        <p:spPr>
          <a:xfrm>
            <a:off x="2484104" y="6143716"/>
            <a:ext cx="2079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-contente: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space-around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80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983A3-4C44-4C5F-A8C4-ABA6BE52A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justify-content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3B539A-166D-4E59-A277-40ABA2030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50925"/>
          </a:xfrm>
        </p:spPr>
        <p:txBody>
          <a:bodyPr/>
          <a:lstStyle/>
          <a:p>
            <a:r>
              <a:rPr lang="pt-BR" dirty="0"/>
              <a:t>A propriedade </a:t>
            </a:r>
            <a:r>
              <a:rPr lang="pt-BR" dirty="0" err="1"/>
              <a:t>justify-content</a:t>
            </a:r>
            <a:r>
              <a:rPr lang="pt-BR" dirty="0"/>
              <a:t> alinha os itens no eixo principal do </a:t>
            </a:r>
            <a:r>
              <a:rPr lang="pt-BR" dirty="0" err="1"/>
              <a:t>Flexbox</a:t>
            </a:r>
            <a:r>
              <a:rPr lang="pt-BR" dirty="0"/>
              <a:t>, distribuindo o espaço entre eles de diferentes formas.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7FDA3AD-2DF6-49AB-AB0C-3668D091E5C8}"/>
              </a:ext>
            </a:extLst>
          </p:cNvPr>
          <p:cNvSpPr/>
          <p:nvPr/>
        </p:nvSpPr>
        <p:spPr>
          <a:xfrm>
            <a:off x="875203" y="3686175"/>
            <a:ext cx="4880090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0.5px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display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flex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flex-flow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wrap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justify-content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space-between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782737A-6184-4CA9-A291-60949F72E1E3}"/>
              </a:ext>
            </a:extLst>
          </p:cNvPr>
          <p:cNvSpPr/>
          <p:nvPr/>
        </p:nvSpPr>
        <p:spPr>
          <a:xfrm>
            <a:off x="6630496" y="3686175"/>
            <a:ext cx="4686300" cy="1682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justify-content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space-evenly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justify-content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space-around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justify-content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flex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-start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justify-content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justify-content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9FF3BF2-7C0C-4E57-8ACA-25D67A71CADB}"/>
              </a:ext>
            </a:extLst>
          </p:cNvPr>
          <p:cNvSpPr txBox="1"/>
          <p:nvPr/>
        </p:nvSpPr>
        <p:spPr>
          <a:xfrm>
            <a:off x="875203" y="3171825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Sintaxe: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9BE469-4312-4637-8864-B213A0AAB658}"/>
              </a:ext>
            </a:extLst>
          </p:cNvPr>
          <p:cNvSpPr txBox="1"/>
          <p:nvPr/>
        </p:nvSpPr>
        <p:spPr>
          <a:xfrm>
            <a:off x="6630496" y="3171825"/>
            <a:ext cx="280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Opções de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33941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8BBE8-3E50-4E1D-B2A4-7BCEF8F5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Align-items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7DB510-7B96-4514-B5BE-505874390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36650"/>
          </a:xfrm>
        </p:spPr>
        <p:txBody>
          <a:bodyPr/>
          <a:lstStyle/>
          <a:p>
            <a:r>
              <a:rPr lang="pt-BR" dirty="0"/>
              <a:t>A propriedade </a:t>
            </a:r>
            <a:r>
              <a:rPr lang="pt-BR" dirty="0" err="1"/>
              <a:t>align-items</a:t>
            </a:r>
            <a:r>
              <a:rPr lang="pt-BR" dirty="0"/>
              <a:t> define o alinhamento dos itens no eixo secundário (perpendicular ao eixo principal) dentro de um contêiner flexível.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F3324AB-26E9-4938-B6EB-847E2C4A9CB0}"/>
              </a:ext>
            </a:extLst>
          </p:cNvPr>
          <p:cNvSpPr/>
          <p:nvPr/>
        </p:nvSpPr>
        <p:spPr>
          <a:xfrm>
            <a:off x="2163119" y="3911834"/>
            <a:ext cx="3060000" cy="1535849"/>
          </a:xfrm>
          <a:prstGeom prst="roundRect">
            <a:avLst>
              <a:gd name="adj" fmla="val 8805"/>
            </a:avLst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C541682-965A-454B-9FEB-023D9E475304}"/>
              </a:ext>
            </a:extLst>
          </p:cNvPr>
          <p:cNvSpPr/>
          <p:nvPr/>
        </p:nvSpPr>
        <p:spPr>
          <a:xfrm>
            <a:off x="2431728" y="4049758"/>
            <a:ext cx="666389" cy="126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D77FF31-E127-40CA-A7F0-4D6DB29ED44E}"/>
              </a:ext>
            </a:extLst>
          </p:cNvPr>
          <p:cNvSpPr/>
          <p:nvPr/>
        </p:nvSpPr>
        <p:spPr>
          <a:xfrm>
            <a:off x="3362192" y="4049758"/>
            <a:ext cx="666389" cy="126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ADE2A74A-1930-4658-B320-F5DFCA07E63D}"/>
              </a:ext>
            </a:extLst>
          </p:cNvPr>
          <p:cNvSpPr/>
          <p:nvPr/>
        </p:nvSpPr>
        <p:spPr>
          <a:xfrm>
            <a:off x="4292656" y="4049758"/>
            <a:ext cx="666389" cy="126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061527A-D01D-4CDC-A57A-303AFA34FFF6}"/>
              </a:ext>
            </a:extLst>
          </p:cNvPr>
          <p:cNvSpPr txBox="1"/>
          <p:nvPr/>
        </p:nvSpPr>
        <p:spPr>
          <a:xfrm>
            <a:off x="2985786" y="5544857"/>
            <a:ext cx="14146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stretch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B1BC060-1C81-4121-945D-05F5C63CC215}"/>
              </a:ext>
            </a:extLst>
          </p:cNvPr>
          <p:cNvCxnSpPr>
            <a:cxnSpLocks/>
          </p:cNvCxnSpPr>
          <p:nvPr/>
        </p:nvCxnSpPr>
        <p:spPr>
          <a:xfrm>
            <a:off x="2074967" y="3876676"/>
            <a:ext cx="0" cy="157100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67ABB8B-5D82-4D80-B7D1-23285EA1D827}"/>
              </a:ext>
            </a:extLst>
          </p:cNvPr>
          <p:cNvSpPr txBox="1"/>
          <p:nvPr/>
        </p:nvSpPr>
        <p:spPr>
          <a:xfrm rot="16200000">
            <a:off x="1456530" y="4548953"/>
            <a:ext cx="840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94F2A99F-59C0-4406-90E8-5FC79B74E897}"/>
              </a:ext>
            </a:extLst>
          </p:cNvPr>
          <p:cNvGrpSpPr/>
          <p:nvPr/>
        </p:nvGrpSpPr>
        <p:grpSpPr>
          <a:xfrm>
            <a:off x="6968881" y="3876676"/>
            <a:ext cx="3477357" cy="1945180"/>
            <a:chOff x="6968881" y="3876676"/>
            <a:chExt cx="3477357" cy="1945180"/>
          </a:xfrm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9A2FF102-2F8A-4E7F-A359-6A3D009BD835}"/>
                </a:ext>
              </a:extLst>
            </p:cNvPr>
            <p:cNvSpPr/>
            <p:nvPr/>
          </p:nvSpPr>
          <p:spPr>
            <a:xfrm>
              <a:off x="7386238" y="3911834"/>
              <a:ext cx="3060000" cy="1535849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AB3F0C0-BDD4-48FA-A977-6BB224092FE6}"/>
                </a:ext>
              </a:extLst>
            </p:cNvPr>
            <p:cNvSpPr/>
            <p:nvPr/>
          </p:nvSpPr>
          <p:spPr>
            <a:xfrm>
              <a:off x="7654847" y="4049758"/>
              <a:ext cx="666389" cy="6768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03C7A894-FB10-48FE-867F-CE4B242485AD}"/>
                </a:ext>
              </a:extLst>
            </p:cNvPr>
            <p:cNvSpPr/>
            <p:nvPr/>
          </p:nvSpPr>
          <p:spPr>
            <a:xfrm>
              <a:off x="8585311" y="4049758"/>
              <a:ext cx="666389" cy="6768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0F1C419E-5402-4A8E-AF8E-74810D70F7D0}"/>
                </a:ext>
              </a:extLst>
            </p:cNvPr>
            <p:cNvSpPr/>
            <p:nvPr/>
          </p:nvSpPr>
          <p:spPr>
            <a:xfrm>
              <a:off x="9515775" y="4049758"/>
              <a:ext cx="666389" cy="6768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05354A8A-03E4-46E4-A7CF-1957D88C91B1}"/>
                </a:ext>
              </a:extLst>
            </p:cNvPr>
            <p:cNvSpPr txBox="1"/>
            <p:nvPr/>
          </p:nvSpPr>
          <p:spPr>
            <a:xfrm>
              <a:off x="7953733" y="5544857"/>
              <a:ext cx="19250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Align-items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</a:t>
              </a:r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-start</a:t>
              </a:r>
            </a:p>
          </p:txBody>
        </p: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63CAF427-8C1A-4C39-996F-5529CA1492DD}"/>
                </a:ext>
              </a:extLst>
            </p:cNvPr>
            <p:cNvCxnSpPr>
              <a:cxnSpLocks/>
            </p:cNvCxnSpPr>
            <p:nvPr/>
          </p:nvCxnSpPr>
          <p:spPr>
            <a:xfrm>
              <a:off x="7298086" y="3876676"/>
              <a:ext cx="0" cy="1571007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DDA913A4-511A-408A-B8BF-662B9C25B0F6}"/>
                </a:ext>
              </a:extLst>
            </p:cNvPr>
            <p:cNvSpPr txBox="1"/>
            <p:nvPr/>
          </p:nvSpPr>
          <p:spPr>
            <a:xfrm rot="16200000">
              <a:off x="6679649" y="4548954"/>
              <a:ext cx="8400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Cross-</a:t>
              </a:r>
              <a:r>
                <a:rPr lang="pt-BR" sz="11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</a:t>
              </a:r>
              <a:endParaRPr lang="pt-BR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4018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8BBE8-3E50-4E1D-B2A4-7BCEF8F5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Align-items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7DB510-7B96-4514-B5BE-505874390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36650"/>
          </a:xfrm>
        </p:spPr>
        <p:txBody>
          <a:bodyPr/>
          <a:lstStyle/>
          <a:p>
            <a:r>
              <a:rPr lang="pt-BR" dirty="0"/>
              <a:t>A propriedade </a:t>
            </a:r>
            <a:r>
              <a:rPr lang="pt-BR" dirty="0" err="1"/>
              <a:t>align-items</a:t>
            </a:r>
            <a:r>
              <a:rPr lang="pt-BR" dirty="0"/>
              <a:t> define o alinhamento dos itens no eixo secundário (perpendicular ao eixo principal) dentro de um contêiner flexível.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9A2FF102-2F8A-4E7F-A359-6A3D009BD835}"/>
              </a:ext>
            </a:extLst>
          </p:cNvPr>
          <p:cNvSpPr/>
          <p:nvPr/>
        </p:nvSpPr>
        <p:spPr>
          <a:xfrm>
            <a:off x="7386238" y="3911834"/>
            <a:ext cx="3060000" cy="1535849"/>
          </a:xfrm>
          <a:prstGeom prst="roundRect">
            <a:avLst>
              <a:gd name="adj" fmla="val 8805"/>
            </a:avLst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3C6CFC2-2404-439C-A21B-1742F69C33C0}"/>
              </a:ext>
            </a:extLst>
          </p:cNvPr>
          <p:cNvGrpSpPr/>
          <p:nvPr/>
        </p:nvGrpSpPr>
        <p:grpSpPr>
          <a:xfrm>
            <a:off x="7654847" y="4341358"/>
            <a:ext cx="2527317" cy="676800"/>
            <a:chOff x="7654847" y="4049758"/>
            <a:chExt cx="2527317" cy="676800"/>
          </a:xfrm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EAB3F0C0-BDD4-48FA-A977-6BB224092FE6}"/>
                </a:ext>
              </a:extLst>
            </p:cNvPr>
            <p:cNvSpPr/>
            <p:nvPr/>
          </p:nvSpPr>
          <p:spPr>
            <a:xfrm>
              <a:off x="7654847" y="4049758"/>
              <a:ext cx="666389" cy="6768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03C7A894-FB10-48FE-867F-CE4B242485AD}"/>
                </a:ext>
              </a:extLst>
            </p:cNvPr>
            <p:cNvSpPr/>
            <p:nvPr/>
          </p:nvSpPr>
          <p:spPr>
            <a:xfrm>
              <a:off x="8585311" y="4049758"/>
              <a:ext cx="666389" cy="6768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0F1C419E-5402-4A8E-AF8E-74810D70F7D0}"/>
                </a:ext>
              </a:extLst>
            </p:cNvPr>
            <p:cNvSpPr/>
            <p:nvPr/>
          </p:nvSpPr>
          <p:spPr>
            <a:xfrm>
              <a:off x="9515775" y="4049758"/>
              <a:ext cx="666389" cy="6768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5354A8A-03E4-46E4-A7CF-1957D88C91B1}"/>
              </a:ext>
            </a:extLst>
          </p:cNvPr>
          <p:cNvSpPr txBox="1"/>
          <p:nvPr/>
        </p:nvSpPr>
        <p:spPr>
          <a:xfrm>
            <a:off x="8216330" y="5544857"/>
            <a:ext cx="1399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center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3CAF427-8C1A-4C39-996F-5529CA1492DD}"/>
              </a:ext>
            </a:extLst>
          </p:cNvPr>
          <p:cNvCxnSpPr>
            <a:cxnSpLocks/>
          </p:cNvCxnSpPr>
          <p:nvPr/>
        </p:nvCxnSpPr>
        <p:spPr>
          <a:xfrm>
            <a:off x="7298086" y="3876676"/>
            <a:ext cx="0" cy="157100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DDA913A4-511A-408A-B8BF-662B9C25B0F6}"/>
              </a:ext>
            </a:extLst>
          </p:cNvPr>
          <p:cNvSpPr txBox="1"/>
          <p:nvPr/>
        </p:nvSpPr>
        <p:spPr>
          <a:xfrm rot="16200000">
            <a:off x="6679649" y="4548954"/>
            <a:ext cx="840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7C58576D-78CD-4B91-AB81-CD0DD130D508}"/>
              </a:ext>
            </a:extLst>
          </p:cNvPr>
          <p:cNvSpPr/>
          <p:nvPr/>
        </p:nvSpPr>
        <p:spPr>
          <a:xfrm>
            <a:off x="2163119" y="3911834"/>
            <a:ext cx="3060000" cy="1535849"/>
          </a:xfrm>
          <a:prstGeom prst="roundRect">
            <a:avLst>
              <a:gd name="adj" fmla="val 8805"/>
            </a:avLst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AD2A2D1-140F-4E45-97B0-951348DF6439}"/>
              </a:ext>
            </a:extLst>
          </p:cNvPr>
          <p:cNvGrpSpPr/>
          <p:nvPr/>
        </p:nvGrpSpPr>
        <p:grpSpPr>
          <a:xfrm>
            <a:off x="2429460" y="4679758"/>
            <a:ext cx="2527317" cy="676800"/>
            <a:chOff x="2431728" y="4049758"/>
            <a:chExt cx="2527317" cy="676800"/>
          </a:xfrm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4EF3B7D9-31C0-4C00-BEAB-9534032F85D7}"/>
                </a:ext>
              </a:extLst>
            </p:cNvPr>
            <p:cNvSpPr/>
            <p:nvPr/>
          </p:nvSpPr>
          <p:spPr>
            <a:xfrm>
              <a:off x="2431728" y="4049758"/>
              <a:ext cx="666389" cy="6768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F01265B2-0CA6-4CBB-A1E8-A7B9BC06FC6C}"/>
                </a:ext>
              </a:extLst>
            </p:cNvPr>
            <p:cNvSpPr/>
            <p:nvPr/>
          </p:nvSpPr>
          <p:spPr>
            <a:xfrm>
              <a:off x="3362192" y="4049758"/>
              <a:ext cx="666389" cy="6768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FE582E5E-7026-4270-B143-940F07A172C5}"/>
                </a:ext>
              </a:extLst>
            </p:cNvPr>
            <p:cNvSpPr/>
            <p:nvPr/>
          </p:nvSpPr>
          <p:spPr>
            <a:xfrm>
              <a:off x="4292656" y="4049758"/>
              <a:ext cx="666389" cy="6768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E7462C6E-4691-4FA4-8A03-526FE11279CD}"/>
              </a:ext>
            </a:extLst>
          </p:cNvPr>
          <p:cNvSpPr txBox="1"/>
          <p:nvPr/>
        </p:nvSpPr>
        <p:spPr>
          <a:xfrm>
            <a:off x="2913232" y="5544857"/>
            <a:ext cx="1559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flex-end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E84736E4-35EF-433A-800F-F513BFF15736}"/>
              </a:ext>
            </a:extLst>
          </p:cNvPr>
          <p:cNvCxnSpPr>
            <a:cxnSpLocks/>
          </p:cNvCxnSpPr>
          <p:nvPr/>
        </p:nvCxnSpPr>
        <p:spPr>
          <a:xfrm>
            <a:off x="2074967" y="3876676"/>
            <a:ext cx="0" cy="157100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6FE6287-97A3-4546-AD80-F045F9A281C7}"/>
              </a:ext>
            </a:extLst>
          </p:cNvPr>
          <p:cNvSpPr txBox="1"/>
          <p:nvPr/>
        </p:nvSpPr>
        <p:spPr>
          <a:xfrm rot="16200000">
            <a:off x="1456530" y="4548954"/>
            <a:ext cx="8400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pt-BR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785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8BBE8-3E50-4E1D-B2A4-7BCEF8F5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Align-items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7DB510-7B96-4514-B5BE-505874390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36650"/>
          </a:xfrm>
        </p:spPr>
        <p:txBody>
          <a:bodyPr/>
          <a:lstStyle/>
          <a:p>
            <a:r>
              <a:rPr lang="pt-BR" dirty="0"/>
              <a:t>A propriedade </a:t>
            </a:r>
            <a:r>
              <a:rPr lang="pt-BR" dirty="0" err="1"/>
              <a:t>align-items</a:t>
            </a:r>
            <a:r>
              <a:rPr lang="pt-BR" dirty="0"/>
              <a:t> define o alinhamento dos itens no eixo secundário (perpendicular ao eixo principal) dentro de um contêiner flexível.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C2934D7-82A6-41F7-A89C-4650BA527610}"/>
              </a:ext>
            </a:extLst>
          </p:cNvPr>
          <p:cNvSpPr txBox="1"/>
          <p:nvPr/>
        </p:nvSpPr>
        <p:spPr>
          <a:xfrm>
            <a:off x="875203" y="3171825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Sintaxe: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7AD2D4A-10C0-49C5-977A-AF21671D7A33}"/>
              </a:ext>
            </a:extLst>
          </p:cNvPr>
          <p:cNvSpPr txBox="1"/>
          <p:nvPr/>
        </p:nvSpPr>
        <p:spPr>
          <a:xfrm>
            <a:off x="6630496" y="3171825"/>
            <a:ext cx="280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Opções de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C34A83A-902E-40DE-8121-02A734AEEC41}"/>
              </a:ext>
            </a:extLst>
          </p:cNvPr>
          <p:cNvSpPr/>
          <p:nvPr/>
        </p:nvSpPr>
        <p:spPr>
          <a:xfrm>
            <a:off x="749185" y="3876676"/>
            <a:ext cx="463271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height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300px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0.5px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display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flex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flex-flow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wrap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justify-content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space-between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align-items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7FB8BBE-768D-493A-84E5-7BB5E86BE17A}"/>
              </a:ext>
            </a:extLst>
          </p:cNvPr>
          <p:cNvSpPr/>
          <p:nvPr/>
        </p:nvSpPr>
        <p:spPr>
          <a:xfrm>
            <a:off x="6630496" y="3876676"/>
            <a:ext cx="32221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align-items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align-items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align-items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49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90E51-9B02-4A93-AFEC-0DF3A53C8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Flexbox</a:t>
            </a:r>
            <a:r>
              <a:rPr lang="pt-BR" dirty="0"/>
              <a:t> no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86E7B0-BFC5-41EA-81B0-D99C9114C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795508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b="1" dirty="0" err="1"/>
              <a:t>Flexbox</a:t>
            </a:r>
            <a:r>
              <a:rPr lang="pt-BR" dirty="0"/>
              <a:t> (</a:t>
            </a:r>
            <a:r>
              <a:rPr lang="pt-BR" dirty="0" err="1"/>
              <a:t>Flexible</a:t>
            </a:r>
            <a:r>
              <a:rPr lang="pt-BR" dirty="0"/>
              <a:t> Box Layout) é um modelo de layout no CSS que facilita a criação de </a:t>
            </a:r>
            <a:r>
              <a:rPr lang="pt-BR" b="1" dirty="0"/>
              <a:t>layouts responsivos e alinhamentos flexíveis</a:t>
            </a:r>
            <a:r>
              <a:rPr lang="pt-BR" dirty="0"/>
              <a:t> sem precisar de </a:t>
            </a:r>
            <a:r>
              <a:rPr lang="pt-BR" dirty="0" err="1"/>
              <a:t>floats</a:t>
            </a:r>
            <a:r>
              <a:rPr lang="pt-BR" dirty="0"/>
              <a:t> ou posições fixas. Ele permite distribuir os elementos de forma eficiente, mesmo quando o tamanho dos itens é desconhecido ou dinâmico.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4FBBDFEF-8913-43CE-9BCB-D2078583A537}"/>
              </a:ext>
            </a:extLst>
          </p:cNvPr>
          <p:cNvSpPr/>
          <p:nvPr/>
        </p:nvSpPr>
        <p:spPr>
          <a:xfrm>
            <a:off x="2967038" y="4516345"/>
            <a:ext cx="6286162" cy="1440000"/>
          </a:xfrm>
          <a:prstGeom prst="roundRect">
            <a:avLst>
              <a:gd name="adj" fmla="val 8805"/>
            </a:avLst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29A7828-4F71-4CC4-AE36-9C43D7865B82}"/>
              </a:ext>
            </a:extLst>
          </p:cNvPr>
          <p:cNvSpPr/>
          <p:nvPr/>
        </p:nvSpPr>
        <p:spPr>
          <a:xfrm>
            <a:off x="3363683" y="4696345"/>
            <a:ext cx="1080000" cy="108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D68A810D-554F-4647-A960-A5E692728D1F}"/>
              </a:ext>
            </a:extLst>
          </p:cNvPr>
          <p:cNvSpPr/>
          <p:nvPr/>
        </p:nvSpPr>
        <p:spPr>
          <a:xfrm>
            <a:off x="4830322" y="4696345"/>
            <a:ext cx="1080000" cy="108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13B91AC-4007-4B81-89E8-B9D35A32E7FC}"/>
              </a:ext>
            </a:extLst>
          </p:cNvPr>
          <p:cNvSpPr/>
          <p:nvPr/>
        </p:nvSpPr>
        <p:spPr>
          <a:xfrm>
            <a:off x="6308442" y="4696345"/>
            <a:ext cx="1080000" cy="108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0CB0554-5828-4510-ACA4-FAA2D05546C9}"/>
              </a:ext>
            </a:extLst>
          </p:cNvPr>
          <p:cNvSpPr/>
          <p:nvPr/>
        </p:nvSpPr>
        <p:spPr>
          <a:xfrm>
            <a:off x="7780821" y="4696345"/>
            <a:ext cx="1080000" cy="108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860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4A5C0-EBC1-4033-8F83-51C6C185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Align-content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CA9389-47C8-412F-B30D-D03429268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33656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align-content</a:t>
            </a:r>
            <a:r>
              <a:rPr lang="pt-BR" dirty="0"/>
              <a:t> controla o espaçamento entre várias linhas dentro de um container flexível, atuando no eixo secundário. Ele só funciona quando </a:t>
            </a:r>
            <a:r>
              <a:rPr lang="pt-BR" dirty="0" err="1"/>
              <a:t>flex-wrap</a:t>
            </a:r>
            <a:r>
              <a:rPr lang="pt-BR" dirty="0"/>
              <a:t>: </a:t>
            </a:r>
            <a:r>
              <a:rPr lang="pt-BR" dirty="0" err="1"/>
              <a:t>wrap</a:t>
            </a:r>
            <a:r>
              <a:rPr lang="pt-BR" dirty="0"/>
              <a:t>; está ativado e há múltiplas linhas de itens.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34A678A-FE55-4F61-B55F-835E4CBC2A46}"/>
              </a:ext>
            </a:extLst>
          </p:cNvPr>
          <p:cNvGrpSpPr/>
          <p:nvPr/>
        </p:nvGrpSpPr>
        <p:grpSpPr>
          <a:xfrm>
            <a:off x="634568" y="2978331"/>
            <a:ext cx="2384249" cy="3547777"/>
            <a:chOff x="634568" y="2978331"/>
            <a:chExt cx="2384249" cy="3547777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30DCB37B-1C35-4A83-8033-4A14BD29D171}"/>
                </a:ext>
              </a:extLst>
            </p:cNvPr>
            <p:cNvSpPr/>
            <p:nvPr/>
          </p:nvSpPr>
          <p:spPr>
            <a:xfrm rot="16200000">
              <a:off x="588817" y="3684494"/>
              <a:ext cx="3060000" cy="180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2FA1C784-28E1-4988-8B3E-28A19F5EE1EE}"/>
                </a:ext>
              </a:extLst>
            </p:cNvPr>
            <p:cNvSpPr/>
            <p:nvPr/>
          </p:nvSpPr>
          <p:spPr>
            <a:xfrm>
              <a:off x="1374557" y="4608148"/>
              <a:ext cx="666389" cy="144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6CBB3620-8D9B-4E24-9A34-441C5556450B}"/>
                </a:ext>
              </a:extLst>
            </p:cNvPr>
            <p:cNvSpPr/>
            <p:nvPr/>
          </p:nvSpPr>
          <p:spPr>
            <a:xfrm>
              <a:off x="1374557" y="3101801"/>
              <a:ext cx="666389" cy="144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04424F69-A55F-4492-9FD1-878CD1A0BBB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-592140" y="4598331"/>
              <a:ext cx="32400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068BDB85-78AE-4E96-84F7-A1FBD9E6B523}"/>
                </a:ext>
              </a:extLst>
            </p:cNvPr>
            <p:cNvSpPr txBox="1"/>
            <p:nvPr/>
          </p:nvSpPr>
          <p:spPr>
            <a:xfrm rot="16200000">
              <a:off x="261220" y="4445995"/>
              <a:ext cx="1023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Cross-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B24BC9FD-B7ED-456D-BCD1-DCF0E301C992}"/>
                </a:ext>
              </a:extLst>
            </p:cNvPr>
            <p:cNvSpPr/>
            <p:nvPr/>
          </p:nvSpPr>
          <p:spPr>
            <a:xfrm>
              <a:off x="2196687" y="3101801"/>
              <a:ext cx="666389" cy="144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2CACD246-A97E-4E24-A8B4-1C1C986AE1AB}"/>
                </a:ext>
              </a:extLst>
            </p:cNvPr>
            <p:cNvSpPr txBox="1"/>
            <p:nvPr/>
          </p:nvSpPr>
          <p:spPr>
            <a:xfrm>
              <a:off x="1218816" y="6218331"/>
              <a:ext cx="1799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Align-content</a:t>
              </a:r>
              <a:r>
                <a:rPr lang="pt-BR" sz="1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: </a:t>
              </a:r>
              <a:r>
                <a:rPr lang="pt-BR" sz="14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stretch</a:t>
              </a:r>
              <a:endParaRPr lang="pt-BR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C8B973D-CBC1-4A69-B3B4-E8CD5959E28E}"/>
              </a:ext>
            </a:extLst>
          </p:cNvPr>
          <p:cNvSpPr/>
          <p:nvPr/>
        </p:nvSpPr>
        <p:spPr>
          <a:xfrm rot="16200000">
            <a:off x="4800160" y="3684494"/>
            <a:ext cx="3060000" cy="1800000"/>
          </a:xfrm>
          <a:prstGeom prst="roundRect">
            <a:avLst>
              <a:gd name="adj" fmla="val 8805"/>
            </a:avLst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4F3A6AB8-3B6E-4314-906F-F632770D80CF}"/>
              </a:ext>
            </a:extLst>
          </p:cNvPr>
          <p:cNvSpPr/>
          <p:nvPr/>
        </p:nvSpPr>
        <p:spPr>
          <a:xfrm>
            <a:off x="5585900" y="3925638"/>
            <a:ext cx="666389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BE589704-44A5-43F5-A682-53B96DB99D13}"/>
              </a:ext>
            </a:extLst>
          </p:cNvPr>
          <p:cNvSpPr/>
          <p:nvPr/>
        </p:nvSpPr>
        <p:spPr>
          <a:xfrm>
            <a:off x="5585900" y="3101801"/>
            <a:ext cx="666389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80D1606C-A5A0-4FEE-8A3D-AF49ABA9860D}"/>
              </a:ext>
            </a:extLst>
          </p:cNvPr>
          <p:cNvCxnSpPr>
            <a:cxnSpLocks/>
          </p:cNvCxnSpPr>
          <p:nvPr/>
        </p:nvCxnSpPr>
        <p:spPr>
          <a:xfrm rot="5400000" flipV="1">
            <a:off x="3619203" y="4598331"/>
            <a:ext cx="32400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7D2AD1C-440E-4A84-8D49-1074A312C74E}"/>
              </a:ext>
            </a:extLst>
          </p:cNvPr>
          <p:cNvSpPr txBox="1"/>
          <p:nvPr/>
        </p:nvSpPr>
        <p:spPr>
          <a:xfrm rot="16200000">
            <a:off x="4472563" y="4445995"/>
            <a:ext cx="1023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FA55F94E-9F9A-4AC2-BF29-9B2AFF175226}"/>
              </a:ext>
            </a:extLst>
          </p:cNvPr>
          <p:cNvSpPr/>
          <p:nvPr/>
        </p:nvSpPr>
        <p:spPr>
          <a:xfrm>
            <a:off x="6408030" y="3101801"/>
            <a:ext cx="666389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B9ED8D5-EA5E-4B9E-A7FE-92824898428F}"/>
              </a:ext>
            </a:extLst>
          </p:cNvPr>
          <p:cNvSpPr txBox="1"/>
          <p:nvPr/>
        </p:nvSpPr>
        <p:spPr>
          <a:xfrm>
            <a:off x="5239200" y="6218331"/>
            <a:ext cx="1990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Align-content</a:t>
            </a:r>
            <a:r>
              <a:rPr lang="pt-BR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pt-BR" sz="1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flex</a:t>
            </a:r>
            <a:r>
              <a:rPr lang="pt-BR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-start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AA010139-728F-479B-BA36-A4E9BAF71906}"/>
              </a:ext>
            </a:extLst>
          </p:cNvPr>
          <p:cNvSpPr/>
          <p:nvPr/>
        </p:nvSpPr>
        <p:spPr>
          <a:xfrm rot="16200000">
            <a:off x="9011502" y="3660197"/>
            <a:ext cx="3060000" cy="1800000"/>
          </a:xfrm>
          <a:prstGeom prst="roundRect">
            <a:avLst>
              <a:gd name="adj" fmla="val 8805"/>
            </a:avLst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39C5FF6E-E240-4D39-8F14-15E5C2E66F21}"/>
              </a:ext>
            </a:extLst>
          </p:cNvPr>
          <p:cNvSpPr/>
          <p:nvPr/>
        </p:nvSpPr>
        <p:spPr>
          <a:xfrm>
            <a:off x="9797241" y="5319523"/>
            <a:ext cx="666389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BB3CE89B-BF00-44D1-841E-499DF3EA7464}"/>
              </a:ext>
            </a:extLst>
          </p:cNvPr>
          <p:cNvSpPr/>
          <p:nvPr/>
        </p:nvSpPr>
        <p:spPr>
          <a:xfrm>
            <a:off x="9799369" y="4518696"/>
            <a:ext cx="666389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BB5D66CE-1C72-4C61-AD52-A6A1589D8D67}"/>
              </a:ext>
            </a:extLst>
          </p:cNvPr>
          <p:cNvCxnSpPr>
            <a:cxnSpLocks/>
          </p:cNvCxnSpPr>
          <p:nvPr/>
        </p:nvCxnSpPr>
        <p:spPr>
          <a:xfrm rot="5400000" flipV="1">
            <a:off x="7830545" y="4574034"/>
            <a:ext cx="32400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042E7FA1-8CE9-45E5-B910-29AF4BBF8167}"/>
              </a:ext>
            </a:extLst>
          </p:cNvPr>
          <p:cNvSpPr txBox="1"/>
          <p:nvPr/>
        </p:nvSpPr>
        <p:spPr>
          <a:xfrm rot="16200000">
            <a:off x="8683905" y="4421698"/>
            <a:ext cx="1023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87A93BFF-3981-409E-84A8-A361C2379B1C}"/>
              </a:ext>
            </a:extLst>
          </p:cNvPr>
          <p:cNvSpPr/>
          <p:nvPr/>
        </p:nvSpPr>
        <p:spPr>
          <a:xfrm>
            <a:off x="10621499" y="4518696"/>
            <a:ext cx="666389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DE4C842-3A20-4613-8A91-180EBA03003E}"/>
              </a:ext>
            </a:extLst>
          </p:cNvPr>
          <p:cNvSpPr txBox="1"/>
          <p:nvPr/>
        </p:nvSpPr>
        <p:spPr>
          <a:xfrm>
            <a:off x="9566839" y="6194034"/>
            <a:ext cx="1874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Align-content</a:t>
            </a:r>
            <a:r>
              <a:rPr lang="pt-BR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pt-BR" sz="1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flex-end</a:t>
            </a:r>
            <a:endParaRPr lang="pt-BR" sz="1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486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4A5C0-EBC1-4033-8F83-51C6C185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Align-content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CA9389-47C8-412F-B30D-D03429268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33656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align-content</a:t>
            </a:r>
            <a:r>
              <a:rPr lang="pt-BR" dirty="0"/>
              <a:t> controla o espaçamento entre várias linhas dentro de um container flexível, atuando no eixo secundário. Ele só funciona quando </a:t>
            </a:r>
            <a:r>
              <a:rPr lang="pt-BR" dirty="0" err="1"/>
              <a:t>flex-wrap</a:t>
            </a:r>
            <a:r>
              <a:rPr lang="pt-BR" dirty="0"/>
              <a:t>: </a:t>
            </a:r>
            <a:r>
              <a:rPr lang="pt-BR" dirty="0" err="1"/>
              <a:t>wrap</a:t>
            </a:r>
            <a:r>
              <a:rPr lang="pt-BR" dirty="0"/>
              <a:t>; está ativado e há múltiplas linhas de itens.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F0A769A-C9A7-444B-A81B-DD956D1333DA}"/>
              </a:ext>
            </a:extLst>
          </p:cNvPr>
          <p:cNvGrpSpPr/>
          <p:nvPr/>
        </p:nvGrpSpPr>
        <p:grpSpPr>
          <a:xfrm>
            <a:off x="613200" y="3030196"/>
            <a:ext cx="2384249" cy="3547777"/>
            <a:chOff x="592347" y="3030196"/>
            <a:chExt cx="2384249" cy="3547777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5C8B973D-CBC1-4A69-B3B4-E8CD5959E28E}"/>
                </a:ext>
              </a:extLst>
            </p:cNvPr>
            <p:cNvSpPr/>
            <p:nvPr/>
          </p:nvSpPr>
          <p:spPr>
            <a:xfrm rot="16200000">
              <a:off x="546596" y="3736359"/>
              <a:ext cx="3060000" cy="180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80D1606C-A5A0-4FEE-8A3D-AF49ABA9860D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-634361" y="4650196"/>
              <a:ext cx="32400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57D2AD1C-440E-4A84-8D49-1074A312C74E}"/>
                </a:ext>
              </a:extLst>
            </p:cNvPr>
            <p:cNvSpPr txBox="1"/>
            <p:nvPr/>
          </p:nvSpPr>
          <p:spPr>
            <a:xfrm rot="16200000">
              <a:off x="218999" y="4497860"/>
              <a:ext cx="1023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Cross-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E2F99917-C796-4661-8D10-133EA710BD63}"/>
                </a:ext>
              </a:extLst>
            </p:cNvPr>
            <p:cNvGrpSpPr/>
            <p:nvPr/>
          </p:nvGrpSpPr>
          <p:grpSpPr>
            <a:xfrm>
              <a:off x="1332336" y="3864441"/>
              <a:ext cx="1488519" cy="1543837"/>
              <a:chOff x="1332336" y="3153666"/>
              <a:chExt cx="1488519" cy="1543837"/>
            </a:xfrm>
          </p:grpSpPr>
          <p:sp>
            <p:nvSpPr>
              <p:cNvPr id="23" name="Retângulo: Cantos Arredondados 22">
                <a:extLst>
                  <a:ext uri="{FF2B5EF4-FFF2-40B4-BE49-F238E27FC236}">
                    <a16:creationId xmlns:a16="http://schemas.microsoft.com/office/drawing/2014/main" id="{4F3A6AB8-3B6E-4314-906F-F632770D80CF}"/>
                  </a:ext>
                </a:extLst>
              </p:cNvPr>
              <p:cNvSpPr/>
              <p:nvPr/>
            </p:nvSpPr>
            <p:spPr>
              <a:xfrm>
                <a:off x="1332336" y="3977503"/>
                <a:ext cx="666389" cy="720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3</a:t>
                </a:r>
              </a:p>
            </p:txBody>
          </p:sp>
          <p:sp>
            <p:nvSpPr>
              <p:cNvPr id="24" name="Retângulo: Cantos Arredondados 23">
                <a:extLst>
                  <a:ext uri="{FF2B5EF4-FFF2-40B4-BE49-F238E27FC236}">
                    <a16:creationId xmlns:a16="http://schemas.microsoft.com/office/drawing/2014/main" id="{BE589704-44A5-43F5-A682-53B96DB99D13}"/>
                  </a:ext>
                </a:extLst>
              </p:cNvPr>
              <p:cNvSpPr/>
              <p:nvPr/>
            </p:nvSpPr>
            <p:spPr>
              <a:xfrm>
                <a:off x="1332336" y="3153666"/>
                <a:ext cx="666389" cy="720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</a:t>
                </a:r>
              </a:p>
            </p:txBody>
          </p:sp>
          <p:sp>
            <p:nvSpPr>
              <p:cNvPr id="27" name="Retângulo: Cantos Arredondados 26">
                <a:extLst>
                  <a:ext uri="{FF2B5EF4-FFF2-40B4-BE49-F238E27FC236}">
                    <a16:creationId xmlns:a16="http://schemas.microsoft.com/office/drawing/2014/main" id="{FA55F94E-9F9A-4AC2-BF29-9B2AFF175226}"/>
                  </a:ext>
                </a:extLst>
              </p:cNvPr>
              <p:cNvSpPr/>
              <p:nvPr/>
            </p:nvSpPr>
            <p:spPr>
              <a:xfrm>
                <a:off x="2154466" y="3153666"/>
                <a:ext cx="666389" cy="720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2</a:t>
                </a:r>
              </a:p>
            </p:txBody>
          </p:sp>
        </p:grp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9B9ED8D5-EA5E-4B9E-A7FE-92824898428F}"/>
                </a:ext>
              </a:extLst>
            </p:cNvPr>
            <p:cNvSpPr txBox="1"/>
            <p:nvPr/>
          </p:nvSpPr>
          <p:spPr>
            <a:xfrm>
              <a:off x="985636" y="6270196"/>
              <a:ext cx="19909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Align-content</a:t>
              </a:r>
              <a:r>
                <a:rPr lang="pt-BR" sz="1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: center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13F446B-96A4-49A5-8E27-823D720160D7}"/>
              </a:ext>
            </a:extLst>
          </p:cNvPr>
          <p:cNvGrpSpPr/>
          <p:nvPr/>
        </p:nvGrpSpPr>
        <p:grpSpPr>
          <a:xfrm>
            <a:off x="4625938" y="3030196"/>
            <a:ext cx="2672613" cy="3547777"/>
            <a:chOff x="4611751" y="3030196"/>
            <a:chExt cx="2672613" cy="3547777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AA010139-728F-479B-BA36-A4E9BAF71906}"/>
                </a:ext>
              </a:extLst>
            </p:cNvPr>
            <p:cNvSpPr/>
            <p:nvPr/>
          </p:nvSpPr>
          <p:spPr>
            <a:xfrm rot="16200000">
              <a:off x="4566000" y="3736359"/>
              <a:ext cx="3060000" cy="180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39C5FF6E-E240-4D39-8F14-15E5C2E66F21}"/>
                </a:ext>
              </a:extLst>
            </p:cNvPr>
            <p:cNvSpPr/>
            <p:nvPr/>
          </p:nvSpPr>
          <p:spPr>
            <a:xfrm>
              <a:off x="5351739" y="5395685"/>
              <a:ext cx="666389" cy="72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BB3CE89B-BF00-44D1-841E-499DF3EA7464}"/>
                </a:ext>
              </a:extLst>
            </p:cNvPr>
            <p:cNvSpPr/>
            <p:nvPr/>
          </p:nvSpPr>
          <p:spPr>
            <a:xfrm>
              <a:off x="5351739" y="3191421"/>
              <a:ext cx="666389" cy="72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BB5D66CE-1C72-4C61-AD52-A6A1589D8D6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385043" y="4650196"/>
              <a:ext cx="32400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042E7FA1-8CE9-45E5-B910-29AF4BBF8167}"/>
                </a:ext>
              </a:extLst>
            </p:cNvPr>
            <p:cNvSpPr txBox="1"/>
            <p:nvPr/>
          </p:nvSpPr>
          <p:spPr>
            <a:xfrm rot="16200000">
              <a:off x="4238403" y="4497860"/>
              <a:ext cx="10236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Cross-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87A93BFF-3981-409E-84A8-A361C2379B1C}"/>
                </a:ext>
              </a:extLst>
            </p:cNvPr>
            <p:cNvSpPr/>
            <p:nvPr/>
          </p:nvSpPr>
          <p:spPr>
            <a:xfrm>
              <a:off x="6173869" y="3191421"/>
              <a:ext cx="666389" cy="72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CDE4C842-3A20-4613-8A91-180EBA03003E}"/>
                </a:ext>
              </a:extLst>
            </p:cNvPr>
            <p:cNvSpPr txBox="1"/>
            <p:nvPr/>
          </p:nvSpPr>
          <p:spPr>
            <a:xfrm>
              <a:off x="4907635" y="6270196"/>
              <a:ext cx="23767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Align-content</a:t>
              </a:r>
              <a:r>
                <a:rPr lang="pt-BR" sz="1400" dirty="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: </a:t>
              </a:r>
              <a:r>
                <a:rPr lang="pt-BR" sz="1400" dirty="0" err="1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space-between</a:t>
              </a:r>
              <a:endParaRPr lang="pt-BR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FAF64F08-E95B-47C3-89F7-66059FDEB577}"/>
              </a:ext>
            </a:extLst>
          </p:cNvPr>
          <p:cNvSpPr/>
          <p:nvPr/>
        </p:nvSpPr>
        <p:spPr>
          <a:xfrm rot="16200000">
            <a:off x="8881289" y="3736359"/>
            <a:ext cx="3060000" cy="1800000"/>
          </a:xfrm>
          <a:prstGeom prst="roundRect">
            <a:avLst>
              <a:gd name="adj" fmla="val 8805"/>
            </a:avLst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871240D8-737D-45EB-B4FC-73B6A87849F1}"/>
              </a:ext>
            </a:extLst>
          </p:cNvPr>
          <p:cNvSpPr/>
          <p:nvPr/>
        </p:nvSpPr>
        <p:spPr>
          <a:xfrm>
            <a:off x="9667028" y="4906522"/>
            <a:ext cx="666389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F92E8BA1-6E8A-456E-A06A-CCB5BD169FF6}"/>
              </a:ext>
            </a:extLst>
          </p:cNvPr>
          <p:cNvSpPr/>
          <p:nvPr/>
        </p:nvSpPr>
        <p:spPr>
          <a:xfrm>
            <a:off x="9667028" y="3646440"/>
            <a:ext cx="666389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7D8A941D-B8EB-4E52-B9DE-90CC31691E1C}"/>
              </a:ext>
            </a:extLst>
          </p:cNvPr>
          <p:cNvCxnSpPr>
            <a:cxnSpLocks/>
          </p:cNvCxnSpPr>
          <p:nvPr/>
        </p:nvCxnSpPr>
        <p:spPr>
          <a:xfrm rot="5400000" flipV="1">
            <a:off x="7700332" y="4650196"/>
            <a:ext cx="32400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25AA331-BBC9-4F09-B026-171D50A52E75}"/>
              </a:ext>
            </a:extLst>
          </p:cNvPr>
          <p:cNvSpPr txBox="1"/>
          <p:nvPr/>
        </p:nvSpPr>
        <p:spPr>
          <a:xfrm rot="16200000">
            <a:off x="8553692" y="4497860"/>
            <a:ext cx="1023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4B7B06EB-4E83-4E6A-BF9F-54018AC49A0D}"/>
              </a:ext>
            </a:extLst>
          </p:cNvPr>
          <p:cNvSpPr/>
          <p:nvPr/>
        </p:nvSpPr>
        <p:spPr>
          <a:xfrm>
            <a:off x="10489158" y="3646440"/>
            <a:ext cx="666389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A854226-D5E1-4B30-BB76-CAE35A42981D}"/>
              </a:ext>
            </a:extLst>
          </p:cNvPr>
          <p:cNvSpPr txBox="1"/>
          <p:nvPr/>
        </p:nvSpPr>
        <p:spPr>
          <a:xfrm>
            <a:off x="9222924" y="6270196"/>
            <a:ext cx="2376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Align-content</a:t>
            </a:r>
            <a:r>
              <a:rPr lang="pt-BR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pt-BR" sz="1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space-evenly</a:t>
            </a:r>
            <a:endParaRPr lang="pt-BR" sz="1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521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FAF64F08-E95B-47C3-89F7-66059FDEB577}"/>
              </a:ext>
            </a:extLst>
          </p:cNvPr>
          <p:cNvSpPr/>
          <p:nvPr/>
        </p:nvSpPr>
        <p:spPr>
          <a:xfrm rot="16200000">
            <a:off x="4643872" y="3764934"/>
            <a:ext cx="3060000" cy="1800000"/>
          </a:xfrm>
          <a:prstGeom prst="roundRect">
            <a:avLst>
              <a:gd name="adj" fmla="val 8805"/>
            </a:avLst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097AA77D-8B80-414F-89EF-BABE98CCA8A9}"/>
              </a:ext>
            </a:extLst>
          </p:cNvPr>
          <p:cNvSpPr/>
          <p:nvPr/>
        </p:nvSpPr>
        <p:spPr>
          <a:xfrm>
            <a:off x="5309871" y="4676093"/>
            <a:ext cx="1728000" cy="1512000"/>
          </a:xfrm>
          <a:prstGeom prst="roundRect">
            <a:avLst>
              <a:gd name="adj" fmla="val 5880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44300646-20D0-4521-9DAC-5C84D146B71E}"/>
              </a:ext>
            </a:extLst>
          </p:cNvPr>
          <p:cNvSpPr/>
          <p:nvPr/>
        </p:nvSpPr>
        <p:spPr>
          <a:xfrm>
            <a:off x="5309871" y="3141773"/>
            <a:ext cx="1728000" cy="1512000"/>
          </a:xfrm>
          <a:prstGeom prst="roundRect">
            <a:avLst>
              <a:gd name="adj" fmla="val 7980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C4A5C0-EBC1-4033-8F83-51C6C185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Align-content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CA9389-47C8-412F-B30D-D03429268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33656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align-content</a:t>
            </a:r>
            <a:r>
              <a:rPr lang="pt-BR" dirty="0"/>
              <a:t> controla o espaçamento entre várias linhas dentro de um container flexível, atuando no eixo secundário. Ele só funciona quando </a:t>
            </a:r>
            <a:r>
              <a:rPr lang="pt-BR" dirty="0" err="1"/>
              <a:t>flex-wrap</a:t>
            </a:r>
            <a:r>
              <a:rPr lang="pt-BR" dirty="0"/>
              <a:t>: </a:t>
            </a:r>
            <a:r>
              <a:rPr lang="pt-BR" dirty="0" err="1"/>
              <a:t>wrap</a:t>
            </a:r>
            <a:r>
              <a:rPr lang="pt-BR" dirty="0"/>
              <a:t>; está ativado e há múltiplas linhas de itens.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871240D8-737D-45EB-B4FC-73B6A87849F1}"/>
              </a:ext>
            </a:extLst>
          </p:cNvPr>
          <p:cNvSpPr/>
          <p:nvPr/>
        </p:nvSpPr>
        <p:spPr>
          <a:xfrm>
            <a:off x="5429611" y="5072093"/>
            <a:ext cx="666389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F92E8BA1-6E8A-456E-A06A-CCB5BD169FF6}"/>
              </a:ext>
            </a:extLst>
          </p:cNvPr>
          <p:cNvSpPr/>
          <p:nvPr/>
        </p:nvSpPr>
        <p:spPr>
          <a:xfrm>
            <a:off x="5429611" y="3537773"/>
            <a:ext cx="666389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7D8A941D-B8EB-4E52-B9DE-90CC31691E1C}"/>
              </a:ext>
            </a:extLst>
          </p:cNvPr>
          <p:cNvCxnSpPr>
            <a:cxnSpLocks/>
          </p:cNvCxnSpPr>
          <p:nvPr/>
        </p:nvCxnSpPr>
        <p:spPr>
          <a:xfrm rot="5400000" flipV="1">
            <a:off x="3462915" y="4678771"/>
            <a:ext cx="32400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A25AA331-BBC9-4F09-B026-171D50A52E75}"/>
              </a:ext>
            </a:extLst>
          </p:cNvPr>
          <p:cNvSpPr txBox="1"/>
          <p:nvPr/>
        </p:nvSpPr>
        <p:spPr>
          <a:xfrm rot="16200000">
            <a:off x="4316275" y="4526435"/>
            <a:ext cx="1023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4B7B06EB-4E83-4E6A-BF9F-54018AC49A0D}"/>
              </a:ext>
            </a:extLst>
          </p:cNvPr>
          <p:cNvSpPr/>
          <p:nvPr/>
        </p:nvSpPr>
        <p:spPr>
          <a:xfrm>
            <a:off x="6251741" y="3537773"/>
            <a:ext cx="666389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A854226-D5E1-4B30-BB76-CAE35A42981D}"/>
              </a:ext>
            </a:extLst>
          </p:cNvPr>
          <p:cNvSpPr txBox="1"/>
          <p:nvPr/>
        </p:nvSpPr>
        <p:spPr>
          <a:xfrm>
            <a:off x="5050935" y="6321091"/>
            <a:ext cx="2245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Align-content</a:t>
            </a:r>
            <a:r>
              <a:rPr lang="pt-BR" sz="1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pt-BR" sz="1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space-around</a:t>
            </a:r>
            <a:endParaRPr lang="pt-BR" sz="1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772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C98A8-E99C-4C16-9232-6312DCFBB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</a:t>
            </a:r>
            <a:r>
              <a:rPr lang="pt-BR" dirty="0" err="1"/>
              <a:t>Align-content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DCC0B0-B615-4C4A-9145-0E40FF4D3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50925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align-content</a:t>
            </a:r>
            <a:r>
              <a:rPr lang="pt-BR" dirty="0"/>
              <a:t> controla o espaçamento entre várias linhas dentro de um container flexível, atuando no eixo secundário. Ele só funciona quando </a:t>
            </a:r>
            <a:r>
              <a:rPr lang="pt-BR" dirty="0" err="1"/>
              <a:t>flex-wrap</a:t>
            </a:r>
            <a:r>
              <a:rPr lang="pt-BR" dirty="0"/>
              <a:t>: </a:t>
            </a:r>
            <a:r>
              <a:rPr lang="pt-BR" dirty="0" err="1"/>
              <a:t>wrap</a:t>
            </a:r>
            <a:r>
              <a:rPr lang="pt-BR" dirty="0"/>
              <a:t>; está ativado e há múltiplas linhas de itens.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2E974D8-F41A-4056-AFAF-4C0FDC1F86A9}"/>
              </a:ext>
            </a:extLst>
          </p:cNvPr>
          <p:cNvSpPr txBox="1"/>
          <p:nvPr/>
        </p:nvSpPr>
        <p:spPr>
          <a:xfrm>
            <a:off x="592347" y="3059668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Sintaxe: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D52E43-8BC7-49E9-B352-E142F639BC2E}"/>
              </a:ext>
            </a:extLst>
          </p:cNvPr>
          <p:cNvSpPr txBox="1"/>
          <p:nvPr/>
        </p:nvSpPr>
        <p:spPr>
          <a:xfrm>
            <a:off x="6347640" y="3059668"/>
            <a:ext cx="280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Opções de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align-content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13F333D-723F-444D-90AD-0A1054B38F47}"/>
              </a:ext>
            </a:extLst>
          </p:cNvPr>
          <p:cNvSpPr/>
          <p:nvPr/>
        </p:nvSpPr>
        <p:spPr>
          <a:xfrm>
            <a:off x="592347" y="3593068"/>
            <a:ext cx="4694028" cy="2995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height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width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60vw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0.5px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display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flex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flex-wrap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wrap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justify-content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align-content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stretch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FB209AA-DDE8-4131-B25B-59D8FDCFE18D}"/>
              </a:ext>
            </a:extLst>
          </p:cNvPr>
          <p:cNvSpPr/>
          <p:nvPr/>
        </p:nvSpPr>
        <p:spPr>
          <a:xfrm>
            <a:off x="6347640" y="3593068"/>
            <a:ext cx="3857627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align-content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flex-start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align-content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flex-end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align-content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align-content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space-between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align-content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space-evenly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align-content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space-around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404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6544E-287C-4121-A4BC-5D61C021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Pais e Filhos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F102702-86D7-4E96-A0DD-A87B2B9FD480}"/>
              </a:ext>
            </a:extLst>
          </p:cNvPr>
          <p:cNvSpPr/>
          <p:nvPr/>
        </p:nvSpPr>
        <p:spPr>
          <a:xfrm>
            <a:off x="2967038" y="4516345"/>
            <a:ext cx="6286162" cy="1440000"/>
          </a:xfrm>
          <a:prstGeom prst="roundRect">
            <a:avLst>
              <a:gd name="adj" fmla="val 8805"/>
            </a:avLst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4D18652-A649-407D-A8F6-97FCA6D15568}"/>
              </a:ext>
            </a:extLst>
          </p:cNvPr>
          <p:cNvSpPr/>
          <p:nvPr/>
        </p:nvSpPr>
        <p:spPr>
          <a:xfrm>
            <a:off x="3363683" y="4696345"/>
            <a:ext cx="1080000" cy="1080000"/>
          </a:xfrm>
          <a:prstGeom prst="roundRect">
            <a:avLst>
              <a:gd name="adj" fmla="val 8805"/>
            </a:avLst>
          </a:prstGeom>
          <a:solidFill>
            <a:srgbClr val="FFE7E7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65F4171-79B8-4412-A273-A9157D61108D}"/>
              </a:ext>
            </a:extLst>
          </p:cNvPr>
          <p:cNvSpPr/>
          <p:nvPr/>
        </p:nvSpPr>
        <p:spPr>
          <a:xfrm>
            <a:off x="4830322" y="4696345"/>
            <a:ext cx="1080000" cy="1080000"/>
          </a:xfrm>
          <a:prstGeom prst="roundRect">
            <a:avLst>
              <a:gd name="adj" fmla="val 8805"/>
            </a:avLst>
          </a:prstGeom>
          <a:solidFill>
            <a:srgbClr val="FFE7E7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3AA35DD-B640-425D-922D-66C5BC4B99BF}"/>
              </a:ext>
            </a:extLst>
          </p:cNvPr>
          <p:cNvSpPr/>
          <p:nvPr/>
        </p:nvSpPr>
        <p:spPr>
          <a:xfrm>
            <a:off x="6308442" y="4696345"/>
            <a:ext cx="1080000" cy="1080000"/>
          </a:xfrm>
          <a:prstGeom prst="roundRect">
            <a:avLst>
              <a:gd name="adj" fmla="val 8805"/>
            </a:avLst>
          </a:prstGeom>
          <a:solidFill>
            <a:srgbClr val="FFE7E7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4B592B0-BDE2-4DFC-B65F-652F058DFA6B}"/>
              </a:ext>
            </a:extLst>
          </p:cNvPr>
          <p:cNvSpPr/>
          <p:nvPr/>
        </p:nvSpPr>
        <p:spPr>
          <a:xfrm>
            <a:off x="7780821" y="4696345"/>
            <a:ext cx="1080000" cy="1080000"/>
          </a:xfrm>
          <a:prstGeom prst="roundRect">
            <a:avLst>
              <a:gd name="adj" fmla="val 8805"/>
            </a:avLst>
          </a:prstGeom>
          <a:solidFill>
            <a:srgbClr val="FFE7E7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8BAE176-30E5-4BBB-9837-F1D090F11B61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923408" y="5063328"/>
            <a:ext cx="1053636" cy="53628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C14E813-E85E-414B-B296-026870933715}"/>
              </a:ext>
            </a:extLst>
          </p:cNvPr>
          <p:cNvSpPr txBox="1"/>
          <p:nvPr/>
        </p:nvSpPr>
        <p:spPr>
          <a:xfrm>
            <a:off x="1077663" y="469399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Container (Pais)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CD91C93-77D3-4389-93E0-162F09CF2AED}"/>
              </a:ext>
            </a:extLst>
          </p:cNvPr>
          <p:cNvSpPr txBox="1"/>
          <p:nvPr/>
        </p:nvSpPr>
        <p:spPr>
          <a:xfrm>
            <a:off x="5485474" y="401851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Item (Filhos)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A2F1F6C-493E-48EC-B407-1E81FC8D061F}"/>
              </a:ext>
            </a:extLst>
          </p:cNvPr>
          <p:cNvCxnSpPr>
            <a:endCxn id="15" idx="2"/>
          </p:cNvCxnSpPr>
          <p:nvPr/>
        </p:nvCxnSpPr>
        <p:spPr>
          <a:xfrm flipV="1">
            <a:off x="5476766" y="4387849"/>
            <a:ext cx="706976" cy="80632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743C92A-E1DD-4FE9-B422-9DC215124BBC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6183742" y="4387849"/>
            <a:ext cx="524437" cy="80632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id="{EE9F7F15-5B71-42C0-9C8C-3844AB8F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No </a:t>
            </a:r>
            <a:r>
              <a:rPr lang="pt-BR" dirty="0" err="1"/>
              <a:t>Flexbox</a:t>
            </a:r>
            <a:r>
              <a:rPr lang="pt-BR" dirty="0"/>
              <a:t>, os elementos são divididos em dois tipos principais:</a:t>
            </a:r>
          </a:p>
          <a:p>
            <a:pPr marL="1028700" lvl="1" indent="-342900"/>
            <a:r>
              <a:rPr lang="pt-BR" dirty="0"/>
              <a:t>Container (PAI) – O elemento que recebe display: </a:t>
            </a:r>
            <a:r>
              <a:rPr lang="pt-BR" dirty="0" err="1"/>
              <a:t>flex</a:t>
            </a:r>
            <a:r>
              <a:rPr lang="pt-BR" dirty="0"/>
              <a:t>; e controla o layout dos itens internos.</a:t>
            </a:r>
          </a:p>
          <a:p>
            <a:pPr marL="1028700" lvl="1" indent="-342900"/>
            <a:r>
              <a:rPr lang="pt-BR" dirty="0"/>
              <a:t>Itens (FILHOS) – Elementos dentro do container, que são organizados de acordo com as regras do </a:t>
            </a:r>
            <a:r>
              <a:rPr lang="pt-BR" dirty="0" err="1"/>
              <a:t>Flexbox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2125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CAF33-753A-47C6-B573-8F420D33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Flex-</a:t>
            </a:r>
            <a:r>
              <a:rPr lang="pt-BR" dirty="0" err="1"/>
              <a:t>basis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B5C375-5823-4A84-9A33-37DC8AEBD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50950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flex-basis</a:t>
            </a:r>
            <a:r>
              <a:rPr lang="pt-BR" dirty="0"/>
              <a:t> define o tamanho inicial de um item flexível antes de qualquer distribuição de espaço extra pelo </a:t>
            </a:r>
            <a:r>
              <a:rPr lang="pt-BR" dirty="0" err="1"/>
              <a:t>flex-grow</a:t>
            </a:r>
            <a:r>
              <a:rPr lang="pt-BR" dirty="0"/>
              <a:t> ou </a:t>
            </a:r>
            <a:r>
              <a:rPr lang="pt-BR" dirty="0" err="1"/>
              <a:t>flex-shrink</a:t>
            </a:r>
            <a:r>
              <a:rPr lang="pt-BR" dirty="0"/>
              <a:t>. Ele pode ser definido em pixels (</a:t>
            </a:r>
            <a:r>
              <a:rPr lang="pt-BR" dirty="0" err="1"/>
              <a:t>px</a:t>
            </a:r>
            <a:r>
              <a:rPr lang="pt-BR" dirty="0"/>
              <a:t>), porcentagem (%), auto, entre outros.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30E19BD2-8C89-46E2-950C-35D9B15E4278}"/>
              </a:ext>
            </a:extLst>
          </p:cNvPr>
          <p:cNvSpPr/>
          <p:nvPr/>
        </p:nvSpPr>
        <p:spPr>
          <a:xfrm>
            <a:off x="6357615" y="4286838"/>
            <a:ext cx="5242040" cy="1080000"/>
          </a:xfrm>
          <a:prstGeom prst="roundRect">
            <a:avLst>
              <a:gd name="adj" fmla="val 8805"/>
            </a:avLst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C193C3C-446D-43EC-AECA-2EE7006BA1E3}"/>
              </a:ext>
            </a:extLst>
          </p:cNvPr>
          <p:cNvSpPr/>
          <p:nvPr/>
        </p:nvSpPr>
        <p:spPr>
          <a:xfrm>
            <a:off x="6842028" y="4421838"/>
            <a:ext cx="1080000" cy="81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3AD1BC7-0880-4F1C-B834-892633DD3687}"/>
              </a:ext>
            </a:extLst>
          </p:cNvPr>
          <p:cNvSpPr/>
          <p:nvPr/>
        </p:nvSpPr>
        <p:spPr>
          <a:xfrm>
            <a:off x="8422911" y="4421838"/>
            <a:ext cx="1080000" cy="81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22222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88462D3-329E-4F50-BF13-13D19DEB255A}"/>
              </a:ext>
            </a:extLst>
          </p:cNvPr>
          <p:cNvSpPr/>
          <p:nvPr/>
        </p:nvSpPr>
        <p:spPr>
          <a:xfrm>
            <a:off x="10003794" y="4421838"/>
            <a:ext cx="1080000" cy="81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CAFFE00-6904-4F40-A85A-09A0ABC52ABF}"/>
              </a:ext>
            </a:extLst>
          </p:cNvPr>
          <p:cNvSpPr txBox="1"/>
          <p:nvPr/>
        </p:nvSpPr>
        <p:spPr>
          <a:xfrm>
            <a:off x="8030898" y="3850006"/>
            <a:ext cx="189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flex-basis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200px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EA5E8FD-370D-4A30-A0A8-2E5D2ED5F06A}"/>
              </a:ext>
            </a:extLst>
          </p:cNvPr>
          <p:cNvSpPr txBox="1"/>
          <p:nvPr/>
        </p:nvSpPr>
        <p:spPr>
          <a:xfrm>
            <a:off x="7829803" y="5434338"/>
            <a:ext cx="2297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Padroniza de acordo com o valor estabelecido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9B9D842-ADF1-4CFF-ADC6-A6A912DD0A2B}"/>
              </a:ext>
            </a:extLst>
          </p:cNvPr>
          <p:cNvGrpSpPr/>
          <p:nvPr/>
        </p:nvGrpSpPr>
        <p:grpSpPr>
          <a:xfrm>
            <a:off x="592346" y="3850006"/>
            <a:ext cx="5242040" cy="2153574"/>
            <a:chOff x="592347" y="3266286"/>
            <a:chExt cx="5242040" cy="2153574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A61FE161-107F-4CC3-A44A-DBFF6B0F34D5}"/>
                </a:ext>
              </a:extLst>
            </p:cNvPr>
            <p:cNvSpPr/>
            <p:nvPr/>
          </p:nvSpPr>
          <p:spPr>
            <a:xfrm>
              <a:off x="592347" y="3703118"/>
              <a:ext cx="5242040" cy="108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8AB615AA-C8F3-4C5A-9A8E-CA9D45144D73}"/>
                </a:ext>
              </a:extLst>
            </p:cNvPr>
            <p:cNvSpPr/>
            <p:nvPr/>
          </p:nvSpPr>
          <p:spPr>
            <a:xfrm>
              <a:off x="826919" y="3838118"/>
              <a:ext cx="1212929" cy="81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973F08C7-629B-480C-B244-F3830C22AC5E}"/>
                </a:ext>
              </a:extLst>
            </p:cNvPr>
            <p:cNvSpPr/>
            <p:nvPr/>
          </p:nvSpPr>
          <p:spPr>
            <a:xfrm>
              <a:off x="2274420" y="3838118"/>
              <a:ext cx="1895474" cy="81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22222</a:t>
              </a: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D16A3E2D-F069-49D6-912C-587AC11B053F}"/>
                </a:ext>
              </a:extLst>
            </p:cNvPr>
            <p:cNvSpPr/>
            <p:nvPr/>
          </p:nvSpPr>
          <p:spPr>
            <a:xfrm>
              <a:off x="4404466" y="3838118"/>
              <a:ext cx="1212929" cy="81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87F0827A-EBA8-4CCB-A5CE-4B80F84B571B}"/>
                </a:ext>
              </a:extLst>
            </p:cNvPr>
            <p:cNvSpPr txBox="1"/>
            <p:nvPr/>
          </p:nvSpPr>
          <p:spPr>
            <a:xfrm>
              <a:off x="2265630" y="3266286"/>
              <a:ext cx="1895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flex-basis</a:t>
              </a:r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auto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A750390A-0F7E-4F7A-83D4-E404844EB58E}"/>
                </a:ext>
              </a:extLst>
            </p:cNvPr>
            <p:cNvSpPr txBox="1"/>
            <p:nvPr/>
          </p:nvSpPr>
          <p:spPr>
            <a:xfrm>
              <a:off x="2265630" y="4835085"/>
              <a:ext cx="189547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Padroniza de acordo do tamanho do texto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27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F32BF-98FA-4084-8468-2C9369DE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Flex-</a:t>
            </a:r>
            <a:r>
              <a:rPr lang="pt-BR" dirty="0" err="1"/>
              <a:t>grow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6759BA-2E35-4B6D-BC59-B417C2A25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284343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 </a:t>
            </a:r>
            <a:r>
              <a:rPr lang="pt-BR" dirty="0" err="1"/>
              <a:t>flex-grow</a:t>
            </a:r>
            <a:r>
              <a:rPr lang="pt-BR" dirty="0"/>
              <a:t> define o quanto um item pode crescer dentro de um container flexível, ocupando o espaço disponível.</a:t>
            </a:r>
          </a:p>
          <a:p>
            <a:pPr>
              <a:spcBef>
                <a:spcPts val="0"/>
              </a:spcBef>
            </a:pPr>
            <a:r>
              <a:rPr lang="pt-BR" dirty="0"/>
              <a:t>Como funciona:</a:t>
            </a:r>
          </a:p>
          <a:p>
            <a:pPr marL="1028700" lvl="1" indent="-342900"/>
            <a:r>
              <a:rPr lang="pt-BR" dirty="0"/>
              <a:t>O valor padrão é 0, o que significa que o item não cresce.</a:t>
            </a:r>
          </a:p>
          <a:p>
            <a:pPr marL="1028700" lvl="1" indent="-342900"/>
            <a:r>
              <a:rPr lang="pt-BR" dirty="0"/>
              <a:t>Um valor maior que faz com que o item ocupe mais espaço relativo em comparação com outros itens no mesmo container.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28DF10E-D88C-47DF-8DE5-813A47ACBB72}"/>
              </a:ext>
            </a:extLst>
          </p:cNvPr>
          <p:cNvSpPr/>
          <p:nvPr/>
        </p:nvSpPr>
        <p:spPr>
          <a:xfrm>
            <a:off x="4572000" y="4948394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flex-basis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flex-grow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588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F32BF-98FA-4084-8468-2C9369DE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Flex-</a:t>
            </a:r>
            <a:r>
              <a:rPr lang="pt-BR" dirty="0" err="1"/>
              <a:t>shrink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6759BA-2E35-4B6D-BC59-B417C2A25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284343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 </a:t>
            </a:r>
            <a:r>
              <a:rPr lang="pt-BR" dirty="0" err="1"/>
              <a:t>flex-shrink</a:t>
            </a:r>
            <a:r>
              <a:rPr lang="pt-BR" dirty="0"/>
              <a:t> define o quanto um item pode encolher dentro de um container flexível quando o espaço disponível é reduzido.</a:t>
            </a:r>
          </a:p>
          <a:p>
            <a:pPr>
              <a:spcBef>
                <a:spcPts val="0"/>
              </a:spcBef>
            </a:pPr>
            <a:r>
              <a:rPr lang="pt-BR" dirty="0"/>
              <a:t>Como funciona:</a:t>
            </a:r>
          </a:p>
          <a:p>
            <a:pPr marL="1028700" lvl="1" indent="-342900"/>
            <a:r>
              <a:rPr lang="pt-BR" dirty="0"/>
              <a:t>O valor padrão é 1, o que significa que os itens podem encolher caso o container fique menor.</a:t>
            </a:r>
          </a:p>
          <a:p>
            <a:pPr marL="1028700" lvl="1" indent="-342900"/>
            <a:r>
              <a:rPr lang="pt-BR" dirty="0"/>
              <a:t>Se um item tiver </a:t>
            </a:r>
            <a:r>
              <a:rPr lang="pt-BR" dirty="0" err="1"/>
              <a:t>flex-shrink</a:t>
            </a:r>
            <a:r>
              <a:rPr lang="pt-BR" dirty="0"/>
              <a:t>: 0, ele não encolherá e manterá seu tamanho original.</a:t>
            </a:r>
          </a:p>
          <a:p>
            <a:pPr marL="1028700" lvl="1" indent="-342900"/>
            <a:r>
              <a:rPr lang="pt-BR" dirty="0"/>
              <a:t>Quanto maior o valor, mais o item encolherá em relação aos outros.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D4540F-B0CC-4F12-AFFF-BCDB2DCE3999}"/>
              </a:ext>
            </a:extLst>
          </p:cNvPr>
          <p:cNvSpPr/>
          <p:nvPr/>
        </p:nvSpPr>
        <p:spPr>
          <a:xfrm>
            <a:off x="4412343" y="4991936"/>
            <a:ext cx="33673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flex-basis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flex-shrink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endParaRPr lang="en-US" dirty="0">
              <a:solidFill>
                <a:srgbClr val="098658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258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35E36-0770-4DB4-A2B0-6DF4478A7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Flex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7EB4FB-56D0-4E2D-8175-9AA7C2FEA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75896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flex</a:t>
            </a:r>
            <a:r>
              <a:rPr lang="pt-BR" dirty="0"/>
              <a:t> é uma propriedade abreviada que combina três propriedades individuais usadas para definir o comportamento dos itens dentro de um container flexível: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EB61AB3-0334-4A65-87C1-9F59B64647D1}"/>
              </a:ext>
            </a:extLst>
          </p:cNvPr>
          <p:cNvSpPr/>
          <p:nvPr/>
        </p:nvSpPr>
        <p:spPr>
          <a:xfrm>
            <a:off x="592347" y="36987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flex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flex-grow flex-shrink flex-basis;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4B48E4F-39FB-412E-9ED7-4326B74F0283}"/>
              </a:ext>
            </a:extLst>
          </p:cNvPr>
          <p:cNvSpPr/>
          <p:nvPr/>
        </p:nvSpPr>
        <p:spPr>
          <a:xfrm>
            <a:off x="592347" y="520029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.item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flex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200px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15FB35A-6033-4615-8A6E-7CC20AF2770A}"/>
              </a:ext>
            </a:extLst>
          </p:cNvPr>
          <p:cNvSpPr txBox="1"/>
          <p:nvPr/>
        </p:nvSpPr>
        <p:spPr>
          <a:xfrm>
            <a:off x="592347" y="3225004"/>
            <a:ext cx="11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Sintaxe: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32EFD0-E646-491D-8398-2699FC3C4D50}"/>
              </a:ext>
            </a:extLst>
          </p:cNvPr>
          <p:cNvSpPr txBox="1"/>
          <p:nvPr/>
        </p:nvSpPr>
        <p:spPr>
          <a:xfrm>
            <a:off x="592347" y="4726532"/>
            <a:ext cx="1123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</p:txBody>
      </p:sp>
    </p:spTree>
    <p:extLst>
      <p:ext uri="{BB962C8B-B14F-4D97-AF65-F5344CB8AC3E}">
        <p14:creationId xmlns:p14="http://schemas.microsoft.com/office/powerpoint/2010/main" val="774871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1CCA1-6C48-4F46-B21A-DB9FC589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Página de </a:t>
            </a:r>
            <a:r>
              <a:rPr lang="pt-BR"/>
              <a:t>vendas Simples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217C4D-49B3-4584-BA98-0FC1CB79A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800" dirty="0"/>
              <a:t>Este projeto apresenta uma página web básica para um site de vendas, estruturada com HTML, CSS e </a:t>
            </a:r>
            <a:r>
              <a:rPr lang="pt-BR" sz="1800" dirty="0" err="1"/>
              <a:t>JavaScript</a:t>
            </a:r>
            <a:r>
              <a:rPr lang="pt-BR" sz="1800" dirty="0"/>
              <a:t>. O objetivo é exibir uma lista de produtos organizados em </a:t>
            </a:r>
            <a:r>
              <a:rPr lang="pt-BR" sz="1800" dirty="0" err="1"/>
              <a:t>cards</a:t>
            </a:r>
            <a:r>
              <a:rPr lang="pt-BR" sz="1800" dirty="0"/>
              <a:t>, permitindo que os usuários visualizem informações como nome, preço e frete.</a:t>
            </a:r>
          </a:p>
          <a:p>
            <a:pPr>
              <a:spcBef>
                <a:spcPts val="0"/>
              </a:spcBef>
            </a:pPr>
            <a:endParaRPr lang="pt-BR" sz="1800" dirty="0"/>
          </a:p>
          <a:p>
            <a:pPr>
              <a:spcBef>
                <a:spcPts val="0"/>
              </a:spcBef>
            </a:pPr>
            <a:r>
              <a:rPr lang="pt-BR" sz="1800" dirty="0"/>
              <a:t>A estrutura principal do código é dividida em três partes: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Cabeçalho (Header): Contém o nome da loja, um campo de pesquisa para encontrar produtos e uma barra de navegação com links para diferentes páginas do site.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Corpo (</a:t>
            </a:r>
            <a:r>
              <a:rPr lang="pt-BR" dirty="0" err="1"/>
              <a:t>Main</a:t>
            </a:r>
            <a:r>
              <a:rPr lang="pt-BR" dirty="0"/>
              <a:t>): Exibe os produtos dentro de uma seção chamada container, onde cada item é representado por um card. Cada </a:t>
            </a:r>
            <a:r>
              <a:rPr lang="pt-BR" dirty="0" err="1"/>
              <a:t>card</a:t>
            </a:r>
            <a:r>
              <a:rPr lang="pt-BR" dirty="0"/>
              <a:t> contém uma imagem do produto, uma breve descrição, o preço e informações sobre o frete.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Rodapé (</a:t>
            </a:r>
            <a:r>
              <a:rPr lang="pt-BR" dirty="0" err="1"/>
              <a:t>Footer</a:t>
            </a:r>
            <a:r>
              <a:rPr lang="pt-BR" dirty="0"/>
              <a:t>): Inclui uma mensagem de copyright para indicar a autoria do site.</a:t>
            </a:r>
          </a:p>
        </p:txBody>
      </p:sp>
    </p:spTree>
    <p:extLst>
      <p:ext uri="{BB962C8B-B14F-4D97-AF65-F5344CB8AC3E}">
        <p14:creationId xmlns:p14="http://schemas.microsoft.com/office/powerpoint/2010/main" val="173632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3E287-B045-4D11-A940-A04B9E5E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</a:t>
            </a:r>
            <a:r>
              <a:rPr lang="pt-BR" dirty="0" err="1"/>
              <a:t>flexbox</a:t>
            </a:r>
            <a:r>
              <a:rPr lang="pt-BR" dirty="0"/>
              <a:t> no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262CAE-88FE-446B-8E1D-200B643A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2582653" cy="542925"/>
          </a:xfrm>
        </p:spPr>
        <p:txBody>
          <a:bodyPr/>
          <a:lstStyle/>
          <a:p>
            <a:r>
              <a:rPr lang="pt-BR" dirty="0"/>
              <a:t>No modelo tradicional: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80D84A8-4F98-46DD-B914-3012969161B0}"/>
              </a:ext>
            </a:extLst>
          </p:cNvPr>
          <p:cNvSpPr/>
          <p:nvPr/>
        </p:nvSpPr>
        <p:spPr>
          <a:xfrm>
            <a:off x="3590351" y="2709000"/>
            <a:ext cx="3978071" cy="1101000"/>
          </a:xfrm>
          <a:prstGeom prst="roundRect">
            <a:avLst>
              <a:gd name="adj" fmla="val 8805"/>
            </a:avLst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DFF1D85-0A79-4E5F-AEBF-D4692E0012EB}"/>
              </a:ext>
            </a:extLst>
          </p:cNvPr>
          <p:cNvSpPr/>
          <p:nvPr/>
        </p:nvSpPr>
        <p:spPr>
          <a:xfrm>
            <a:off x="3932280" y="2899500"/>
            <a:ext cx="620678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B40C907-7323-47F8-B2CC-7D0FD06C038E}"/>
              </a:ext>
            </a:extLst>
          </p:cNvPr>
          <p:cNvSpPr/>
          <p:nvPr/>
        </p:nvSpPr>
        <p:spPr>
          <a:xfrm>
            <a:off x="5051411" y="2899500"/>
            <a:ext cx="620678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F9560E4-CAD0-4F60-AC6C-F2838FAA364D}"/>
              </a:ext>
            </a:extLst>
          </p:cNvPr>
          <p:cNvSpPr/>
          <p:nvPr/>
        </p:nvSpPr>
        <p:spPr>
          <a:xfrm>
            <a:off x="6170543" y="2899500"/>
            <a:ext cx="620678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2F2672E-AA2B-4E3A-AF44-0854EA0EA62C}"/>
              </a:ext>
            </a:extLst>
          </p:cNvPr>
          <p:cNvSpPr/>
          <p:nvPr/>
        </p:nvSpPr>
        <p:spPr>
          <a:xfrm>
            <a:off x="7289673" y="2899500"/>
            <a:ext cx="620678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7106CB04-3566-45B0-BA0F-47CCC353C23A}"/>
              </a:ext>
            </a:extLst>
          </p:cNvPr>
          <p:cNvSpPr txBox="1">
            <a:spLocks/>
          </p:cNvSpPr>
          <p:nvPr/>
        </p:nvSpPr>
        <p:spPr>
          <a:xfrm>
            <a:off x="592347" y="3927476"/>
            <a:ext cx="2582653" cy="54292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No modelo Flex Box: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C0D4CA2-32C6-418C-ADEF-7E08ABF67EA6}"/>
              </a:ext>
            </a:extLst>
          </p:cNvPr>
          <p:cNvSpPr/>
          <p:nvPr/>
        </p:nvSpPr>
        <p:spPr>
          <a:xfrm>
            <a:off x="3590351" y="4494291"/>
            <a:ext cx="3978071" cy="2019299"/>
          </a:xfrm>
          <a:prstGeom prst="roundRect">
            <a:avLst>
              <a:gd name="adj" fmla="val 8805"/>
            </a:avLst>
          </a:prstGeom>
          <a:solidFill>
            <a:schemeClr val="bg1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6776C52-06E8-4D15-8BBE-DF58365D6127}"/>
              </a:ext>
            </a:extLst>
          </p:cNvPr>
          <p:cNvSpPr/>
          <p:nvPr/>
        </p:nvSpPr>
        <p:spPr>
          <a:xfrm>
            <a:off x="3983431" y="4644302"/>
            <a:ext cx="720000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FD6A3A1-AEEE-41F4-95AE-40A4A5B26A36}"/>
              </a:ext>
            </a:extLst>
          </p:cNvPr>
          <p:cNvSpPr/>
          <p:nvPr/>
        </p:nvSpPr>
        <p:spPr>
          <a:xfrm>
            <a:off x="5255873" y="4644302"/>
            <a:ext cx="720000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801412B1-0B53-41C0-A0EE-AEDD7953B4D5}"/>
              </a:ext>
            </a:extLst>
          </p:cNvPr>
          <p:cNvSpPr/>
          <p:nvPr/>
        </p:nvSpPr>
        <p:spPr>
          <a:xfrm>
            <a:off x="6531879" y="4644302"/>
            <a:ext cx="720000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CF885127-54C5-4D61-B4CC-A1D6CD2AFA68}"/>
              </a:ext>
            </a:extLst>
          </p:cNvPr>
          <p:cNvSpPr/>
          <p:nvPr/>
        </p:nvSpPr>
        <p:spPr>
          <a:xfrm>
            <a:off x="3983431" y="5643580"/>
            <a:ext cx="720000" cy="72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77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6544E-287C-4121-A4BC-5D61C021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Pais e Filhos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6F102702-86D7-4E96-A0DD-A87B2B9FD480}"/>
              </a:ext>
            </a:extLst>
          </p:cNvPr>
          <p:cNvSpPr/>
          <p:nvPr/>
        </p:nvSpPr>
        <p:spPr>
          <a:xfrm>
            <a:off x="2967038" y="4516345"/>
            <a:ext cx="6286162" cy="1440000"/>
          </a:xfrm>
          <a:prstGeom prst="roundRect">
            <a:avLst>
              <a:gd name="adj" fmla="val 8805"/>
            </a:avLst>
          </a:prstGeom>
          <a:solidFill>
            <a:srgbClr val="FFE7E7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4D18652-A649-407D-A8F6-97FCA6D15568}"/>
              </a:ext>
            </a:extLst>
          </p:cNvPr>
          <p:cNvSpPr/>
          <p:nvPr/>
        </p:nvSpPr>
        <p:spPr>
          <a:xfrm>
            <a:off x="3363683" y="4696345"/>
            <a:ext cx="1080000" cy="108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65F4171-79B8-4412-A273-A9157D61108D}"/>
              </a:ext>
            </a:extLst>
          </p:cNvPr>
          <p:cNvSpPr/>
          <p:nvPr/>
        </p:nvSpPr>
        <p:spPr>
          <a:xfrm>
            <a:off x="4830322" y="4696345"/>
            <a:ext cx="1080000" cy="108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3AA35DD-B640-425D-922D-66C5BC4B99BF}"/>
              </a:ext>
            </a:extLst>
          </p:cNvPr>
          <p:cNvSpPr/>
          <p:nvPr/>
        </p:nvSpPr>
        <p:spPr>
          <a:xfrm>
            <a:off x="6308442" y="4696345"/>
            <a:ext cx="1080000" cy="108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B4B592B0-BDE2-4DFC-B65F-652F058DFA6B}"/>
              </a:ext>
            </a:extLst>
          </p:cNvPr>
          <p:cNvSpPr/>
          <p:nvPr/>
        </p:nvSpPr>
        <p:spPr>
          <a:xfrm>
            <a:off x="7780821" y="4696345"/>
            <a:ext cx="1080000" cy="1080000"/>
          </a:xfrm>
          <a:prstGeom prst="roundRect">
            <a:avLst>
              <a:gd name="adj" fmla="val 8805"/>
            </a:avLst>
          </a:prstGeom>
          <a:solidFill>
            <a:srgbClr val="043073"/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18BAE176-30E5-4BBB-9837-F1D090F11B61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1923408" y="5063328"/>
            <a:ext cx="1053636" cy="53628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C14E813-E85E-414B-B296-026870933715}"/>
              </a:ext>
            </a:extLst>
          </p:cNvPr>
          <p:cNvSpPr txBox="1"/>
          <p:nvPr/>
        </p:nvSpPr>
        <p:spPr>
          <a:xfrm>
            <a:off x="1077663" y="469399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Container (Pais)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CD91C93-77D3-4389-93E0-162F09CF2AED}"/>
              </a:ext>
            </a:extLst>
          </p:cNvPr>
          <p:cNvSpPr txBox="1"/>
          <p:nvPr/>
        </p:nvSpPr>
        <p:spPr>
          <a:xfrm>
            <a:off x="5485474" y="4018517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Item (Filhos)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CA2F1F6C-493E-48EC-B407-1E81FC8D061F}"/>
              </a:ext>
            </a:extLst>
          </p:cNvPr>
          <p:cNvCxnSpPr>
            <a:endCxn id="15" idx="2"/>
          </p:cNvCxnSpPr>
          <p:nvPr/>
        </p:nvCxnSpPr>
        <p:spPr>
          <a:xfrm flipV="1">
            <a:off x="5476766" y="4387849"/>
            <a:ext cx="706976" cy="80632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1743C92A-E1DD-4FE9-B422-9DC215124BBC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6183742" y="4387849"/>
            <a:ext cx="524437" cy="806325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id="{EE9F7F15-5B71-42C0-9C8C-3844AB8F1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No </a:t>
            </a:r>
            <a:r>
              <a:rPr lang="pt-BR" dirty="0" err="1"/>
              <a:t>Flexbox</a:t>
            </a:r>
            <a:r>
              <a:rPr lang="pt-BR" dirty="0"/>
              <a:t>, os elementos são divididos em dois tipos principais:</a:t>
            </a:r>
          </a:p>
          <a:p>
            <a:pPr marL="1028700" lvl="1" indent="-342900"/>
            <a:r>
              <a:rPr lang="pt-BR" dirty="0"/>
              <a:t>Container (PAI) – O elemento que recebe display: </a:t>
            </a:r>
            <a:r>
              <a:rPr lang="pt-BR" dirty="0" err="1"/>
              <a:t>flex</a:t>
            </a:r>
            <a:r>
              <a:rPr lang="pt-BR" dirty="0"/>
              <a:t>; e controla o layout dos itens internos.</a:t>
            </a:r>
          </a:p>
          <a:p>
            <a:pPr marL="1028700" lvl="1" indent="-342900"/>
            <a:r>
              <a:rPr lang="pt-BR" dirty="0"/>
              <a:t>Itens (FILHOS) – Elementos dentro do container, que são organizados de acordo com as regras do </a:t>
            </a:r>
            <a:r>
              <a:rPr lang="pt-BR" dirty="0" err="1"/>
              <a:t>Flexbox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1399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C60B9-2EC4-47BF-B582-B5ABBE03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Flex-Direction (</a:t>
            </a:r>
            <a:r>
              <a:rPr lang="pt-BR" dirty="0" err="1"/>
              <a:t>row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A970D1-F5AF-49EF-8F83-F2FA8AD01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flex-direction</a:t>
            </a:r>
            <a:r>
              <a:rPr lang="pt-BR" dirty="0"/>
              <a:t> é uma propriedade do </a:t>
            </a:r>
            <a:r>
              <a:rPr lang="pt-BR" dirty="0" err="1"/>
              <a:t>Flexbox</a:t>
            </a:r>
            <a:r>
              <a:rPr lang="pt-BR" dirty="0"/>
              <a:t> que define a direção principal dos itens dentro de um contêiner flexível. Ele determina se os itens serão organizados em linha (horizontalmente) ou em coluna (verticalmente).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C567996-5103-4C55-B4BD-C6FF779CA921}"/>
              </a:ext>
            </a:extLst>
          </p:cNvPr>
          <p:cNvGrpSpPr/>
          <p:nvPr/>
        </p:nvGrpSpPr>
        <p:grpSpPr>
          <a:xfrm>
            <a:off x="592347" y="3765023"/>
            <a:ext cx="4667546" cy="1440000"/>
            <a:chOff x="749185" y="3601945"/>
            <a:chExt cx="4667546" cy="144000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3692CBD-22E7-422E-8616-D8873D34454C}"/>
                </a:ext>
              </a:extLst>
            </p:cNvPr>
            <p:cNvSpPr/>
            <p:nvPr/>
          </p:nvSpPr>
          <p:spPr>
            <a:xfrm>
              <a:off x="749185" y="3601945"/>
              <a:ext cx="4667546" cy="144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95BDBF31-C1A5-4660-AAB6-122540601441}"/>
                </a:ext>
              </a:extLst>
            </p:cNvPr>
            <p:cNvSpPr/>
            <p:nvPr/>
          </p:nvSpPr>
          <p:spPr>
            <a:xfrm>
              <a:off x="989076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026D6EF-A9DA-4ED5-918C-C4B104B6C1EB}"/>
                </a:ext>
              </a:extLst>
            </p:cNvPr>
            <p:cNvSpPr/>
            <p:nvPr/>
          </p:nvSpPr>
          <p:spPr>
            <a:xfrm>
              <a:off x="2527221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305A2F3F-F8E7-4D01-9008-6534C9686FFC}"/>
                </a:ext>
              </a:extLst>
            </p:cNvPr>
            <p:cNvSpPr/>
            <p:nvPr/>
          </p:nvSpPr>
          <p:spPr>
            <a:xfrm>
              <a:off x="4065367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B2B5B92-9286-4D3B-9764-84E7C4168472}"/>
              </a:ext>
            </a:extLst>
          </p:cNvPr>
          <p:cNvSpPr txBox="1"/>
          <p:nvPr/>
        </p:nvSpPr>
        <p:spPr>
          <a:xfrm>
            <a:off x="1868839" y="5385023"/>
            <a:ext cx="2114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-Direction: </a:t>
            </a:r>
            <a:r>
              <a:rPr lang="pt-BR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row</a:t>
            </a:r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A5EE6D4-F316-49D5-8E60-5C9BA34962F0}"/>
              </a:ext>
            </a:extLst>
          </p:cNvPr>
          <p:cNvGrpSpPr/>
          <p:nvPr/>
        </p:nvGrpSpPr>
        <p:grpSpPr>
          <a:xfrm>
            <a:off x="6757166" y="3765023"/>
            <a:ext cx="4667546" cy="1440000"/>
            <a:chOff x="749185" y="3601945"/>
            <a:chExt cx="4667546" cy="1440000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F537DEA2-6A55-4A0C-8758-3FCD9736E8F3}"/>
                </a:ext>
              </a:extLst>
            </p:cNvPr>
            <p:cNvSpPr/>
            <p:nvPr/>
          </p:nvSpPr>
          <p:spPr>
            <a:xfrm>
              <a:off x="749185" y="3601945"/>
              <a:ext cx="4667546" cy="144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E4483800-CF86-4C31-AEF3-6E45DB549853}"/>
                </a:ext>
              </a:extLst>
            </p:cNvPr>
            <p:cNvSpPr/>
            <p:nvPr/>
          </p:nvSpPr>
          <p:spPr>
            <a:xfrm>
              <a:off x="989076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0798D66-D511-44BE-B17E-98FBD48FA1E9}"/>
                </a:ext>
              </a:extLst>
            </p:cNvPr>
            <p:cNvSpPr/>
            <p:nvPr/>
          </p:nvSpPr>
          <p:spPr>
            <a:xfrm>
              <a:off x="2527221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A9F5E4A3-6E11-4EC5-8437-7224AEC4CB26}"/>
                </a:ext>
              </a:extLst>
            </p:cNvPr>
            <p:cNvSpPr/>
            <p:nvPr/>
          </p:nvSpPr>
          <p:spPr>
            <a:xfrm>
              <a:off x="4065367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A7E8E9-DED8-4852-A30D-C9003E571030}"/>
              </a:ext>
            </a:extLst>
          </p:cNvPr>
          <p:cNvSpPr txBox="1"/>
          <p:nvPr/>
        </p:nvSpPr>
        <p:spPr>
          <a:xfrm>
            <a:off x="7699745" y="5385023"/>
            <a:ext cx="278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-Direction: </a:t>
            </a:r>
            <a:r>
              <a:rPr lang="pt-BR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row</a:t>
            </a:r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-reverse;</a:t>
            </a:r>
          </a:p>
        </p:txBody>
      </p:sp>
    </p:spTree>
    <p:extLst>
      <p:ext uri="{BB962C8B-B14F-4D97-AF65-F5344CB8AC3E}">
        <p14:creationId xmlns:p14="http://schemas.microsoft.com/office/powerpoint/2010/main" val="143743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C60B9-2EC4-47BF-B582-B5ABBE03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Flex-Direction (</a:t>
            </a:r>
            <a:r>
              <a:rPr lang="pt-BR" dirty="0" err="1"/>
              <a:t>column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A970D1-F5AF-49EF-8F83-F2FA8AD01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flex-direction</a:t>
            </a:r>
            <a:r>
              <a:rPr lang="pt-BR" dirty="0"/>
              <a:t> é uma propriedade do </a:t>
            </a:r>
            <a:r>
              <a:rPr lang="pt-BR" dirty="0" err="1"/>
              <a:t>Flexbox</a:t>
            </a:r>
            <a:r>
              <a:rPr lang="pt-BR" dirty="0"/>
              <a:t> que define a direção principal dos itens dentro de um contêiner flexível. Ele determina se os itens serão organizados em linha (horizontalmente) ou em coluna (verticalmente).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2C567996-5103-4C55-B4BD-C6FF779CA921}"/>
              </a:ext>
            </a:extLst>
          </p:cNvPr>
          <p:cNvGrpSpPr/>
          <p:nvPr/>
        </p:nvGrpSpPr>
        <p:grpSpPr>
          <a:xfrm rot="5400000">
            <a:off x="661223" y="4415886"/>
            <a:ext cx="3053773" cy="1080000"/>
            <a:chOff x="749185" y="3601945"/>
            <a:chExt cx="4667546" cy="144000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43692CBD-22E7-422E-8616-D8873D34454C}"/>
                </a:ext>
              </a:extLst>
            </p:cNvPr>
            <p:cNvSpPr/>
            <p:nvPr/>
          </p:nvSpPr>
          <p:spPr>
            <a:xfrm>
              <a:off x="749185" y="3601945"/>
              <a:ext cx="4667546" cy="144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95BDBF31-C1A5-4660-AAB6-122540601441}"/>
                </a:ext>
              </a:extLst>
            </p:cNvPr>
            <p:cNvSpPr/>
            <p:nvPr/>
          </p:nvSpPr>
          <p:spPr>
            <a:xfrm rot="16200000">
              <a:off x="989076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026D6EF-A9DA-4ED5-918C-C4B104B6C1EB}"/>
                </a:ext>
              </a:extLst>
            </p:cNvPr>
            <p:cNvSpPr/>
            <p:nvPr/>
          </p:nvSpPr>
          <p:spPr>
            <a:xfrm rot="16200000">
              <a:off x="2527221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305A2F3F-F8E7-4D01-9008-6534C9686FFC}"/>
                </a:ext>
              </a:extLst>
            </p:cNvPr>
            <p:cNvSpPr/>
            <p:nvPr/>
          </p:nvSpPr>
          <p:spPr>
            <a:xfrm rot="16200000">
              <a:off x="4065367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B2B5B92-9286-4D3B-9764-84E7C4168472}"/>
              </a:ext>
            </a:extLst>
          </p:cNvPr>
          <p:cNvSpPr txBox="1"/>
          <p:nvPr/>
        </p:nvSpPr>
        <p:spPr>
          <a:xfrm>
            <a:off x="3208199" y="4760923"/>
            <a:ext cx="238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-Direction: </a:t>
            </a:r>
            <a:r>
              <a:rPr lang="pt-BR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BA7E8E9-DED8-4852-A30D-C9003E571030}"/>
              </a:ext>
            </a:extLst>
          </p:cNvPr>
          <p:cNvSpPr txBox="1"/>
          <p:nvPr/>
        </p:nvSpPr>
        <p:spPr>
          <a:xfrm>
            <a:off x="7713720" y="4760923"/>
            <a:ext cx="313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-Direction: </a:t>
            </a:r>
            <a:r>
              <a:rPr lang="pt-BR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-reverse;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33A2D49-8B48-40C8-973F-C3B49861E99E}"/>
              </a:ext>
            </a:extLst>
          </p:cNvPr>
          <p:cNvGrpSpPr/>
          <p:nvPr/>
        </p:nvGrpSpPr>
        <p:grpSpPr>
          <a:xfrm rot="5400000">
            <a:off x="5085223" y="4415886"/>
            <a:ext cx="3053773" cy="1080000"/>
            <a:chOff x="749185" y="3601945"/>
            <a:chExt cx="4667546" cy="1440000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51FAA3F1-70AE-4A4C-A0BC-6587B886CFD9}"/>
                </a:ext>
              </a:extLst>
            </p:cNvPr>
            <p:cNvSpPr/>
            <p:nvPr/>
          </p:nvSpPr>
          <p:spPr>
            <a:xfrm>
              <a:off x="749185" y="3601945"/>
              <a:ext cx="4667546" cy="144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79C4BAE8-75D2-4D30-B441-F5BD2A2B9D74}"/>
                </a:ext>
              </a:extLst>
            </p:cNvPr>
            <p:cNvSpPr/>
            <p:nvPr/>
          </p:nvSpPr>
          <p:spPr>
            <a:xfrm rot="16200000">
              <a:off x="989076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BAFCE0AD-6D61-400F-A660-A4E9CF712FBB}"/>
                </a:ext>
              </a:extLst>
            </p:cNvPr>
            <p:cNvSpPr/>
            <p:nvPr/>
          </p:nvSpPr>
          <p:spPr>
            <a:xfrm rot="16200000">
              <a:off x="2527221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12CCA8A3-E211-41B3-B222-7D053FD1C2F9}"/>
                </a:ext>
              </a:extLst>
            </p:cNvPr>
            <p:cNvSpPr/>
            <p:nvPr/>
          </p:nvSpPr>
          <p:spPr>
            <a:xfrm rot="16200000">
              <a:off x="4065367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3611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C60B9-2EC4-47BF-B582-B5ABBE03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Flex-Direction (</a:t>
            </a:r>
            <a:r>
              <a:rPr lang="pt-BR" dirty="0" err="1"/>
              <a:t>column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A970D1-F5AF-49EF-8F83-F2FA8AD01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flex-direction</a:t>
            </a:r>
            <a:r>
              <a:rPr lang="pt-BR" dirty="0"/>
              <a:t> é uma propriedade do </a:t>
            </a:r>
            <a:r>
              <a:rPr lang="pt-BR" dirty="0" err="1"/>
              <a:t>Flexbox</a:t>
            </a:r>
            <a:r>
              <a:rPr lang="pt-BR" dirty="0"/>
              <a:t> que define a direção principal dos itens dentro de um contêiner flexível. Ele determina se os itens serão organizados em linha (horizontalmente) ou em coluna (verticalmente).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A3FC499-5B5B-43D6-A746-DAF1A1010236}"/>
              </a:ext>
            </a:extLst>
          </p:cNvPr>
          <p:cNvSpPr txBox="1"/>
          <p:nvPr/>
        </p:nvSpPr>
        <p:spPr>
          <a:xfrm>
            <a:off x="592347" y="3601350"/>
            <a:ext cx="1323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Sintaxe: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9F1B678-B334-4FAD-97E1-B0CA878F66DC}"/>
              </a:ext>
            </a:extLst>
          </p:cNvPr>
          <p:cNvSpPr txBox="1"/>
          <p:nvPr/>
        </p:nvSpPr>
        <p:spPr>
          <a:xfrm>
            <a:off x="6347640" y="3601350"/>
            <a:ext cx="280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Opções de Flex-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direction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88A30DC-9945-41A9-9539-D5ECEC95BBD0}"/>
              </a:ext>
            </a:extLst>
          </p:cNvPr>
          <p:cNvSpPr/>
          <p:nvPr/>
        </p:nvSpPr>
        <p:spPr>
          <a:xfrm>
            <a:off x="592347" y="4143032"/>
            <a:ext cx="395352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.container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0.5px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display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flex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flex-direction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42A27D7-0615-4625-8939-612EB2716F18}"/>
              </a:ext>
            </a:extLst>
          </p:cNvPr>
          <p:cNvSpPr/>
          <p:nvPr/>
        </p:nvSpPr>
        <p:spPr>
          <a:xfrm>
            <a:off x="6347640" y="4143032"/>
            <a:ext cx="4307032" cy="102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flex-direction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row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-reverse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flex-direction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column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flex-direction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column</a:t>
            </a:r>
            <a:r>
              <a:rPr lang="pt-BR" dirty="0">
                <a:solidFill>
                  <a:srgbClr val="0451A5"/>
                </a:solidFill>
                <a:latin typeface="Consolas" panose="020B0609020204030204" pitchFamily="49" charset="0"/>
              </a:rPr>
              <a:t>-reverse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52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C60B9-2EC4-47BF-B582-B5ABBE03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Eixos (</a:t>
            </a:r>
            <a:r>
              <a:rPr lang="pt-BR" dirty="0" err="1"/>
              <a:t>Axis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A970D1-F5AF-49EF-8F83-F2FA8AD01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6"/>
            <a:ext cx="11007306" cy="128457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No </a:t>
            </a:r>
            <a:r>
              <a:rPr lang="pt-BR" dirty="0" err="1"/>
              <a:t>Flexbox</a:t>
            </a:r>
            <a:r>
              <a:rPr lang="pt-BR" dirty="0"/>
              <a:t>, os elementos são organizados em dois eixos principais: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Eixo Principal (</a:t>
            </a:r>
            <a:r>
              <a:rPr lang="pt-BR" dirty="0" err="1"/>
              <a:t>Main</a:t>
            </a:r>
            <a:r>
              <a:rPr lang="pt-BR" dirty="0"/>
              <a:t> </a:t>
            </a:r>
            <a:r>
              <a:rPr lang="pt-BR" dirty="0" err="1"/>
              <a:t>Axis</a:t>
            </a:r>
            <a:r>
              <a:rPr lang="pt-BR" dirty="0"/>
              <a:t>) – Definido pelo </a:t>
            </a:r>
            <a:r>
              <a:rPr lang="pt-BR" dirty="0" err="1"/>
              <a:t>flex-direction</a:t>
            </a:r>
            <a:r>
              <a:rPr lang="pt-BR" dirty="0"/>
              <a:t>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dirty="0"/>
              <a:t>Eixo Secundário (Cross </a:t>
            </a:r>
            <a:r>
              <a:rPr lang="pt-BR" dirty="0" err="1"/>
              <a:t>Axis</a:t>
            </a:r>
            <a:r>
              <a:rPr lang="pt-BR" dirty="0"/>
              <a:t>) – Perpendicular ao eixo principal.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84801D2-9C07-4CF8-9A60-1EAE45DAE069}"/>
              </a:ext>
            </a:extLst>
          </p:cNvPr>
          <p:cNvGrpSpPr/>
          <p:nvPr/>
        </p:nvGrpSpPr>
        <p:grpSpPr>
          <a:xfrm>
            <a:off x="3762227" y="4061115"/>
            <a:ext cx="4667546" cy="1440000"/>
            <a:chOff x="749185" y="3601945"/>
            <a:chExt cx="4667546" cy="1440000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6FC777DA-A211-4059-A7FC-B947AD073509}"/>
                </a:ext>
              </a:extLst>
            </p:cNvPr>
            <p:cNvSpPr/>
            <p:nvPr/>
          </p:nvSpPr>
          <p:spPr>
            <a:xfrm>
              <a:off x="749185" y="3601945"/>
              <a:ext cx="4667546" cy="144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C4ECD898-EC32-4144-B578-8F23F7B08092}"/>
                </a:ext>
              </a:extLst>
            </p:cNvPr>
            <p:cNvSpPr/>
            <p:nvPr/>
          </p:nvSpPr>
          <p:spPr>
            <a:xfrm>
              <a:off x="989076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B1F3FE79-1E1E-4302-BDD1-26037BCA632A}"/>
                </a:ext>
              </a:extLst>
            </p:cNvPr>
            <p:cNvSpPr/>
            <p:nvPr/>
          </p:nvSpPr>
          <p:spPr>
            <a:xfrm>
              <a:off x="2527221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D8205A3F-4817-4667-B6FD-1D159429D6EE}"/>
                </a:ext>
              </a:extLst>
            </p:cNvPr>
            <p:cNvSpPr/>
            <p:nvPr/>
          </p:nvSpPr>
          <p:spPr>
            <a:xfrm>
              <a:off x="4065367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6658FC6-8DB2-4F0C-908F-426AE9519DC2}"/>
              </a:ext>
            </a:extLst>
          </p:cNvPr>
          <p:cNvCxnSpPr>
            <a:cxnSpLocks/>
          </p:cNvCxnSpPr>
          <p:nvPr/>
        </p:nvCxnSpPr>
        <p:spPr>
          <a:xfrm flipV="1">
            <a:off x="3692434" y="4781115"/>
            <a:ext cx="6156960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89763C-F617-4800-B3FA-28DA8CE7A5C5}"/>
              </a:ext>
            </a:extLst>
          </p:cNvPr>
          <p:cNvSpPr txBox="1"/>
          <p:nvPr/>
        </p:nvSpPr>
        <p:spPr>
          <a:xfrm>
            <a:off x="8484933" y="4326449"/>
            <a:ext cx="130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Main-Axis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436575A-D2C1-46C8-AA60-7E9A3CDE0E22}"/>
              </a:ext>
            </a:extLst>
          </p:cNvPr>
          <p:cNvCxnSpPr>
            <a:cxnSpLocks/>
          </p:cNvCxnSpPr>
          <p:nvPr/>
        </p:nvCxnSpPr>
        <p:spPr>
          <a:xfrm>
            <a:off x="4542118" y="3831771"/>
            <a:ext cx="0" cy="234260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168FBAD-600F-4D4A-9760-48F1081A0707}"/>
              </a:ext>
            </a:extLst>
          </p:cNvPr>
          <p:cNvSpPr txBox="1"/>
          <p:nvPr/>
        </p:nvSpPr>
        <p:spPr>
          <a:xfrm>
            <a:off x="4572285" y="5586448"/>
            <a:ext cx="1303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86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C60B9-2EC4-47BF-B582-B5ABBE035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Eixos (</a:t>
            </a:r>
            <a:r>
              <a:rPr lang="pt-BR" dirty="0" err="1"/>
              <a:t>Axis</a:t>
            </a:r>
            <a:r>
              <a:rPr lang="pt-BR" dirty="0"/>
              <a:t>) em cada direção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584801D2-9C07-4CF8-9A60-1EAE45DAE069}"/>
              </a:ext>
            </a:extLst>
          </p:cNvPr>
          <p:cNvGrpSpPr/>
          <p:nvPr/>
        </p:nvGrpSpPr>
        <p:grpSpPr>
          <a:xfrm>
            <a:off x="1266087" y="2672214"/>
            <a:ext cx="3600000" cy="1080000"/>
            <a:chOff x="749185" y="3601945"/>
            <a:chExt cx="4667546" cy="1440000"/>
          </a:xfrm>
        </p:grpSpPr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6FC777DA-A211-4059-A7FC-B947AD073509}"/>
                </a:ext>
              </a:extLst>
            </p:cNvPr>
            <p:cNvSpPr/>
            <p:nvPr/>
          </p:nvSpPr>
          <p:spPr>
            <a:xfrm>
              <a:off x="749185" y="3601945"/>
              <a:ext cx="4667546" cy="1440000"/>
            </a:xfrm>
            <a:prstGeom prst="roundRect">
              <a:avLst>
                <a:gd name="adj" fmla="val 8805"/>
              </a:avLst>
            </a:prstGeom>
            <a:solidFill>
              <a:schemeClr val="bg1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C4ECD898-EC32-4144-B578-8F23F7B08092}"/>
                </a:ext>
              </a:extLst>
            </p:cNvPr>
            <p:cNvSpPr/>
            <p:nvPr/>
          </p:nvSpPr>
          <p:spPr>
            <a:xfrm>
              <a:off x="989076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B1F3FE79-1E1E-4302-BDD1-26037BCA632A}"/>
                </a:ext>
              </a:extLst>
            </p:cNvPr>
            <p:cNvSpPr/>
            <p:nvPr/>
          </p:nvSpPr>
          <p:spPr>
            <a:xfrm>
              <a:off x="2527221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2</a:t>
              </a:r>
            </a:p>
          </p:txBody>
        </p:sp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D8205A3F-4817-4667-B6FD-1D159429D6EE}"/>
                </a:ext>
              </a:extLst>
            </p:cNvPr>
            <p:cNvSpPr/>
            <p:nvPr/>
          </p:nvSpPr>
          <p:spPr>
            <a:xfrm>
              <a:off x="4065367" y="3781945"/>
              <a:ext cx="1080000" cy="1080000"/>
            </a:xfrm>
            <a:prstGeom prst="roundRect">
              <a:avLst>
                <a:gd name="adj" fmla="val 8805"/>
              </a:avLst>
            </a:prstGeom>
            <a:solidFill>
              <a:srgbClr val="043073"/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</p:grp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6658FC6-8DB2-4F0C-908F-426AE9519DC2}"/>
              </a:ext>
            </a:extLst>
          </p:cNvPr>
          <p:cNvCxnSpPr>
            <a:cxnSpLocks/>
          </p:cNvCxnSpPr>
          <p:nvPr/>
        </p:nvCxnSpPr>
        <p:spPr>
          <a:xfrm>
            <a:off x="1082840" y="2580911"/>
            <a:ext cx="43200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E89763C-F617-4800-B3FA-28DA8CE7A5C5}"/>
              </a:ext>
            </a:extLst>
          </p:cNvPr>
          <p:cNvSpPr txBox="1"/>
          <p:nvPr/>
        </p:nvSpPr>
        <p:spPr>
          <a:xfrm>
            <a:off x="2816486" y="2257697"/>
            <a:ext cx="85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Main-Axis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7436575A-D2C1-46C8-AA60-7E9A3CDE0E22}"/>
              </a:ext>
            </a:extLst>
          </p:cNvPr>
          <p:cNvCxnSpPr>
            <a:cxnSpLocks/>
          </p:cNvCxnSpPr>
          <p:nvPr/>
        </p:nvCxnSpPr>
        <p:spPr>
          <a:xfrm>
            <a:off x="1082840" y="2580911"/>
            <a:ext cx="0" cy="130630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168FBAD-600F-4D4A-9760-48F1081A0707}"/>
              </a:ext>
            </a:extLst>
          </p:cNvPr>
          <p:cNvSpPr txBox="1"/>
          <p:nvPr/>
        </p:nvSpPr>
        <p:spPr>
          <a:xfrm rot="16200000">
            <a:off x="436708" y="3095563"/>
            <a:ext cx="8954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Axis</a:t>
            </a: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DCF4C87A-100B-4EEB-B048-4DFDED650016}"/>
              </a:ext>
            </a:extLst>
          </p:cNvPr>
          <p:cNvGrpSpPr/>
          <p:nvPr/>
        </p:nvGrpSpPr>
        <p:grpSpPr>
          <a:xfrm>
            <a:off x="745940" y="4361298"/>
            <a:ext cx="4661623" cy="1607668"/>
            <a:chOff x="902838" y="4600303"/>
            <a:chExt cx="4661623" cy="1607668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73F750D1-C72B-4D01-8EEE-65D9F789E136}"/>
                </a:ext>
              </a:extLst>
            </p:cNvPr>
            <p:cNvGrpSpPr/>
            <p:nvPr/>
          </p:nvGrpSpPr>
          <p:grpSpPr>
            <a:xfrm flipH="1">
              <a:off x="1298936" y="5025744"/>
              <a:ext cx="3600000" cy="1080000"/>
              <a:chOff x="749185" y="3601945"/>
              <a:chExt cx="4667546" cy="1440000"/>
            </a:xfrm>
          </p:grpSpPr>
          <p:sp>
            <p:nvSpPr>
              <p:cNvPr id="32" name="Retângulo: Cantos Arredondados 31">
                <a:extLst>
                  <a:ext uri="{FF2B5EF4-FFF2-40B4-BE49-F238E27FC236}">
                    <a16:creationId xmlns:a16="http://schemas.microsoft.com/office/drawing/2014/main" id="{4105F3D7-FDA4-435E-8034-87BEADC716B9}"/>
                  </a:ext>
                </a:extLst>
              </p:cNvPr>
              <p:cNvSpPr/>
              <p:nvPr/>
            </p:nvSpPr>
            <p:spPr>
              <a:xfrm>
                <a:off x="749185" y="3601945"/>
                <a:ext cx="4667546" cy="1440000"/>
              </a:xfrm>
              <a:prstGeom prst="roundRect">
                <a:avLst>
                  <a:gd name="adj" fmla="val 8805"/>
                </a:avLst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Retângulo: Cantos Arredondados 32">
                <a:extLst>
                  <a:ext uri="{FF2B5EF4-FFF2-40B4-BE49-F238E27FC236}">
                    <a16:creationId xmlns:a16="http://schemas.microsoft.com/office/drawing/2014/main" id="{8E44F150-5AAC-4E06-938D-F7809057052D}"/>
                  </a:ext>
                </a:extLst>
              </p:cNvPr>
              <p:cNvSpPr/>
              <p:nvPr/>
            </p:nvSpPr>
            <p:spPr>
              <a:xfrm>
                <a:off x="989076" y="3781945"/>
                <a:ext cx="1080000" cy="1080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</a:t>
                </a:r>
              </a:p>
            </p:txBody>
          </p:sp>
          <p:sp>
            <p:nvSpPr>
              <p:cNvPr id="34" name="Retângulo: Cantos Arredondados 33">
                <a:extLst>
                  <a:ext uri="{FF2B5EF4-FFF2-40B4-BE49-F238E27FC236}">
                    <a16:creationId xmlns:a16="http://schemas.microsoft.com/office/drawing/2014/main" id="{AB2229D5-BD14-4320-B498-4EE4BE6753B2}"/>
                  </a:ext>
                </a:extLst>
              </p:cNvPr>
              <p:cNvSpPr/>
              <p:nvPr/>
            </p:nvSpPr>
            <p:spPr>
              <a:xfrm>
                <a:off x="2527221" y="3781945"/>
                <a:ext cx="1080000" cy="1080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2</a:t>
                </a:r>
              </a:p>
            </p:txBody>
          </p:sp>
          <p:sp>
            <p:nvSpPr>
              <p:cNvPr id="35" name="Retângulo: Cantos Arredondados 34">
                <a:extLst>
                  <a:ext uri="{FF2B5EF4-FFF2-40B4-BE49-F238E27FC236}">
                    <a16:creationId xmlns:a16="http://schemas.microsoft.com/office/drawing/2014/main" id="{34ED8F3C-52B7-4B69-AEB4-2F9C86F39BFD}"/>
                  </a:ext>
                </a:extLst>
              </p:cNvPr>
              <p:cNvSpPr/>
              <p:nvPr/>
            </p:nvSpPr>
            <p:spPr>
              <a:xfrm>
                <a:off x="4065367" y="3781945"/>
                <a:ext cx="1080000" cy="1080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3</a:t>
                </a:r>
              </a:p>
            </p:txBody>
          </p:sp>
        </p:grp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8959DC2D-E07F-467C-A26A-2FEF504C4E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838" y="4923517"/>
              <a:ext cx="4320000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55975B80-3C99-4810-B740-49A20CED177F}"/>
                </a:ext>
              </a:extLst>
            </p:cNvPr>
            <p:cNvSpPr txBox="1"/>
            <p:nvPr/>
          </p:nvSpPr>
          <p:spPr>
            <a:xfrm flipH="1">
              <a:off x="2636484" y="4600303"/>
              <a:ext cx="852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Main-Axis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BD5088E8-7E0E-414D-8531-09B067096C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2838" y="4901668"/>
              <a:ext cx="0" cy="1306303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9F62556-7F69-453E-B89F-93581AA95C26}"/>
                </a:ext>
              </a:extLst>
            </p:cNvPr>
            <p:cNvSpPr txBox="1"/>
            <p:nvPr/>
          </p:nvSpPr>
          <p:spPr>
            <a:xfrm rot="5400000" flipH="1">
              <a:off x="4978230" y="5416320"/>
              <a:ext cx="895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Cross-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A5BFE144-5755-4EB8-95B5-F72C9A0B4D66}"/>
              </a:ext>
            </a:extLst>
          </p:cNvPr>
          <p:cNvGrpSpPr/>
          <p:nvPr/>
        </p:nvGrpSpPr>
        <p:grpSpPr>
          <a:xfrm>
            <a:off x="6240789" y="2396196"/>
            <a:ext cx="1725900" cy="3634463"/>
            <a:chOff x="6198900" y="2471281"/>
            <a:chExt cx="1725900" cy="3634463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C42C5BF9-1A22-46FB-9FF4-46C07B0FD3D9}"/>
                </a:ext>
              </a:extLst>
            </p:cNvPr>
            <p:cNvGrpSpPr/>
            <p:nvPr/>
          </p:nvGrpSpPr>
          <p:grpSpPr>
            <a:xfrm rot="5400000">
              <a:off x="5731526" y="3943312"/>
              <a:ext cx="3053773" cy="1080000"/>
              <a:chOff x="749185" y="3601945"/>
              <a:chExt cx="4667546" cy="1440000"/>
            </a:xfrm>
          </p:grpSpPr>
          <p:sp>
            <p:nvSpPr>
              <p:cNvPr id="37" name="Retângulo: Cantos Arredondados 36">
                <a:extLst>
                  <a:ext uri="{FF2B5EF4-FFF2-40B4-BE49-F238E27FC236}">
                    <a16:creationId xmlns:a16="http://schemas.microsoft.com/office/drawing/2014/main" id="{672EBD91-BE03-4944-A7DE-F3D9CD96F7B9}"/>
                  </a:ext>
                </a:extLst>
              </p:cNvPr>
              <p:cNvSpPr/>
              <p:nvPr/>
            </p:nvSpPr>
            <p:spPr>
              <a:xfrm>
                <a:off x="749185" y="3601945"/>
                <a:ext cx="4667546" cy="1440000"/>
              </a:xfrm>
              <a:prstGeom prst="roundRect">
                <a:avLst>
                  <a:gd name="adj" fmla="val 8805"/>
                </a:avLst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Retângulo: Cantos Arredondados 37">
                <a:extLst>
                  <a:ext uri="{FF2B5EF4-FFF2-40B4-BE49-F238E27FC236}">
                    <a16:creationId xmlns:a16="http://schemas.microsoft.com/office/drawing/2014/main" id="{140F25CB-5AF2-4CFF-92BE-D6DE78536E4A}"/>
                  </a:ext>
                </a:extLst>
              </p:cNvPr>
              <p:cNvSpPr/>
              <p:nvPr/>
            </p:nvSpPr>
            <p:spPr>
              <a:xfrm rot="16200000">
                <a:off x="989076" y="3781945"/>
                <a:ext cx="1080000" cy="1080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</a:t>
                </a:r>
              </a:p>
            </p:txBody>
          </p:sp>
          <p:sp>
            <p:nvSpPr>
              <p:cNvPr id="39" name="Retângulo: Cantos Arredondados 38">
                <a:extLst>
                  <a:ext uri="{FF2B5EF4-FFF2-40B4-BE49-F238E27FC236}">
                    <a16:creationId xmlns:a16="http://schemas.microsoft.com/office/drawing/2014/main" id="{A7A3A960-E533-498E-8E6B-55483FB65C6B}"/>
                  </a:ext>
                </a:extLst>
              </p:cNvPr>
              <p:cNvSpPr/>
              <p:nvPr/>
            </p:nvSpPr>
            <p:spPr>
              <a:xfrm rot="16200000">
                <a:off x="2527221" y="3781945"/>
                <a:ext cx="1080000" cy="1080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2</a:t>
                </a:r>
              </a:p>
            </p:txBody>
          </p:sp>
          <p:sp>
            <p:nvSpPr>
              <p:cNvPr id="40" name="Retângulo: Cantos Arredondados 39">
                <a:extLst>
                  <a:ext uri="{FF2B5EF4-FFF2-40B4-BE49-F238E27FC236}">
                    <a16:creationId xmlns:a16="http://schemas.microsoft.com/office/drawing/2014/main" id="{1E417FB9-5F41-442E-A994-1A673C14B4A9}"/>
                  </a:ext>
                </a:extLst>
              </p:cNvPr>
              <p:cNvSpPr/>
              <p:nvPr/>
            </p:nvSpPr>
            <p:spPr>
              <a:xfrm rot="16200000">
                <a:off x="4065367" y="3781945"/>
                <a:ext cx="1080000" cy="1080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3</a:t>
                </a:r>
              </a:p>
            </p:txBody>
          </p:sp>
        </p:grp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0BFF6E37-122E-460E-85B8-60AAF13B5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8089" y="2817133"/>
              <a:ext cx="1356711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1F549001-3C06-4135-A934-3559C3101C8F}"/>
                </a:ext>
              </a:extLst>
            </p:cNvPr>
            <p:cNvCxnSpPr>
              <a:cxnSpLocks/>
            </p:cNvCxnSpPr>
            <p:nvPr/>
          </p:nvCxnSpPr>
          <p:spPr>
            <a:xfrm>
              <a:off x="6568089" y="2811640"/>
              <a:ext cx="0" cy="3294104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E5C0148C-CBC7-462B-AB2A-AE1B9A8CE8F3}"/>
                </a:ext>
              </a:extLst>
            </p:cNvPr>
            <p:cNvSpPr txBox="1"/>
            <p:nvPr/>
          </p:nvSpPr>
          <p:spPr>
            <a:xfrm>
              <a:off x="6718412" y="2471281"/>
              <a:ext cx="895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Cross-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FB622FFF-23F7-4466-A84A-2D98982FC416}"/>
                </a:ext>
              </a:extLst>
            </p:cNvPr>
            <p:cNvSpPr txBox="1"/>
            <p:nvPr/>
          </p:nvSpPr>
          <p:spPr>
            <a:xfrm rot="16200000">
              <a:off x="5911045" y="4320193"/>
              <a:ext cx="852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Main-Axis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F5CDEA73-D2BD-4665-BA17-EA196956E17D}"/>
              </a:ext>
            </a:extLst>
          </p:cNvPr>
          <p:cNvGrpSpPr/>
          <p:nvPr/>
        </p:nvGrpSpPr>
        <p:grpSpPr>
          <a:xfrm>
            <a:off x="9169103" y="2672214"/>
            <a:ext cx="1837895" cy="3579027"/>
            <a:chOff x="9225383" y="2863348"/>
            <a:chExt cx="1837895" cy="3579027"/>
          </a:xfrm>
        </p:grpSpPr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61063C37-5526-4CEF-BD74-763486C174F2}"/>
                </a:ext>
              </a:extLst>
            </p:cNvPr>
            <p:cNvGrpSpPr/>
            <p:nvPr/>
          </p:nvGrpSpPr>
          <p:grpSpPr>
            <a:xfrm rot="5400000">
              <a:off x="8735003" y="3941538"/>
              <a:ext cx="3053773" cy="1080000"/>
              <a:chOff x="749185" y="3601945"/>
              <a:chExt cx="4667546" cy="1440000"/>
            </a:xfrm>
          </p:grpSpPr>
          <p:sp>
            <p:nvSpPr>
              <p:cNvPr id="42" name="Retângulo: Cantos Arredondados 41">
                <a:extLst>
                  <a:ext uri="{FF2B5EF4-FFF2-40B4-BE49-F238E27FC236}">
                    <a16:creationId xmlns:a16="http://schemas.microsoft.com/office/drawing/2014/main" id="{8B469B73-9400-49B1-B7BE-0B0AAC4228D2}"/>
                  </a:ext>
                </a:extLst>
              </p:cNvPr>
              <p:cNvSpPr/>
              <p:nvPr/>
            </p:nvSpPr>
            <p:spPr>
              <a:xfrm>
                <a:off x="749185" y="3601945"/>
                <a:ext cx="4667546" cy="1440000"/>
              </a:xfrm>
              <a:prstGeom prst="roundRect">
                <a:avLst>
                  <a:gd name="adj" fmla="val 8805"/>
                </a:avLst>
              </a:prstGeom>
              <a:solidFill>
                <a:schemeClr val="bg1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Retângulo: Cantos Arredondados 42">
                <a:extLst>
                  <a:ext uri="{FF2B5EF4-FFF2-40B4-BE49-F238E27FC236}">
                    <a16:creationId xmlns:a16="http://schemas.microsoft.com/office/drawing/2014/main" id="{1A389080-61E5-4ACD-A76B-A59F4F1E2F1A}"/>
                  </a:ext>
                </a:extLst>
              </p:cNvPr>
              <p:cNvSpPr/>
              <p:nvPr/>
            </p:nvSpPr>
            <p:spPr>
              <a:xfrm rot="16200000">
                <a:off x="989076" y="3781945"/>
                <a:ext cx="1080000" cy="1080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3</a:t>
                </a:r>
              </a:p>
            </p:txBody>
          </p:sp>
          <p:sp>
            <p:nvSpPr>
              <p:cNvPr id="44" name="Retângulo: Cantos Arredondados 43">
                <a:extLst>
                  <a:ext uri="{FF2B5EF4-FFF2-40B4-BE49-F238E27FC236}">
                    <a16:creationId xmlns:a16="http://schemas.microsoft.com/office/drawing/2014/main" id="{50B8ED8E-DBC5-4A44-A39E-E7F803D44C9B}"/>
                  </a:ext>
                </a:extLst>
              </p:cNvPr>
              <p:cNvSpPr/>
              <p:nvPr/>
            </p:nvSpPr>
            <p:spPr>
              <a:xfrm rot="16200000">
                <a:off x="2527221" y="3781945"/>
                <a:ext cx="1080000" cy="1080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2</a:t>
                </a:r>
              </a:p>
            </p:txBody>
          </p:sp>
          <p:sp>
            <p:nvSpPr>
              <p:cNvPr id="45" name="Retângulo: Cantos Arredondados 44">
                <a:extLst>
                  <a:ext uri="{FF2B5EF4-FFF2-40B4-BE49-F238E27FC236}">
                    <a16:creationId xmlns:a16="http://schemas.microsoft.com/office/drawing/2014/main" id="{7BC66CCD-186B-4DF0-B398-86518F5D79A8}"/>
                  </a:ext>
                </a:extLst>
              </p:cNvPr>
              <p:cNvSpPr/>
              <p:nvPr/>
            </p:nvSpPr>
            <p:spPr>
              <a:xfrm rot="16200000">
                <a:off x="4065367" y="3781945"/>
                <a:ext cx="1080000" cy="1080000"/>
              </a:xfrm>
              <a:prstGeom prst="roundRect">
                <a:avLst>
                  <a:gd name="adj" fmla="val 8805"/>
                </a:avLst>
              </a:prstGeom>
              <a:solidFill>
                <a:srgbClr val="043073"/>
              </a:solidFill>
              <a:ln w="1905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/>
                  <a:t>1</a:t>
                </a:r>
              </a:p>
            </p:txBody>
          </p:sp>
        </p:grpSp>
        <p:cxnSp>
          <p:nvCxnSpPr>
            <p:cNvPr id="49" name="Conector de Seta Reta 48">
              <a:extLst>
                <a:ext uri="{FF2B5EF4-FFF2-40B4-BE49-F238E27FC236}">
                  <a16:creationId xmlns:a16="http://schemas.microsoft.com/office/drawing/2014/main" id="{C3493EAD-22AC-41C8-A5E0-8DFCC1FAED8D}"/>
                </a:ext>
              </a:extLst>
            </p:cNvPr>
            <p:cNvCxnSpPr>
              <a:cxnSpLocks/>
            </p:cNvCxnSpPr>
            <p:nvPr/>
          </p:nvCxnSpPr>
          <p:spPr>
            <a:xfrm>
              <a:off x="9560719" y="6157452"/>
              <a:ext cx="1502559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F7E436BE-4A45-4492-8A92-B39E422F8F24}"/>
                </a:ext>
              </a:extLst>
            </p:cNvPr>
            <p:cNvSpPr txBox="1"/>
            <p:nvPr/>
          </p:nvSpPr>
          <p:spPr>
            <a:xfrm>
              <a:off x="9856890" y="6165376"/>
              <a:ext cx="895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Cross-</a:t>
              </a:r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Axis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E558EFBC-AB4B-4233-AB9B-FF28E870C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7989" y="2863348"/>
              <a:ext cx="0" cy="3294104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379E6077-DE92-47EA-93C5-9D0492F75452}"/>
                </a:ext>
              </a:extLst>
            </p:cNvPr>
            <p:cNvSpPr txBox="1"/>
            <p:nvPr/>
          </p:nvSpPr>
          <p:spPr>
            <a:xfrm rot="16200000">
              <a:off x="8937528" y="4371901"/>
              <a:ext cx="85270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Main-Axis</a:t>
              </a:r>
              <a:endParaRPr lang="pt-B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9588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2037</TotalTime>
  <Words>1751</Words>
  <Application>Microsoft Office PowerPoint</Application>
  <PresentationFormat>Widescreen</PresentationFormat>
  <Paragraphs>307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Tahoma</vt:lpstr>
      <vt:lpstr>Times New Roman</vt:lpstr>
      <vt:lpstr>Tema do Office</vt:lpstr>
      <vt:lpstr>FlexBox em HTML</vt:lpstr>
      <vt:lpstr>Flexbox no CSS</vt:lpstr>
      <vt:lpstr>Vantagens do flexbox no CSS</vt:lpstr>
      <vt:lpstr>Pais e Filhos</vt:lpstr>
      <vt:lpstr>Flex-Direction (row)</vt:lpstr>
      <vt:lpstr>Flex-Direction (column)</vt:lpstr>
      <vt:lpstr>Sintaxe Flex-Direction (column)</vt:lpstr>
      <vt:lpstr>Eixos (Axis)</vt:lpstr>
      <vt:lpstr>Eixos (Axis) em cada direção</vt:lpstr>
      <vt:lpstr>Eixos (Axis) em cada direção</vt:lpstr>
      <vt:lpstr>Flex-Wrap</vt:lpstr>
      <vt:lpstr>Sintaxe Flex-Wrap</vt:lpstr>
      <vt:lpstr>Flex-Flow</vt:lpstr>
      <vt:lpstr>Justify-Content</vt:lpstr>
      <vt:lpstr>Justify-Content</vt:lpstr>
      <vt:lpstr>Sintaxe justify-content</vt:lpstr>
      <vt:lpstr>Align-items</vt:lpstr>
      <vt:lpstr>Align-items</vt:lpstr>
      <vt:lpstr>Sintaxe Align-items</vt:lpstr>
      <vt:lpstr>Align-content</vt:lpstr>
      <vt:lpstr>Align-content</vt:lpstr>
      <vt:lpstr>Align-content</vt:lpstr>
      <vt:lpstr>Sintaxe Align-content</vt:lpstr>
      <vt:lpstr>Pais e Filhos</vt:lpstr>
      <vt:lpstr>Flex-basis</vt:lpstr>
      <vt:lpstr>Flex-grow</vt:lpstr>
      <vt:lpstr>Flex-shrink</vt:lpstr>
      <vt:lpstr>Flex</vt:lpstr>
      <vt:lpstr>Projeto Página de vendas Simples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238</cp:revision>
  <dcterms:created xsi:type="dcterms:W3CDTF">2024-03-08T12:14:33Z</dcterms:created>
  <dcterms:modified xsi:type="dcterms:W3CDTF">2025-03-02T17:42:49Z</dcterms:modified>
</cp:coreProperties>
</file>