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5"/>
  </p:notesMasterIdLst>
  <p:handoutMasterIdLst>
    <p:handoutMasterId r:id="rId16"/>
  </p:handoutMasterIdLst>
  <p:sldIdLst>
    <p:sldId id="353" r:id="rId5"/>
    <p:sldId id="347" r:id="rId6"/>
    <p:sldId id="348" r:id="rId7"/>
    <p:sldId id="354" r:id="rId8"/>
    <p:sldId id="355" r:id="rId9"/>
    <p:sldId id="356" r:id="rId10"/>
    <p:sldId id="357" r:id="rId11"/>
    <p:sldId id="358" r:id="rId12"/>
    <p:sldId id="359" r:id="rId13"/>
    <p:sldId id="35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6E6E6"/>
    <a:srgbClr val="292A86"/>
    <a:srgbClr val="FF0000"/>
    <a:srgbClr val="FF3C37"/>
    <a:srgbClr val="FFFFFF"/>
    <a:srgbClr val="C3260C"/>
    <a:srgbClr val="F9AA19"/>
    <a:srgbClr val="F9C996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05/02/2025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9067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042487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813789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134375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743361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288489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04570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55134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64462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1712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7DF7754-DF03-4721-9200-55499C2E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59625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/>
              <a:t>DOM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2C1307F-B31D-4C4B-B09A-F01323974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15668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Desafio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6A741-980D-4773-A9B7-5990CEEA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86390"/>
          </a:xfrm>
        </p:spPr>
        <p:txBody>
          <a:bodyPr/>
          <a:lstStyle/>
          <a:p>
            <a:r>
              <a:rPr lang="pt-BR" dirty="0"/>
              <a:t>Utilizando o DOM, modifique a cor e o conteúdo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div</a:t>
            </a:r>
            <a:r>
              <a:rPr lang="pt-BR" dirty="0"/>
              <a:t>&gt; do arquivo HTML "index.html“ fornecido.</a:t>
            </a:r>
          </a:p>
          <a:p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99052F-958C-4545-AE64-16FA4168ED52}"/>
              </a:ext>
            </a:extLst>
          </p:cNvPr>
          <p:cNvGrpSpPr/>
          <p:nvPr/>
        </p:nvGrpSpPr>
        <p:grpSpPr>
          <a:xfrm>
            <a:off x="2690191" y="3340359"/>
            <a:ext cx="6811618" cy="3157684"/>
            <a:chOff x="1921835" y="1831544"/>
            <a:chExt cx="8564405" cy="41066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C5A08B8-F8C2-4D96-9E51-4069F54C8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835" y="2334297"/>
              <a:ext cx="3500941" cy="360390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792C611-9B4E-465D-9485-DDD16B32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300" y="2328931"/>
              <a:ext cx="3500940" cy="3609275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7290006-C3FF-403D-A6C3-9EC5455A0772}"/>
                </a:ext>
              </a:extLst>
            </p:cNvPr>
            <p:cNvSpPr txBox="1"/>
            <p:nvPr/>
          </p:nvSpPr>
          <p:spPr>
            <a:xfrm>
              <a:off x="3192256" y="1831544"/>
              <a:ext cx="1212938" cy="44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ATUAL</a:t>
              </a:r>
              <a:endParaRPr lang="pt-B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25A8414-7BFD-465E-B799-51ABE83D5218}"/>
                </a:ext>
              </a:extLst>
            </p:cNvPr>
            <p:cNvSpPr txBox="1"/>
            <p:nvPr/>
          </p:nvSpPr>
          <p:spPr>
            <a:xfrm>
              <a:off x="7860101" y="1831544"/>
              <a:ext cx="2152796" cy="44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MODIFICADO</a:t>
              </a:r>
              <a:endParaRPr lang="pt-B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03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D822A8-E8FE-4E92-904B-C7D8602A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459569"/>
            <a:ext cx="6376544" cy="2520418"/>
          </a:xfrm>
        </p:spPr>
        <p:txBody>
          <a:bodyPr/>
          <a:lstStyle/>
          <a:p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O DOM (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Document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Object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D0D0D"/>
                </a:solidFill>
                <a:ea typeface="Calibri" panose="020F0502020204030204" pitchFamily="34" charset="0"/>
              </a:rPr>
              <a:t>Model</a:t>
            </a:r>
            <a:r>
              <a:rPr lang="pt-BR" dirty="0">
                <a:solidFill>
                  <a:srgbClr val="0D0D0D"/>
                </a:solidFill>
                <a:ea typeface="Calibri" panose="020F0502020204030204" pitchFamily="34" charset="0"/>
              </a:rPr>
              <a:t>) é uma representação hierárquica de documentos HTML, XML ou XHTML, criada pelo navegador. Ele permite que os desenvolvedores acessem, modifiquem e interajam com elementos HTML, tornando as páginas mais dinâmicas e interativas.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90B4B7-81A5-470B-BF61-6104A4329B84}"/>
              </a:ext>
            </a:extLst>
          </p:cNvPr>
          <p:cNvSpPr/>
          <p:nvPr/>
        </p:nvSpPr>
        <p:spPr>
          <a:xfrm>
            <a:off x="1281996" y="1320193"/>
            <a:ext cx="525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A8E1187-8425-45BE-B8A0-10980A2EEC8F}"/>
              </a:ext>
            </a:extLst>
          </p:cNvPr>
          <p:cNvGrpSpPr/>
          <p:nvPr/>
        </p:nvGrpSpPr>
        <p:grpSpPr>
          <a:xfrm>
            <a:off x="7542634" y="2145241"/>
            <a:ext cx="3809729" cy="3149074"/>
            <a:chOff x="7421336" y="1320193"/>
            <a:chExt cx="3809729" cy="314907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C5A8A9C-D422-4C06-9BDF-1AC1D53AB2F5}"/>
                </a:ext>
              </a:extLst>
            </p:cNvPr>
            <p:cNvSpPr/>
            <p:nvPr/>
          </p:nvSpPr>
          <p:spPr>
            <a:xfrm>
              <a:off x="8735786" y="1320193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32841EA-C279-4B89-9D7E-0AF20942D59C}"/>
                </a:ext>
              </a:extLst>
            </p:cNvPr>
            <p:cNvSpPr/>
            <p:nvPr/>
          </p:nvSpPr>
          <p:spPr>
            <a:xfrm>
              <a:off x="8740548" y="228010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8AF44DA-9611-4D52-9801-5434CD6F1F84}"/>
                </a:ext>
              </a:extLst>
            </p:cNvPr>
            <p:cNvSpPr/>
            <p:nvPr/>
          </p:nvSpPr>
          <p:spPr>
            <a:xfrm>
              <a:off x="7421336" y="228063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B98CB39-CAC3-4991-8125-0EF919B8CBA9}"/>
                </a:ext>
              </a:extLst>
            </p:cNvPr>
            <p:cNvSpPr/>
            <p:nvPr/>
          </p:nvSpPr>
          <p:spPr>
            <a:xfrm>
              <a:off x="10131199" y="228010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52B68-5F46-4B2A-BD8D-625DD2B5E285}"/>
                </a:ext>
              </a:extLst>
            </p:cNvPr>
            <p:cNvSpPr/>
            <p:nvPr/>
          </p:nvSpPr>
          <p:spPr>
            <a:xfrm>
              <a:off x="8735786" y="324000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CA63F11-B85A-4157-8F88-2F214D941CAC}"/>
                </a:ext>
              </a:extLst>
            </p:cNvPr>
            <p:cNvSpPr/>
            <p:nvPr/>
          </p:nvSpPr>
          <p:spPr>
            <a:xfrm>
              <a:off x="7971269" y="4104142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1FA7511-BD0B-4AF3-8511-E361FC3CD85D}"/>
                </a:ext>
              </a:extLst>
            </p:cNvPr>
            <p:cNvSpPr/>
            <p:nvPr/>
          </p:nvSpPr>
          <p:spPr>
            <a:xfrm>
              <a:off x="9581266" y="4098320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D0B8DDB-238C-4E56-ABC8-086A7B5976ED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9285719" y="1685318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F72E15D-392C-488B-B3AF-1406E77254DE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7971269" y="1685318"/>
              <a:ext cx="1023665" cy="595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D38895A-3DCD-4516-B455-533D6708135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9638007" y="1685318"/>
              <a:ext cx="1043125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3F496A1-ECCB-4B39-8E2B-3804F22029E7}"/>
                </a:ext>
              </a:extLst>
            </p:cNvPr>
            <p:cNvCxnSpPr/>
            <p:nvPr/>
          </p:nvCxnSpPr>
          <p:spPr>
            <a:xfrm>
              <a:off x="9285719" y="2644696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09099A0-126C-4F34-847C-A367589D2C1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521202" y="3594029"/>
              <a:ext cx="605768" cy="510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8C9E275-4930-49EF-9786-D37728A8A11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481638" y="3604604"/>
              <a:ext cx="649561" cy="49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8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Árvore DOM da nossa página em HTML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979285A-4147-4FB7-B8E3-700DA3CAD8B4}"/>
              </a:ext>
            </a:extLst>
          </p:cNvPr>
          <p:cNvGrpSpPr/>
          <p:nvPr/>
        </p:nvGrpSpPr>
        <p:grpSpPr>
          <a:xfrm>
            <a:off x="3223829" y="2053439"/>
            <a:ext cx="5744341" cy="4336897"/>
            <a:chOff x="3816634" y="1192211"/>
            <a:chExt cx="5237764" cy="488951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C5A8A9C-D422-4C06-9BDF-1AC1D53AB2F5}"/>
                </a:ext>
              </a:extLst>
            </p:cNvPr>
            <p:cNvSpPr/>
            <p:nvPr/>
          </p:nvSpPr>
          <p:spPr>
            <a:xfrm>
              <a:off x="5609409" y="1192211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32841EA-C279-4B89-9D7E-0AF20942D59C}"/>
                </a:ext>
              </a:extLst>
            </p:cNvPr>
            <p:cNvSpPr/>
            <p:nvPr/>
          </p:nvSpPr>
          <p:spPr>
            <a:xfrm>
              <a:off x="5614171" y="215211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8AF44DA-9611-4D52-9801-5434CD6F1F84}"/>
                </a:ext>
              </a:extLst>
            </p:cNvPr>
            <p:cNvSpPr/>
            <p:nvPr/>
          </p:nvSpPr>
          <p:spPr>
            <a:xfrm>
              <a:off x="4294959" y="215264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B98CB39-CAC3-4991-8125-0EF919B8CBA9}"/>
                </a:ext>
              </a:extLst>
            </p:cNvPr>
            <p:cNvSpPr/>
            <p:nvPr/>
          </p:nvSpPr>
          <p:spPr>
            <a:xfrm>
              <a:off x="7004822" y="2152119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history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52B68-5F46-4B2A-BD8D-625DD2B5E285}"/>
                </a:ext>
              </a:extLst>
            </p:cNvPr>
            <p:cNvSpPr/>
            <p:nvPr/>
          </p:nvSpPr>
          <p:spPr>
            <a:xfrm>
              <a:off x="5609409" y="3112027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CA63F11-B85A-4157-8F88-2F214D941CAC}"/>
                </a:ext>
              </a:extLst>
            </p:cNvPr>
            <p:cNvSpPr/>
            <p:nvPr/>
          </p:nvSpPr>
          <p:spPr>
            <a:xfrm>
              <a:off x="4844892" y="3976160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1FA7511-BD0B-4AF3-8511-E361FC3CD85D}"/>
                </a:ext>
              </a:extLst>
            </p:cNvPr>
            <p:cNvSpPr/>
            <p:nvPr/>
          </p:nvSpPr>
          <p:spPr>
            <a:xfrm>
              <a:off x="6454889" y="3970338"/>
              <a:ext cx="1099866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body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D0B8DDB-238C-4E56-ABC8-086A7B5976ED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6159342" y="1557336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F72E15D-392C-488B-B3AF-1406E77254DE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4844892" y="1557336"/>
              <a:ext cx="1023665" cy="595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5D38895A-3DCD-4516-B455-533D6708135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511630" y="1557336"/>
              <a:ext cx="1043125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3F496A1-ECCB-4B39-8E2B-3804F22029E7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42" y="2516714"/>
              <a:ext cx="4762" cy="594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09099A0-126C-4F34-847C-A367589D2C1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5394825" y="3466047"/>
              <a:ext cx="605768" cy="510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F8C9E275-4930-49EF-9786-D37728A8A11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355261" y="3476622"/>
              <a:ext cx="649561" cy="4937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B1B9938B-9666-4A2D-90BC-DC363999C7B2}"/>
                </a:ext>
              </a:extLst>
            </p:cNvPr>
            <p:cNvSpPr/>
            <p:nvPr/>
          </p:nvSpPr>
          <p:spPr>
            <a:xfrm>
              <a:off x="4916500" y="4660116"/>
              <a:ext cx="956650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BC91B0A0-3779-4542-8CE1-970DAB43B563}"/>
                </a:ext>
              </a:extLst>
            </p:cNvPr>
            <p:cNvSpPr/>
            <p:nvPr/>
          </p:nvSpPr>
          <p:spPr>
            <a:xfrm>
              <a:off x="5868557" y="5106996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h1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2A20843-15EA-4A82-80DF-B24CA5BA4BFE}"/>
                </a:ext>
              </a:extLst>
            </p:cNvPr>
            <p:cNvSpPr/>
            <p:nvPr/>
          </p:nvSpPr>
          <p:spPr>
            <a:xfrm>
              <a:off x="6688210" y="5106994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2FC535B4-82F0-4A37-B230-22EF78BF2B7F}"/>
                </a:ext>
              </a:extLst>
            </p:cNvPr>
            <p:cNvSpPr/>
            <p:nvPr/>
          </p:nvSpPr>
          <p:spPr>
            <a:xfrm>
              <a:off x="7554755" y="5106996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37E91B01-F3F5-4777-8582-A6DEBD0EEFED}"/>
                </a:ext>
              </a:extLst>
            </p:cNvPr>
            <p:cNvSpPr/>
            <p:nvPr/>
          </p:nvSpPr>
          <p:spPr>
            <a:xfrm>
              <a:off x="8396846" y="5106995"/>
              <a:ext cx="657552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1CA3C3D9-FF2E-4886-8A97-95E0441EB6AF}"/>
                </a:ext>
              </a:extLst>
            </p:cNvPr>
            <p:cNvSpPr/>
            <p:nvPr/>
          </p:nvSpPr>
          <p:spPr>
            <a:xfrm>
              <a:off x="7473950" y="5716596"/>
              <a:ext cx="842091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strong</a:t>
              </a:r>
              <a:endParaRPr lang="pt-BR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15C4C42-310C-4A45-901C-2F4E0DDD70F4}"/>
                </a:ext>
              </a:extLst>
            </p:cNvPr>
            <p:cNvSpPr/>
            <p:nvPr/>
          </p:nvSpPr>
          <p:spPr>
            <a:xfrm>
              <a:off x="3816634" y="4657730"/>
              <a:ext cx="956650" cy="365125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meta</a:t>
              </a: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A39A8431-5482-4768-A4F0-42079C1286A5}"/>
                </a:ext>
              </a:extLst>
            </p:cNvPr>
            <p:cNvCxnSpPr>
              <a:stCxn id="14" idx="2"/>
              <a:endCxn id="20" idx="0"/>
            </p:cNvCxnSpPr>
            <p:nvPr/>
          </p:nvCxnSpPr>
          <p:spPr>
            <a:xfrm>
              <a:off x="5394825" y="4341285"/>
              <a:ext cx="0" cy="318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D0925938-E41B-4053-B20F-9B865B993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4959" y="4339566"/>
              <a:ext cx="779485" cy="32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B010044-03D5-4DD9-B261-5E4B25160AAD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197333" y="4341285"/>
              <a:ext cx="482708" cy="765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4644A907-2526-435F-8D45-77FF841DE75B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7473950" y="4335463"/>
              <a:ext cx="1251672" cy="7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942EAF9-60F6-4FFE-8D18-3C0E4EBE0FF5}"/>
                </a:ext>
              </a:extLst>
            </p:cNvPr>
            <p:cNvCxnSpPr>
              <a:endCxn id="27" idx="0"/>
            </p:cNvCxnSpPr>
            <p:nvPr/>
          </p:nvCxnSpPr>
          <p:spPr>
            <a:xfrm>
              <a:off x="7297199" y="4335463"/>
              <a:ext cx="586332" cy="7715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E7ADAF8F-9D78-42B2-A7EB-5C89D27E9EBA}"/>
                </a:ext>
              </a:extLst>
            </p:cNvPr>
            <p:cNvCxnSpPr>
              <a:stCxn id="15" idx="2"/>
              <a:endCxn id="25" idx="0"/>
            </p:cNvCxnSpPr>
            <p:nvPr/>
          </p:nvCxnSpPr>
          <p:spPr>
            <a:xfrm>
              <a:off x="7004822" y="4335463"/>
              <a:ext cx="12164" cy="771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38D847EE-64C5-4639-8761-D23D9970B46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7883531" y="5472121"/>
              <a:ext cx="11465" cy="244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32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7AB114-5B74-4D27-9000-F49324D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Elementos HTML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B2D252E-74AE-4038-8574-B3A7D66F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3358803"/>
            <a:ext cx="11007306" cy="4485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Alterando a cor da tela de fundo: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DDF6EA-FCF2-416D-9AC3-6DB1691A0A49}"/>
              </a:ext>
            </a:extLst>
          </p:cNvPr>
          <p:cNvSpPr/>
          <p:nvPr/>
        </p:nvSpPr>
        <p:spPr>
          <a:xfrm>
            <a:off x="2936033" y="4217706"/>
            <a:ext cx="631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window.document.body.style.background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8B3223EB-EC13-458A-A483-432B30CAAAD2}"/>
              </a:ext>
            </a:extLst>
          </p:cNvPr>
          <p:cNvSpPr txBox="1">
            <a:spLocks/>
          </p:cNvSpPr>
          <p:nvPr/>
        </p:nvSpPr>
        <p:spPr>
          <a:xfrm>
            <a:off x="592347" y="4997368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Alterando a cor do texto: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D970250-075A-4A47-A5AF-19B66E30F458}"/>
              </a:ext>
            </a:extLst>
          </p:cNvPr>
          <p:cNvSpPr/>
          <p:nvPr/>
        </p:nvSpPr>
        <p:spPr>
          <a:xfrm>
            <a:off x="2936033" y="5856270"/>
            <a:ext cx="631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window.document.body.style.color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A7B5E0B1-4391-41C6-B3D7-83863E033BC7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11007306" cy="110379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linguagem </a:t>
            </a:r>
            <a:r>
              <a:rPr lang="pt-BR" dirty="0" err="1"/>
              <a:t>JavaScript</a:t>
            </a:r>
            <a:r>
              <a:rPr lang="pt-BR" dirty="0"/>
              <a:t> permite interações dinâmicas com páginas HTML, como modificar elementos, alterar estilos e capturar eventos. Neste tópico, veremos como manipular o HTML de forma prática.</a:t>
            </a:r>
          </a:p>
        </p:txBody>
      </p:sp>
    </p:spTree>
    <p:extLst>
      <p:ext uri="{BB962C8B-B14F-4D97-AF65-F5344CB8AC3E}">
        <p14:creationId xmlns:p14="http://schemas.microsoft.com/office/powerpoint/2010/main" val="15332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D218D98-50C5-4C7C-A026-213FE00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Elementos HTML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9B801084-DB15-4DA4-A74F-358B8CC0B066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Modificando o texto de um elemento específico:</a:t>
            </a:r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449C149F-A0FE-43E9-B07B-B5AB235DE6BA}"/>
              </a:ext>
            </a:extLst>
          </p:cNvPr>
          <p:cNvSpPr txBox="1">
            <a:spLocks/>
          </p:cNvSpPr>
          <p:nvPr/>
        </p:nvSpPr>
        <p:spPr>
          <a:xfrm>
            <a:off x="592347" y="3390100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Criando um novo elemento: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180392-6ED9-4ED0-80A3-1EF7C11C44D6}"/>
              </a:ext>
            </a:extLst>
          </p:cNvPr>
          <p:cNvSpPr/>
          <p:nvPr/>
        </p:nvSpPr>
        <p:spPr>
          <a:xfrm>
            <a:off x="2128935" y="4202433"/>
            <a:ext cx="7934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window.document.body.innerHTML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"&lt;h1&gt;Título da Página&lt;/h1&gt;"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446687A-D036-4481-AB99-32F4745FFD6D}"/>
              </a:ext>
            </a:extLst>
          </p:cNvPr>
          <p:cNvSpPr/>
          <p:nvPr/>
        </p:nvSpPr>
        <p:spPr>
          <a:xfrm>
            <a:off x="1359160" y="2657008"/>
            <a:ext cx="9473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window.document.getElementsByTagName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"Novo Título"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461E62-42E0-456E-9808-E6FA6FDB48B1}"/>
              </a:ext>
            </a:extLst>
          </p:cNvPr>
          <p:cNvSpPr/>
          <p:nvPr/>
        </p:nvSpPr>
        <p:spPr>
          <a:xfrm>
            <a:off x="4214326" y="5747857"/>
            <a:ext cx="376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"Olá, mundo!"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578E88AA-A1A4-4BF8-9192-0481EC81CF9B}"/>
              </a:ext>
            </a:extLst>
          </p:cNvPr>
          <p:cNvSpPr txBox="1">
            <a:spLocks/>
          </p:cNvSpPr>
          <p:nvPr/>
        </p:nvSpPr>
        <p:spPr>
          <a:xfrm>
            <a:off x="592347" y="4935525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Exibindo um alerta na tela:</a:t>
            </a:r>
          </a:p>
        </p:txBody>
      </p:sp>
    </p:spTree>
    <p:extLst>
      <p:ext uri="{BB962C8B-B14F-4D97-AF65-F5344CB8AC3E}">
        <p14:creationId xmlns:p14="http://schemas.microsoft.com/office/powerpoint/2010/main" val="411668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8084C6-919C-488B-9EB1-4C5C2D01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Elementos HTML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E543AF74-AFAD-4631-9AC1-D35F2829FD58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Exibindo uma caixa de confirmação com "OK" e "Cancelar":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3DEA7A2-5E3C-4FD5-A5FC-8C049BE49EDD}"/>
              </a:ext>
            </a:extLst>
          </p:cNvPr>
          <p:cNvSpPr txBox="1">
            <a:spLocks/>
          </p:cNvSpPr>
          <p:nvPr/>
        </p:nvSpPr>
        <p:spPr>
          <a:xfrm>
            <a:off x="592347" y="3740884"/>
            <a:ext cx="11007306" cy="44857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 Exibindo um campo para o usuário digitar um valor: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228DFD-4E80-4236-8B19-0E5EA618A921}"/>
              </a:ext>
            </a:extLst>
          </p:cNvPr>
          <p:cNvSpPr/>
          <p:nvPr/>
        </p:nvSpPr>
        <p:spPr>
          <a:xfrm>
            <a:off x="2454571" y="2577651"/>
            <a:ext cx="7282859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resposta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window.confirm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"Você deseja continuar?"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"Resultado: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resposta); 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56E5130-98AC-4F58-A2C1-B2818D13581F}"/>
              </a:ext>
            </a:extLst>
          </p:cNvPr>
          <p:cNvSpPr/>
          <p:nvPr/>
        </p:nvSpPr>
        <p:spPr>
          <a:xfrm>
            <a:off x="3048000" y="4473859"/>
            <a:ext cx="6096000" cy="878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window.prompt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"Qual é o seu nome?"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window.alert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"Olá,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nome +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D51956-D948-4924-9F4F-773332C4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na Árvore DOM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C3A42A-B770-4D32-898B-D2A0A9DA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69750"/>
          </a:xfrm>
        </p:spPr>
        <p:txBody>
          <a:bodyPr/>
          <a:lstStyle/>
          <a:p>
            <a:r>
              <a:rPr lang="pt-BR" sz="1800" b="1" dirty="0" err="1"/>
              <a:t>TagName</a:t>
            </a:r>
            <a:r>
              <a:rPr lang="pt-BR" sz="1800" dirty="0"/>
              <a:t> - Seleciona elementos com base na </a:t>
            </a:r>
            <a:r>
              <a:rPr lang="pt-BR" sz="1800" b="1" dirty="0" err="1"/>
              <a:t>tag</a:t>
            </a:r>
            <a:r>
              <a:rPr lang="pt-BR" sz="1800" b="1" dirty="0"/>
              <a:t> HTML</a:t>
            </a:r>
            <a:r>
              <a:rPr lang="pt-BR" sz="1800" dirty="0"/>
              <a:t>. Retorna uma coleção de elementos que correspondem à </a:t>
            </a:r>
            <a:r>
              <a:rPr lang="pt-BR" sz="1800" dirty="0" err="1"/>
              <a:t>tag</a:t>
            </a:r>
            <a:r>
              <a:rPr lang="pt-BR" sz="1800" dirty="0"/>
              <a:t> fornecida, informe a posição do parágrafo que deseja alterar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593F47-B80B-4D5A-8C4D-A08C2C56FF23}"/>
              </a:ext>
            </a:extLst>
          </p:cNvPr>
          <p:cNvSpPr/>
          <p:nvPr/>
        </p:nvSpPr>
        <p:spPr>
          <a:xfrm>
            <a:off x="2127380" y="3212524"/>
            <a:ext cx="7937241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paragrafos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window.document.getElementsByTagName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paragrafos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"Conteúdo alterado do primeiro parágrafo."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FB3A243-0BE9-4547-9D67-CF70A0ECD6BB}"/>
              </a:ext>
            </a:extLst>
          </p:cNvPr>
          <p:cNvSpPr txBox="1">
            <a:spLocks/>
          </p:cNvSpPr>
          <p:nvPr/>
        </p:nvSpPr>
        <p:spPr>
          <a:xfrm>
            <a:off x="592347" y="4402057"/>
            <a:ext cx="11007306" cy="5570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ID</a:t>
            </a:r>
            <a:r>
              <a:rPr lang="pt-BR" sz="1800" dirty="0"/>
              <a:t> - Seleciona um único elemento com base no ID da </a:t>
            </a:r>
            <a:r>
              <a:rPr lang="pt-BR" sz="1800" dirty="0" err="1"/>
              <a:t>tag</a:t>
            </a:r>
            <a:r>
              <a:rPr lang="pt-BR" sz="1800" dirty="0"/>
              <a:t> HTML. O ID deve ser único dentro de um documento.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451174-AB2B-46DC-97D5-EDE5E238E172}"/>
              </a:ext>
            </a:extLst>
          </p:cNvPr>
          <p:cNvSpPr/>
          <p:nvPr/>
        </p:nvSpPr>
        <p:spPr>
          <a:xfrm>
            <a:off x="2854232" y="5357249"/>
            <a:ext cx="6483536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titulo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window.document.getElementById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"titulo"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titulo.innerHTML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"Título Modificado com JS"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1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D51956-D948-4924-9F4F-773332C4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na Árvore DOM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C3A42A-B770-4D32-898B-D2A0A9DA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69750"/>
          </a:xfrm>
        </p:spPr>
        <p:txBody>
          <a:bodyPr/>
          <a:lstStyle/>
          <a:p>
            <a:r>
              <a:rPr lang="pt-BR" sz="1800" b="1" dirty="0" err="1"/>
              <a:t>ClassName</a:t>
            </a:r>
            <a:r>
              <a:rPr lang="pt-BR" sz="1800" dirty="0"/>
              <a:t> - Seleciona todos os elementos com uma classe específica. Retorna uma coleção de elementos que possuem a classe fornecida.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FB3A243-0BE9-4547-9D67-CF70A0ECD6BB}"/>
              </a:ext>
            </a:extLst>
          </p:cNvPr>
          <p:cNvSpPr txBox="1">
            <a:spLocks/>
          </p:cNvSpPr>
          <p:nvPr/>
        </p:nvSpPr>
        <p:spPr>
          <a:xfrm>
            <a:off x="592347" y="4402057"/>
            <a:ext cx="11007306" cy="5570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err="1"/>
              <a:t>Name</a:t>
            </a:r>
            <a:r>
              <a:rPr lang="pt-BR" sz="1800" dirty="0"/>
              <a:t> - Seleciona todos os elementos com um nome específico, como atributos </a:t>
            </a:r>
            <a:r>
              <a:rPr lang="pt-BR" sz="1800" dirty="0" err="1"/>
              <a:t>name</a:t>
            </a:r>
            <a:r>
              <a:rPr lang="pt-BR" sz="1800" dirty="0"/>
              <a:t> de inputs, </a:t>
            </a:r>
            <a:r>
              <a:rPr lang="pt-BR" sz="1800" dirty="0" err="1"/>
              <a:t>selects</a:t>
            </a:r>
            <a:r>
              <a:rPr lang="pt-BR" sz="1800" dirty="0"/>
              <a:t>, etc.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55BD98-0525-43F8-AF15-9F0777347CC3}"/>
              </a:ext>
            </a:extLst>
          </p:cNvPr>
          <p:cNvSpPr/>
          <p:nvPr/>
        </p:nvSpPr>
        <p:spPr>
          <a:xfrm>
            <a:off x="2604796" y="2960391"/>
            <a:ext cx="6982408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caixas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window.document.getElementsByClassName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caixa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caixas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138FA5A-804B-4FAF-8F3D-1310AD0F2A0E}"/>
              </a:ext>
            </a:extLst>
          </p:cNvPr>
          <p:cNvSpPr/>
          <p:nvPr/>
        </p:nvSpPr>
        <p:spPr>
          <a:xfrm>
            <a:off x="2745223" y="5286215"/>
            <a:ext cx="6701555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window.document.getElementsByName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"Digite seu nome aqui"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D51956-D948-4924-9F4F-773332C4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na Árvore DOM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C3A42A-B770-4D32-898B-D2A0A9DA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69750"/>
          </a:xfrm>
        </p:spPr>
        <p:txBody>
          <a:bodyPr/>
          <a:lstStyle/>
          <a:p>
            <a:r>
              <a:rPr lang="pt-BR" sz="1800" dirty="0" err="1"/>
              <a:t>querySelector</a:t>
            </a:r>
            <a:r>
              <a:rPr lang="pt-BR" sz="1800" dirty="0"/>
              <a:t> - Seleciona o primeiro elemento que corresponde a um seletor CSS. Pode ser utilizado com ID, classe ou </a:t>
            </a:r>
            <a:r>
              <a:rPr lang="pt-BR" sz="1800" dirty="0" err="1"/>
              <a:t>tag</a:t>
            </a:r>
            <a:r>
              <a:rPr lang="pt-BR" sz="1800" dirty="0"/>
              <a:t>.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FB3A243-0BE9-4547-9D67-CF70A0ECD6BB}"/>
              </a:ext>
            </a:extLst>
          </p:cNvPr>
          <p:cNvSpPr txBox="1">
            <a:spLocks/>
          </p:cNvSpPr>
          <p:nvPr/>
        </p:nvSpPr>
        <p:spPr>
          <a:xfrm>
            <a:off x="592347" y="4394037"/>
            <a:ext cx="11007306" cy="5570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/>
              <a:t>querySelectorAll</a:t>
            </a:r>
            <a:r>
              <a:rPr lang="pt-BR" sz="1800" dirty="0"/>
              <a:t> - Seleciona todos os elementos que correspondem ao seletor.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B24F7B-033C-4293-8564-BB6714F9C6D0}"/>
              </a:ext>
            </a:extLst>
          </p:cNvPr>
          <p:cNvSpPr/>
          <p:nvPr/>
        </p:nvSpPr>
        <p:spPr>
          <a:xfrm>
            <a:off x="2024743" y="3208514"/>
            <a:ext cx="8061649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ParagrafoQuery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window.document.querySelector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paragrafoQuery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ParagrafoQuery.style.backgroundColor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green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0F00FE-BDAA-4F96-87A2-C813B6273943}"/>
              </a:ext>
            </a:extLst>
          </p:cNvPr>
          <p:cNvSpPr/>
          <p:nvPr/>
        </p:nvSpPr>
        <p:spPr>
          <a:xfrm>
            <a:off x="2282345" y="5345218"/>
            <a:ext cx="7546443" cy="79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todasCaixas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window.document.querySelectorAll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caixaQuery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todasCaixas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"purple"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3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1143</TotalTime>
  <Words>607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Times New Roman</vt:lpstr>
      <vt:lpstr>Tema1</vt:lpstr>
      <vt:lpstr>Introdução ao DOM</vt:lpstr>
      <vt:lpstr>Entendendo o DOM</vt:lpstr>
      <vt:lpstr>Árvore DOM da nossa página em HTML</vt:lpstr>
      <vt:lpstr>Manipulando Elementos HTML com JavaScript</vt:lpstr>
      <vt:lpstr>Manipulando Elementos HTML com JavaScript</vt:lpstr>
      <vt:lpstr>Manipulando Elementos HTML com JavaScript</vt:lpstr>
      <vt:lpstr>Selecionando Elementos na Árvore DOM</vt:lpstr>
      <vt:lpstr>Selecionando Elementos na Árvore DOM</vt:lpstr>
      <vt:lpstr>Selecionando Elementos na Árvore DOM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64</cp:revision>
  <dcterms:created xsi:type="dcterms:W3CDTF">2022-04-04T19:16:26Z</dcterms:created>
  <dcterms:modified xsi:type="dcterms:W3CDTF">2025-02-05T13:57:45Z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