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4"/>
  </p:sldMasterIdLst>
  <p:notesMasterIdLst>
    <p:notesMasterId r:id="rId13"/>
  </p:notesMasterIdLst>
  <p:handoutMasterIdLst>
    <p:handoutMasterId r:id="rId14"/>
  </p:handoutMasterIdLst>
  <p:sldIdLst>
    <p:sldId id="363" r:id="rId5"/>
    <p:sldId id="365" r:id="rId6"/>
    <p:sldId id="383" r:id="rId7"/>
    <p:sldId id="391" r:id="rId8"/>
    <p:sldId id="392" r:id="rId9"/>
    <p:sldId id="394" r:id="rId10"/>
    <p:sldId id="393" r:id="rId11"/>
    <p:sldId id="39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3260C"/>
    <a:srgbClr val="F9AA19"/>
    <a:srgbClr val="F9C996"/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39E53-2C2F-4014-B804-0E7215383AC8}" v="53" dt="2022-04-11T19:13:09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50" autoAdjust="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-74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46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2FC99A8-74A1-4817-9F9A-85655000A6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F0050F-2705-4253-AECF-492B95331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C2D398-3936-41B5-966E-F3315CDD3010}" type="datetime1">
              <a:rPr lang="pt-BR" smtClean="0"/>
              <a:t>04/05/2025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82020C-C130-402B-AA32-21B4682F7D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50932CD-F2EA-4034-AB59-84AF68B102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6FA979-4A60-410C-92BE-2E8CA23BCC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9049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62851-6E14-4143-AE1A-5B9A602DC550}" type="datetime1">
              <a:rPr lang="pt-BR" smtClean="0"/>
              <a:pPr/>
              <a:t>04/05/2025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B990660-4B7D-4C11-96DB-B19FFA8CA9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B990660-4B7D-4C11-96DB-B19FFA8CA93C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64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9832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218096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113807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3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9A70E70-C058-4A66-85BB-82F2C235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656989"/>
          </a:xfrm>
        </p:spPr>
        <p:txBody>
          <a:bodyPr rtlCol="0"/>
          <a:lstStyle/>
          <a:p>
            <a:pPr algn="ctr"/>
            <a:r>
              <a:rPr lang="pt-BR" dirty="0"/>
              <a:t>Implementados a função de excluir cadastro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A4A457-52EF-401F-A1ED-1C985A89D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228830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do processamento para exclusão no cadastro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Hoje vamos implementar a funcionalidade de exclusão de cadastros no nosso sistema. Essa função permitirá que um registro seja removido permanentemente do banco de dados através da interface de busca de usuários.</a:t>
            </a:r>
          </a:p>
          <a:p>
            <a:pPr>
              <a:spcBef>
                <a:spcPts val="0"/>
              </a:spcBef>
            </a:pPr>
            <a:r>
              <a:rPr lang="pt-BR" b="1" dirty="0"/>
              <a:t>Fluxo de Navegação no Sistema:</a:t>
            </a:r>
          </a:p>
          <a:p>
            <a:pPr>
              <a:spcBef>
                <a:spcPts val="0"/>
              </a:spcBef>
            </a:pPr>
            <a:r>
              <a:rPr lang="pt-BR" dirty="0"/>
              <a:t>Vamos entender como o usuário irá interagir com o sistema. O caminho será o seguinte:</a:t>
            </a:r>
          </a:p>
          <a:p>
            <a:pPr marL="11430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Se o e-mail for encontrado, os dados do usuário são exibidos em uma tabela;</a:t>
            </a:r>
          </a:p>
          <a:p>
            <a:pPr marL="11430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Abaixo dos dados exibidos, há um botão “Excluir”;</a:t>
            </a:r>
          </a:p>
          <a:p>
            <a:pPr marL="11430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Ao clicar nesse botão, o sistema envia o ID do usuário para a página </a:t>
            </a:r>
            <a:r>
              <a:rPr lang="pt-BR" dirty="0" err="1"/>
              <a:t>excluirCadastro.php</a:t>
            </a:r>
            <a:r>
              <a:rPr lang="pt-BR" dirty="0"/>
              <a:t>;</a:t>
            </a:r>
          </a:p>
          <a:p>
            <a:pPr marL="11430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O sistema executa o comando de exclusão no banco de dados e remove o registro;</a:t>
            </a:r>
          </a:p>
          <a:p>
            <a:pPr marL="11430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Após a exclusão, o usuário é redirecionado de volta para a tela de busca, onde pode realizar outra consulta.</a:t>
            </a:r>
          </a:p>
        </p:txBody>
      </p:sp>
    </p:spTree>
    <p:extLst>
      <p:ext uri="{BB962C8B-B14F-4D97-AF65-F5344CB8AC3E}">
        <p14:creationId xmlns:p14="http://schemas.microsoft.com/office/powerpoint/2010/main" val="188441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Preciso criar uma estrutura HTML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Não será necessário criar uma nova página HTML para processar a exclusão. O envio dos dados acontece diretamente por um formulário com </a:t>
            </a:r>
            <a:r>
              <a:rPr lang="pt-BR" dirty="0" err="1"/>
              <a:t>method</a:t>
            </a:r>
            <a:r>
              <a:rPr lang="pt-BR" dirty="0"/>
              <a:t>="POST" e o código PHP trata a requisição no arquivo </a:t>
            </a:r>
            <a:r>
              <a:rPr lang="pt-BR" dirty="0" err="1"/>
              <a:t>excluirCadastro.php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545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1: Verificando o envio do formulário e conectando ao banco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127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Parte 1: Verificando o envio do formulário e conectando ao banco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7F0F63-A76E-4A2F-A23F-C2129C5A606B}"/>
              </a:ext>
            </a:extLst>
          </p:cNvPr>
          <p:cNvSpPr txBox="1">
            <a:spLocks/>
          </p:cNvSpPr>
          <p:nvPr/>
        </p:nvSpPr>
        <p:spPr>
          <a:xfrm>
            <a:off x="592347" y="3883025"/>
            <a:ext cx="11007306" cy="2678642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 que está acontecendo:</a:t>
            </a:r>
          </a:p>
          <a:p>
            <a:pPr marL="1028700" lvl="1" indent="-342900" algn="just">
              <a:spcBef>
                <a:spcPts val="0"/>
              </a:spcBef>
            </a:pPr>
            <a:r>
              <a:rPr lang="pt-BR" dirty="0"/>
              <a:t>Primeiro, o sistema verifica se o formulário enviou o campo id. Sem esse dado, não é possível saber qual registro será excluído.</a:t>
            </a:r>
          </a:p>
          <a:p>
            <a:pPr marL="1028700" lvl="1" indent="-342900" algn="just">
              <a:spcBef>
                <a:spcPts val="0"/>
              </a:spcBef>
            </a:pPr>
            <a:r>
              <a:rPr lang="pt-BR" dirty="0"/>
              <a:t>Em seguida, é feita a conexão com o banco de dados por meio do arquivo </a:t>
            </a:r>
            <a:r>
              <a:rPr lang="pt-BR" dirty="0" err="1"/>
              <a:t>conexao.php</a:t>
            </a:r>
            <a:r>
              <a:rPr lang="pt-BR" dirty="0"/>
              <a:t>. Essa conexão é necessária para executar qualquer comando SQL.</a:t>
            </a:r>
          </a:p>
          <a:p>
            <a:pPr marL="1028700" lvl="1" indent="-342900" algn="just">
              <a:spcBef>
                <a:spcPts val="0"/>
              </a:spcBef>
            </a:pPr>
            <a:r>
              <a:rPr lang="pt-BR" dirty="0"/>
              <a:t>Depois, o valor do id enviado pelo formulário é armazenado na variável $id. Ele será usado como referência para localizar e excluir o cadastro no banco.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91A7C1-5144-44EE-887C-BE177E28CD1A}"/>
              </a:ext>
            </a:extLst>
          </p:cNvPr>
          <p:cNvSpPr/>
          <p:nvPr/>
        </p:nvSpPr>
        <p:spPr>
          <a:xfrm>
            <a:off x="3048000" y="25700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isset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($_POST[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'id'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]))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conexao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conexao.php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$id = $_POST[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'id'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71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2: Preparando o comando SQL de exclusão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127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Parte 2: Preparando o comando SQL de exclusão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7F0F63-A76E-4A2F-A23F-C2129C5A606B}"/>
              </a:ext>
            </a:extLst>
          </p:cNvPr>
          <p:cNvSpPr txBox="1">
            <a:spLocks/>
          </p:cNvSpPr>
          <p:nvPr/>
        </p:nvSpPr>
        <p:spPr>
          <a:xfrm>
            <a:off x="592347" y="3739091"/>
            <a:ext cx="11007306" cy="2678642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 que está acontecendo:</a:t>
            </a:r>
          </a:p>
          <a:p>
            <a:pPr marL="1028700" lvl="1" indent="-342900" algn="just">
              <a:spcBef>
                <a:spcPts val="0"/>
              </a:spcBef>
            </a:pPr>
            <a:r>
              <a:rPr lang="pt-BR" dirty="0"/>
              <a:t>Aqui está sendo criada uma instrução SQL que exclui um registro da tabela </a:t>
            </a:r>
            <a:r>
              <a:rPr lang="pt-BR" dirty="0" err="1"/>
              <a:t>usuarios</a:t>
            </a:r>
            <a:r>
              <a:rPr lang="pt-BR" dirty="0"/>
              <a:t>, onde o campo ID seja igual ao valor enviado pelo formulário.</a:t>
            </a:r>
          </a:p>
          <a:p>
            <a:pPr marL="1028700" lvl="1" indent="-342900" algn="just">
              <a:spcBef>
                <a:spcPts val="0"/>
              </a:spcBef>
            </a:pPr>
            <a:r>
              <a:rPr lang="pt-BR" dirty="0"/>
              <a:t>O ponto de interrogação ? funciona como um espaço reservado, que será substituído de forma segura pelo valor real do ID posteriormente.</a:t>
            </a:r>
          </a:p>
          <a:p>
            <a:pPr marL="1028700" lvl="1" indent="-342900" algn="just">
              <a:spcBef>
                <a:spcPts val="0"/>
              </a:spcBef>
            </a:pPr>
            <a:r>
              <a:rPr lang="pt-BR" dirty="0"/>
              <a:t>O método $</a:t>
            </a:r>
            <a:r>
              <a:rPr lang="pt-BR" dirty="0" err="1"/>
              <a:t>conn</a:t>
            </a:r>
            <a:r>
              <a:rPr lang="pt-BR" dirty="0"/>
              <a:t>-&gt;prepare($</a:t>
            </a:r>
            <a:r>
              <a:rPr lang="pt-BR" dirty="0" err="1"/>
              <a:t>sql</a:t>
            </a:r>
            <a:r>
              <a:rPr lang="pt-BR" dirty="0"/>
              <a:t>) prepara essa instrução para execução, protegendo o sistema contra ataques de SQL </a:t>
            </a:r>
            <a:r>
              <a:rPr lang="pt-BR" dirty="0" err="1"/>
              <a:t>Injection</a:t>
            </a:r>
            <a:r>
              <a:rPr lang="pt-BR" dirty="0"/>
              <a:t> — ou seja, impede que comandos maliciosos sejam inseridos no lugar do ID.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0687160-01F7-4606-8ED1-F421E53C5DEB}"/>
              </a:ext>
            </a:extLst>
          </p:cNvPr>
          <p:cNvSpPr/>
          <p:nvPr/>
        </p:nvSpPr>
        <p:spPr>
          <a:xfrm>
            <a:off x="3048000" y="27751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usuarios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ID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?"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$conn-&gt;prepare($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9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3: Preparando o comando SQL de exclusão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127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Parte 3: Preparando o comando SQL de exclusão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7F0F63-A76E-4A2F-A23F-C2129C5A606B}"/>
              </a:ext>
            </a:extLst>
          </p:cNvPr>
          <p:cNvSpPr txBox="1">
            <a:spLocks/>
          </p:cNvSpPr>
          <p:nvPr/>
        </p:nvSpPr>
        <p:spPr>
          <a:xfrm>
            <a:off x="592347" y="3739091"/>
            <a:ext cx="11007306" cy="2678642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 que está acontecendo:</a:t>
            </a:r>
          </a:p>
          <a:p>
            <a:pPr marL="1028700" lvl="1" indent="-342900" algn="just">
              <a:spcBef>
                <a:spcPts val="0"/>
              </a:spcBef>
            </a:pPr>
            <a:r>
              <a:rPr lang="pt-BR" dirty="0" err="1"/>
              <a:t>if</a:t>
            </a:r>
            <a:r>
              <a:rPr lang="pt-BR" dirty="0"/>
              <a:t> ($</a:t>
            </a:r>
            <a:r>
              <a:rPr lang="pt-BR" dirty="0" err="1"/>
              <a:t>stmt</a:t>
            </a:r>
            <a:r>
              <a:rPr lang="pt-BR" dirty="0"/>
              <a:t>): Verifica se a preparação da consulta foi bem-sucedida. Se sim, o código dentro do </a:t>
            </a:r>
            <a:r>
              <a:rPr lang="pt-BR" dirty="0" err="1"/>
              <a:t>if</a:t>
            </a:r>
            <a:r>
              <a:rPr lang="pt-BR" dirty="0"/>
              <a:t> é executado.</a:t>
            </a:r>
          </a:p>
          <a:p>
            <a:pPr marL="1028700" lvl="1" indent="-342900" algn="just">
              <a:spcBef>
                <a:spcPts val="0"/>
              </a:spcBef>
            </a:pPr>
            <a:r>
              <a:rPr lang="pt-BR" dirty="0" err="1"/>
              <a:t>bind_param</a:t>
            </a:r>
            <a:r>
              <a:rPr lang="pt-BR" dirty="0"/>
              <a:t>(“i", $id): Associa o valor do id à consulta SQL, tratando-o como uma número inteiro e garantindo segurança contra injeções de SQL.</a:t>
            </a:r>
          </a:p>
          <a:p>
            <a:pPr marL="1028700" lvl="1" indent="-342900" algn="just">
              <a:spcBef>
                <a:spcPts val="0"/>
              </a:spcBef>
            </a:pPr>
            <a:r>
              <a:rPr lang="pt-BR" dirty="0"/>
              <a:t>execute(): Executa a consulta SQL no banco de dados, excluindo o aluno pelo id informado.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2FCE098-8809-4B32-9688-74BCB5366FA7}"/>
              </a:ext>
            </a:extLst>
          </p:cNvPr>
          <p:cNvSpPr/>
          <p:nvPr/>
        </p:nvSpPr>
        <p:spPr>
          <a:xfrm>
            <a:off x="3048000" y="26366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bind_param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$id);</a:t>
            </a:r>
          </a:p>
          <a:p>
            <a:pPr indent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-&gt;execute();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73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4: Preparando o comando SQL de exclusão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127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Parte 4: Redirecionando o usuário e encerrando a consulta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7F0F63-A76E-4A2F-A23F-C2129C5A606B}"/>
              </a:ext>
            </a:extLst>
          </p:cNvPr>
          <p:cNvSpPr txBox="1">
            <a:spLocks/>
          </p:cNvSpPr>
          <p:nvPr/>
        </p:nvSpPr>
        <p:spPr>
          <a:xfrm>
            <a:off x="592347" y="3739091"/>
            <a:ext cx="11007306" cy="2678642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 que está acontecendo:</a:t>
            </a:r>
          </a:p>
          <a:p>
            <a:pPr marL="1028700" lvl="1" indent="-342900" algn="just">
              <a:spcBef>
                <a:spcPts val="0"/>
              </a:spcBef>
            </a:pPr>
            <a:r>
              <a:rPr lang="pt-BR" dirty="0"/>
              <a:t>Após excluir o registro com sucesso, o comando header("</a:t>
            </a:r>
            <a:r>
              <a:rPr lang="pt-BR" dirty="0" err="1"/>
              <a:t>Location</a:t>
            </a:r>
            <a:r>
              <a:rPr lang="pt-BR" dirty="0"/>
              <a:t>: </a:t>
            </a:r>
            <a:r>
              <a:rPr lang="pt-BR" dirty="0" err="1"/>
              <a:t>verificarCadastro.php</a:t>
            </a:r>
            <a:r>
              <a:rPr lang="pt-BR" dirty="0"/>
              <a:t>") redireciona automaticamente o usuário para a página de listagem de cadastros, permitindo que ele veja o resultado da exclusão.</a:t>
            </a:r>
          </a:p>
          <a:p>
            <a:pPr marL="1028700" lvl="1" indent="-342900" algn="just">
              <a:spcBef>
                <a:spcPts val="0"/>
              </a:spcBef>
            </a:pPr>
            <a:r>
              <a:rPr lang="pt-BR" dirty="0"/>
              <a:t>Em seguida, </a:t>
            </a:r>
            <a:r>
              <a:rPr lang="pt-BR" dirty="0" err="1"/>
              <a:t>stmt</a:t>
            </a:r>
            <a:r>
              <a:rPr lang="pt-BR" dirty="0"/>
              <a:t>-&gt;close() fecha a instrução preparada e libera os recursos usados pela </a:t>
            </a:r>
            <a:r>
              <a:rPr lang="pt-BR" dirty="0" err="1"/>
              <a:t>consulta.Isso</a:t>
            </a:r>
            <a:r>
              <a:rPr lang="pt-BR" dirty="0"/>
              <a:t> é uma boa prática para evitar sobrecarga na conexão com o banco de dados.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EE471B6-6846-4949-B1AD-392AA73DC342}"/>
              </a:ext>
            </a:extLst>
          </p:cNvPr>
          <p:cNvSpPr/>
          <p:nvPr/>
        </p:nvSpPr>
        <p:spPr>
          <a:xfrm>
            <a:off x="3048000" y="27751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header(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"Location: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verificarCadastro.php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-&gt;close();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6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5: Informando os erros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F30E89C-0636-4EC0-8C23-F8A6D0D2DF07}"/>
              </a:ext>
            </a:extLst>
          </p:cNvPr>
          <p:cNvSpPr/>
          <p:nvPr/>
        </p:nvSpPr>
        <p:spPr>
          <a:xfrm>
            <a:off x="808566" y="2611288"/>
            <a:ext cx="1057486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720000"/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='mensagem erro'&gt;Erro na consulta: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. $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.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"&lt;/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indent="457200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-&gt;close();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360000"/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='mensagem erro'&gt;ID não fornecido.&lt;/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73E5568-5484-4E61-80C4-17BC42C9E673}"/>
              </a:ext>
            </a:extLst>
          </p:cNvPr>
          <p:cNvSpPr txBox="1">
            <a:spLocks/>
          </p:cNvSpPr>
          <p:nvPr/>
        </p:nvSpPr>
        <p:spPr>
          <a:xfrm>
            <a:off x="592347" y="4642562"/>
            <a:ext cx="11007306" cy="1764242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 que está acontecendo:</a:t>
            </a:r>
          </a:p>
          <a:p>
            <a:pPr marL="1028700" lvl="1" indent="-342900" algn="just">
              <a:spcBef>
                <a:spcPts val="0"/>
              </a:spcBef>
            </a:pPr>
            <a:r>
              <a:rPr lang="pt-BR" dirty="0"/>
              <a:t>Se a consulta falhar, uma mensagem de erro personalizada será exibida.</a:t>
            </a:r>
          </a:p>
          <a:p>
            <a:pPr marL="1028700" lvl="1" indent="-342900" algn="just">
              <a:spcBef>
                <a:spcPts val="0"/>
              </a:spcBef>
            </a:pPr>
            <a:r>
              <a:rPr lang="pt-BR" dirty="0"/>
              <a:t>Se o formulário não enviar o ID, o sistema alerta que o dado é obrigatório.</a:t>
            </a:r>
          </a:p>
          <a:p>
            <a:pPr marL="1028700" lvl="1" indent="-342900" algn="just">
              <a:spcBef>
                <a:spcPts val="0"/>
              </a:spcBef>
            </a:pPr>
            <a:r>
              <a:rPr lang="pt-BR" dirty="0"/>
              <a:t>Por fim, </a:t>
            </a:r>
            <a:r>
              <a:rPr lang="pt-BR" dirty="0" err="1"/>
              <a:t>conn</a:t>
            </a:r>
            <a:r>
              <a:rPr lang="pt-BR" dirty="0"/>
              <a:t>-&gt;close() fecha a conexão com o banco de dados, liberando recursos.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E755875-7940-4253-8A9C-39BDAD91D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127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Parte 5: Informando os erros </a:t>
            </a:r>
          </a:p>
        </p:txBody>
      </p:sp>
    </p:spTree>
    <p:extLst>
      <p:ext uri="{BB962C8B-B14F-4D97-AF65-F5344CB8AC3E}">
        <p14:creationId xmlns:p14="http://schemas.microsoft.com/office/powerpoint/2010/main" val="3833854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429FBCFB-48D8-4AA4-B5BF-FD1C9C146892}" vid="{19FF1A97-A5A7-4069-9FBC-63630FB1F0A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0a57813-994f-4259-80d7-0e2fa131df4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FA34C8AFC5FC488AEECB2D2E525275" ma:contentTypeVersion="14" ma:contentTypeDescription="Crie um novo documento." ma:contentTypeScope="" ma:versionID="804e1d70ebc3aa5aaf228fa9b3ef5351">
  <xsd:schema xmlns:xsd="http://www.w3.org/2001/XMLSchema" xmlns:xs="http://www.w3.org/2001/XMLSchema" xmlns:p="http://schemas.microsoft.com/office/2006/metadata/properties" xmlns:ns3="70a57813-994f-4259-80d7-0e2fa131df4f" xmlns:ns4="9359566a-d9e3-4df0-bfba-fd78eef428d8" targetNamespace="http://schemas.microsoft.com/office/2006/metadata/properties" ma:root="true" ma:fieldsID="a86f449d0aedb19fe976fa2d49395791" ns3:_="" ns4:_="">
    <xsd:import namespace="70a57813-994f-4259-80d7-0e2fa131df4f"/>
    <xsd:import namespace="9359566a-d9e3-4df0-bfba-fd78eef428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a57813-994f-4259-80d7-0e2fa131df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9566a-d9e3-4df0-bfba-fd78eef428d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069D1F-6C1F-4FA3-8CCB-EA801E558BEC}">
  <ds:schemaRefs>
    <ds:schemaRef ds:uri="http://schemas.microsoft.com/office/infopath/2007/PartnerControl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9359566a-d9e3-4df0-bfba-fd78eef428d8"/>
    <ds:schemaRef ds:uri="http://schemas.openxmlformats.org/package/2006/metadata/core-properties"/>
    <ds:schemaRef ds:uri="70a57813-994f-4259-80d7-0e2fa131df4f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042A908-4308-42B2-AD36-76827C57E7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19BCF7-D83F-485C-9956-F373F70C9A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a57813-994f-4259-80d7-0e2fa131df4f"/>
    <ds:schemaRef ds:uri="9359566a-d9e3-4df0-bfba-fd78eef428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1458</TotalTime>
  <Words>840</Words>
  <Application>Microsoft Office PowerPoint</Application>
  <PresentationFormat>Widescreen</PresentationFormat>
  <Paragraphs>61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Times New Roman</vt:lpstr>
      <vt:lpstr>Tema1</vt:lpstr>
      <vt:lpstr>Implementados a função de excluir cadastro</vt:lpstr>
      <vt:lpstr>Criação do processamento para exclusão no cadastro</vt:lpstr>
      <vt:lpstr>Preciso criar uma estrutura HTML ?</vt:lpstr>
      <vt:lpstr>1: Verificando o envio do formulário e conectando ao banco</vt:lpstr>
      <vt:lpstr>2: Preparando o comando SQL de exclusão</vt:lpstr>
      <vt:lpstr>3: Preparando o comando SQL de exclusão</vt:lpstr>
      <vt:lpstr>4: Preparando o comando SQL de exclusão</vt:lpstr>
      <vt:lpstr>5: Informando os erros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Fernando Figueiredo Dos Santos</dc:creator>
  <cp:lastModifiedBy>Pedro Miho</cp:lastModifiedBy>
  <cp:revision>133</cp:revision>
  <dcterms:created xsi:type="dcterms:W3CDTF">2022-04-04T19:16:26Z</dcterms:created>
  <dcterms:modified xsi:type="dcterms:W3CDTF">2025-05-04T22:47:48Z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0x010100F3FA34C8AFC5FC488AEECB2D2E525275</vt:lpwstr>
  </property>
</Properties>
</file>