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3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259" r:id="rId7"/>
    <p:sldId id="260" r:id="rId8"/>
    <p:sldId id="264" r:id="rId9"/>
    <p:sldId id="263" r:id="rId10"/>
    <p:sldId id="258" r:id="rId11"/>
    <p:sldId id="365" r:id="rId12"/>
    <p:sldId id="383" r:id="rId13"/>
    <p:sldId id="384" r:id="rId14"/>
    <p:sldId id="385" r:id="rId15"/>
    <p:sldId id="386" r:id="rId16"/>
    <p:sldId id="387" r:id="rId17"/>
    <p:sldId id="392" r:id="rId18"/>
    <p:sldId id="393" r:id="rId19"/>
    <p:sldId id="388" r:id="rId20"/>
    <p:sldId id="389" r:id="rId21"/>
    <p:sldId id="390" r:id="rId22"/>
    <p:sldId id="394" r:id="rId23"/>
    <p:sldId id="396" r:id="rId24"/>
    <p:sldId id="391" r:id="rId25"/>
    <p:sldId id="395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3260C"/>
    <a:srgbClr val="F9AA19"/>
    <a:srgbClr val="F9C996"/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F39E53-2C2F-4014-B804-0E7215383AC8}" v="53" dt="2022-04-11T19:13:09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50" autoAdjust="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-747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46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2FC99A8-74A1-4817-9F9A-85655000A6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6F0050F-2705-4253-AECF-492B953316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EC2D398-3936-41B5-966E-F3315CDD3010}" type="datetime1">
              <a:rPr lang="pt-BR" smtClean="0"/>
              <a:t>04/05/2025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82020C-C130-402B-AA32-21B4682F7D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50932CD-F2EA-4034-AB59-84AF68B102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6FA979-4A60-410C-92BE-2E8CA23BCC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19049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62851-6E14-4143-AE1A-5B9A602DC550}" type="datetime1">
              <a:rPr lang="pt-BR" smtClean="0"/>
              <a:pPr/>
              <a:t>04/05/2025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B990660-4B7D-4C11-96DB-B19FFA8CA9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59832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218096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113807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9092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3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1776069"/>
          </a:xfrm>
        </p:spPr>
        <p:txBody>
          <a:bodyPr/>
          <a:lstStyle/>
          <a:p>
            <a:r>
              <a:rPr lang="pt-BR" sz="5400" dirty="0"/>
              <a:t>Estruturas de Repetição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565"/>
            <a:ext cx="9144000" cy="1277503"/>
          </a:xfrm>
        </p:spPr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página </a:t>
            </a:r>
            <a:r>
              <a:rPr lang="pt-BR" dirty="0" err="1"/>
              <a:t>index.php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0B0E374-E95D-4C03-9CC8-4E1D0BFB68C2}"/>
              </a:ext>
            </a:extLst>
          </p:cNvPr>
          <p:cNvSpPr/>
          <p:nvPr/>
        </p:nvSpPr>
        <p:spPr>
          <a:xfrm>
            <a:off x="1581567" y="2277745"/>
            <a:ext cx="90288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Bem-vindo ao Sistema de Usuários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Escolha uma das opções abaixo: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"menu"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href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crud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adicionar.php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Cadastro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href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crud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verificarCadastro.php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Verificar Cadastro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href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crud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atualizarCadastro.php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Atualizar Cadastro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href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crud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verificarNota.php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Verificar Nota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href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crud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atualizarNota.php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Atualizar Nota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89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Criando a Tela de Verificação de Cadastro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38929-3700-44AF-B113-6D6B099EB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Nesta parte da aula, vamos construir a página </a:t>
            </a:r>
            <a:r>
              <a:rPr lang="pt-BR" dirty="0" err="1"/>
              <a:t>verificarCadastro.php</a:t>
            </a:r>
            <a:r>
              <a:rPr lang="pt-BR" dirty="0"/>
              <a:t>, que tem como objetivo permitir que o usuário busque um cadastro existente informando apenas o e-mail.</a:t>
            </a:r>
          </a:p>
          <a:p>
            <a:pPr>
              <a:spcBef>
                <a:spcPts val="0"/>
              </a:spcBef>
            </a:pPr>
            <a:r>
              <a:rPr lang="pt-BR" dirty="0"/>
              <a:t>Para isso, iremos: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Criar um campo de input onde o usuário poderá digitar o e-mail;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Adicionar um botão de busca, que irá enviar esse e-mail para o servidor;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Fazer com que, ao clicar em "Buscar", o sistema consulte o banco de dados e retorne os dados do usuário caso ele exista;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Exibir as informações encontradas em formato de tabela;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E também permitir que o usuário possa excluir o cadastro diretamente dessa página, se desejar.</a:t>
            </a:r>
          </a:p>
        </p:txBody>
      </p:sp>
    </p:spTree>
    <p:extLst>
      <p:ext uri="{BB962C8B-B14F-4D97-AF65-F5344CB8AC3E}">
        <p14:creationId xmlns:p14="http://schemas.microsoft.com/office/powerpoint/2010/main" val="108003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</a:t>
            </a:r>
            <a:r>
              <a:rPr lang="pt-BR" dirty="0" err="1"/>
              <a:t>verificarCadastro.php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A8B2FB5-AC38-483F-BBDF-9FDA2D54AFE3}"/>
              </a:ext>
            </a:extLst>
          </p:cNvPr>
          <p:cNvSpPr/>
          <p:nvPr/>
        </p:nvSpPr>
        <p:spPr>
          <a:xfrm>
            <a:off x="818621" y="2249091"/>
            <a:ext cx="10554759" cy="4180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main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3600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section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E50000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containerSection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7200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E50000"/>
                </a:solidFill>
                <a:latin typeface="Consolas" panose="020B0609020204030204" pitchFamily="49" charset="0"/>
              </a:rPr>
              <a:t>action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verificarCadastro.php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E50000"/>
                </a:solidFill>
                <a:latin typeface="Consolas" panose="020B0609020204030204" pitchFamily="49" charset="0"/>
              </a:rPr>
              <a:t>method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10800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email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E50000"/>
                </a:solidFill>
                <a:latin typeface="Consolas" panose="020B0609020204030204" pitchFamily="49" charset="0"/>
              </a:rPr>
              <a:t>placeholder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"Informe o seu E-mail"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email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E50000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email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10800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submit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"Buscar"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7200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3600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section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indent="3600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section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E50000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containerSection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7200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endParaRPr lang="pt-BR" sz="16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indent="7200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	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7200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3600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section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main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360000"/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116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 Explicando o PHP para buscar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38929-3700-44AF-B113-6D6B099EB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127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Parte 1: Verificando se o formulário foi enviado e pegando o valor do e-mail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ED9AD9F-3C0A-4B5F-8A3F-F0FC89072434}"/>
              </a:ext>
            </a:extLst>
          </p:cNvPr>
          <p:cNvSpPr/>
          <p:nvPr/>
        </p:nvSpPr>
        <p:spPr>
          <a:xfrm>
            <a:off x="3048000" y="2683629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3600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isset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($_POST[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email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])) {</a:t>
            </a:r>
          </a:p>
          <a:p>
            <a:pPr indent="3600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include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conexao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conexao.php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indent="3600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$_POST[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email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7F0F63-A76E-4A2F-A23F-C2129C5A606B}"/>
              </a:ext>
            </a:extLst>
          </p:cNvPr>
          <p:cNvSpPr txBox="1">
            <a:spLocks/>
          </p:cNvSpPr>
          <p:nvPr/>
        </p:nvSpPr>
        <p:spPr>
          <a:xfrm>
            <a:off x="592347" y="4264025"/>
            <a:ext cx="11007306" cy="2365375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dirty="0"/>
              <a:t>O que está acontecendo: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O PHP está checando se existe um dado com o nome "</a:t>
            </a:r>
            <a:r>
              <a:rPr lang="pt-BR" dirty="0" err="1"/>
              <a:t>email</a:t>
            </a:r>
            <a:r>
              <a:rPr lang="pt-BR" dirty="0"/>
              <a:t>" vindo do formulário.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Se existir, ele carrega um outro arquivo chamado </a:t>
            </a:r>
            <a:r>
              <a:rPr lang="pt-BR" dirty="0" err="1"/>
              <a:t>conexao.php</a:t>
            </a:r>
            <a:r>
              <a:rPr lang="pt-BR" dirty="0"/>
              <a:t>, que contém os dados de conexão com o banco (como servidor, usuário, senha e nome do banco).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Depois, ele guarda o valor digitado no campo de e-mail dentro da variável $</a:t>
            </a:r>
            <a:r>
              <a:rPr lang="pt-BR" dirty="0" err="1"/>
              <a:t>email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3714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 Explicando o PHP para buscar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38929-3700-44AF-B113-6D6B099EB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127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Parte 2: Criando a consulta para procurar esse e-mail no banco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7F0F63-A76E-4A2F-A23F-C2129C5A606B}"/>
              </a:ext>
            </a:extLst>
          </p:cNvPr>
          <p:cNvSpPr txBox="1">
            <a:spLocks/>
          </p:cNvSpPr>
          <p:nvPr/>
        </p:nvSpPr>
        <p:spPr>
          <a:xfrm>
            <a:off x="592346" y="3863975"/>
            <a:ext cx="11007306" cy="2365375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dirty="0"/>
              <a:t>O que está acontecendo: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Aqui está sendo criada uma instrução SQL que procura por um registro na tabela </a:t>
            </a:r>
            <a:r>
              <a:rPr lang="pt-BR" dirty="0" err="1"/>
              <a:t>usuarios</a:t>
            </a:r>
            <a:r>
              <a:rPr lang="pt-BR" dirty="0"/>
              <a:t> onde o campo </a:t>
            </a:r>
            <a:r>
              <a:rPr lang="pt-BR" dirty="0" err="1"/>
              <a:t>email</a:t>
            </a:r>
            <a:r>
              <a:rPr lang="pt-BR" dirty="0"/>
              <a:t> seja igual ao valor digitado.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O ponto de interrogação ? é um espaço reservado para o valor do e-mail, que ainda será preenchido depois.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O comando $</a:t>
            </a:r>
            <a:r>
              <a:rPr lang="pt-BR" dirty="0" err="1"/>
              <a:t>conn</a:t>
            </a:r>
            <a:r>
              <a:rPr lang="pt-BR" dirty="0"/>
              <a:t>-&gt;prepare($</a:t>
            </a:r>
            <a:r>
              <a:rPr lang="pt-BR" dirty="0" err="1"/>
              <a:t>sql</a:t>
            </a:r>
            <a:r>
              <a:rPr lang="pt-BR" dirty="0"/>
              <a:t>) prepara essa instrução para ser usada de forma segura, evitando que alguém tente escrever comandos maliciosos no campo de e-mail.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13E2CC3-0BCF-446B-9C47-FD72FB7A8937}"/>
              </a:ext>
            </a:extLst>
          </p:cNvPr>
          <p:cNvSpPr/>
          <p:nvPr/>
        </p:nvSpPr>
        <p:spPr>
          <a:xfrm>
            <a:off x="2862262" y="2675966"/>
            <a:ext cx="6467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usuarios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email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?"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$conn-&gt;prepare($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87569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 Explicando o PHP para buscar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38929-3700-44AF-B113-6D6B099EB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127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Parte 3: Preenchendo o valor do e-mail e executando a consulta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7F0F63-A76E-4A2F-A23F-C2129C5A606B}"/>
              </a:ext>
            </a:extLst>
          </p:cNvPr>
          <p:cNvSpPr txBox="1">
            <a:spLocks/>
          </p:cNvSpPr>
          <p:nvPr/>
        </p:nvSpPr>
        <p:spPr>
          <a:xfrm>
            <a:off x="592346" y="3638205"/>
            <a:ext cx="11007306" cy="2724495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dirty="0"/>
              <a:t>O que está acontecendo: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 err="1"/>
              <a:t>if</a:t>
            </a:r>
            <a:r>
              <a:rPr lang="pt-BR" dirty="0"/>
              <a:t> ($</a:t>
            </a:r>
            <a:r>
              <a:rPr lang="pt-BR" dirty="0" err="1"/>
              <a:t>stmt</a:t>
            </a:r>
            <a:r>
              <a:rPr lang="pt-BR" dirty="0"/>
              <a:t>): Verifica se a preparação da consulta foi bem-sucedida. Se sim, o código dentro do </a:t>
            </a:r>
            <a:r>
              <a:rPr lang="pt-BR" dirty="0" err="1"/>
              <a:t>if</a:t>
            </a:r>
            <a:r>
              <a:rPr lang="pt-BR" dirty="0"/>
              <a:t> é executado.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 err="1"/>
              <a:t>bind_param</a:t>
            </a:r>
            <a:r>
              <a:rPr lang="pt-BR" dirty="0"/>
              <a:t>("s", $</a:t>
            </a:r>
            <a:r>
              <a:rPr lang="pt-BR" dirty="0" err="1"/>
              <a:t>email</a:t>
            </a:r>
            <a:r>
              <a:rPr lang="pt-BR" dirty="0"/>
              <a:t>): Associa o valor do e-mail à consulta SQL, tratando-o como uma </a:t>
            </a:r>
            <a:r>
              <a:rPr lang="pt-BR" dirty="0" err="1"/>
              <a:t>string</a:t>
            </a:r>
            <a:r>
              <a:rPr lang="pt-BR" dirty="0"/>
              <a:t> e garantindo segurança contra injeções de SQL.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execute(): Executa a consulta SQL no banco de dados, procurando pelo e-mail informado.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 err="1"/>
              <a:t>get_result</a:t>
            </a:r>
            <a:r>
              <a:rPr lang="pt-BR" dirty="0"/>
              <a:t>(): Obtém o resultado da consulta, ou seja, os dados encontrados no banco que correspondem ao e-mail.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61984BE-ED33-4EE1-9EDE-785BB7872176}"/>
              </a:ext>
            </a:extLst>
          </p:cNvPr>
          <p:cNvSpPr/>
          <p:nvPr/>
        </p:nvSpPr>
        <p:spPr>
          <a:xfrm>
            <a:off x="3047999" y="2457450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($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$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bind_param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$email);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$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-&gt;execute();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$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resultado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$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get_result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188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dirty="0" err="1"/>
              <a:t>get_result</a:t>
            </a:r>
            <a:r>
              <a:rPr lang="pt-BR" dirty="0"/>
              <a:t>() e seus Métodos Associados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38929-3700-44AF-B113-6D6B099EB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O método </a:t>
            </a:r>
            <a:r>
              <a:rPr lang="pt-BR" dirty="0" err="1"/>
              <a:t>get_result</a:t>
            </a:r>
            <a:r>
              <a:rPr lang="pt-BR" dirty="0"/>
              <a:t>() é utilizado para obter os resultados de uma consulta SQL executada com a preparação de instrução. Ele retorna um objeto de resultado, que pode ser manipulado para acessar os dados recuperados do banco.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sz="1800" b="1" dirty="0" err="1"/>
              <a:t>get_result</a:t>
            </a:r>
            <a:r>
              <a:rPr lang="pt-BR" sz="1800" b="1" dirty="0"/>
              <a:t>()-&gt;</a:t>
            </a:r>
            <a:r>
              <a:rPr lang="pt-BR" sz="1800" b="1" dirty="0" err="1"/>
              <a:t>num_rows</a:t>
            </a:r>
            <a:endParaRPr lang="pt-BR" sz="1800" b="1" dirty="0"/>
          </a:p>
          <a:p>
            <a:pPr marL="1485900" lvl="2" indent="-342900">
              <a:spcBef>
                <a:spcPts val="0"/>
              </a:spcBef>
            </a:pPr>
            <a:r>
              <a:rPr lang="pt-BR" sz="1600" dirty="0"/>
              <a:t>Retorna o número de linhas no conjunto de resultados.</a:t>
            </a:r>
          </a:p>
          <a:p>
            <a:pPr marL="1485900" lvl="2" indent="-342900">
              <a:spcBef>
                <a:spcPts val="0"/>
              </a:spcBef>
            </a:pPr>
            <a:r>
              <a:rPr lang="pt-BR" sz="1600" dirty="0"/>
              <a:t>Útil para verificar se a consulta encontrou dados.</a:t>
            </a:r>
          </a:p>
          <a:p>
            <a:pPr lvl="3" indent="0">
              <a:spcBef>
                <a:spcPts val="0"/>
              </a:spcBef>
              <a:buNone/>
            </a:pPr>
            <a:r>
              <a:rPr lang="pt-BR" sz="1400" dirty="0"/>
              <a:t>Exemplo: </a:t>
            </a:r>
            <a:r>
              <a:rPr lang="pt-BR" sz="1400" dirty="0" err="1"/>
              <a:t>if</a:t>
            </a:r>
            <a:r>
              <a:rPr lang="pt-BR" sz="1400" dirty="0"/>
              <a:t> ($resultado-&gt;</a:t>
            </a:r>
            <a:r>
              <a:rPr lang="pt-BR" sz="1400" dirty="0" err="1"/>
              <a:t>num_rows</a:t>
            </a:r>
            <a:r>
              <a:rPr lang="pt-BR" sz="1400" dirty="0"/>
              <a:t> &gt; 0) { ... }</a:t>
            </a:r>
          </a:p>
          <a:p>
            <a:pPr marL="1028700" lvl="1" indent="-342900">
              <a:spcBef>
                <a:spcPts val="0"/>
              </a:spcBef>
            </a:pPr>
            <a:r>
              <a:rPr lang="pt-BR" sz="1800" b="1" dirty="0" err="1"/>
              <a:t>get_result</a:t>
            </a:r>
            <a:r>
              <a:rPr lang="pt-BR" sz="1800" b="1" dirty="0"/>
              <a:t>()-&gt;</a:t>
            </a:r>
            <a:r>
              <a:rPr lang="pt-BR" sz="1800" b="1" dirty="0" err="1"/>
              <a:t>fetch_assoc</a:t>
            </a:r>
            <a:r>
              <a:rPr lang="pt-BR" sz="1800" b="1" dirty="0"/>
              <a:t>()</a:t>
            </a:r>
          </a:p>
          <a:p>
            <a:pPr marL="1485900" lvl="2" indent="-342900">
              <a:spcBef>
                <a:spcPts val="0"/>
              </a:spcBef>
            </a:pPr>
            <a:r>
              <a:rPr lang="pt-BR" sz="1600" dirty="0"/>
              <a:t>Retorna a próxima linha do resultado como um </a:t>
            </a:r>
            <a:r>
              <a:rPr lang="pt-BR" sz="1600" dirty="0" err="1"/>
              <a:t>array</a:t>
            </a:r>
            <a:r>
              <a:rPr lang="pt-BR" sz="1600" dirty="0"/>
              <a:t> associativo.</a:t>
            </a:r>
          </a:p>
          <a:p>
            <a:pPr marL="1485900" lvl="2" indent="-342900">
              <a:spcBef>
                <a:spcPts val="0"/>
              </a:spcBef>
            </a:pPr>
            <a:r>
              <a:rPr lang="pt-BR" sz="1600" dirty="0"/>
              <a:t>As chaves do </a:t>
            </a:r>
            <a:r>
              <a:rPr lang="pt-BR" sz="1600" dirty="0" err="1"/>
              <a:t>array</a:t>
            </a:r>
            <a:r>
              <a:rPr lang="pt-BR" sz="1600" dirty="0"/>
              <a:t> são os nomes das colunas da tabela.</a:t>
            </a:r>
          </a:p>
          <a:p>
            <a:pPr lvl="3" indent="0">
              <a:spcBef>
                <a:spcPts val="0"/>
              </a:spcBef>
              <a:buNone/>
            </a:pPr>
            <a:r>
              <a:rPr lang="pt-BR" sz="1400" dirty="0"/>
              <a:t>Exemplo: $linha = $resultado-&gt;</a:t>
            </a:r>
            <a:r>
              <a:rPr lang="pt-BR" sz="1400" dirty="0" err="1"/>
              <a:t>fetch_assoc</a:t>
            </a:r>
            <a:r>
              <a:rPr lang="pt-BR" sz="1400" dirty="0"/>
              <a:t>();Acessando valores: </a:t>
            </a:r>
            <a:r>
              <a:rPr lang="pt-BR" sz="1400" dirty="0" err="1"/>
              <a:t>echo</a:t>
            </a:r>
            <a:r>
              <a:rPr lang="pt-BR" sz="1400" dirty="0"/>
              <a:t> $linha['NOME'];</a:t>
            </a:r>
          </a:p>
        </p:txBody>
      </p:sp>
    </p:spTree>
    <p:extLst>
      <p:ext uri="{BB962C8B-B14F-4D97-AF65-F5344CB8AC3E}">
        <p14:creationId xmlns:p14="http://schemas.microsoft.com/office/powerpoint/2010/main" val="2237443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 Mostrar os dados na tela em forma de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38929-3700-44AF-B113-6D6B099EB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033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Nesta parte, vamos aprender como mostrar os dados recuperados do banco de dados em uma tabela HTML.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CDCACAF-6AA5-4E1D-85D1-37BAD52FAFE6}"/>
              </a:ext>
            </a:extLst>
          </p:cNvPr>
          <p:cNvSpPr/>
          <p:nvPr/>
        </p:nvSpPr>
        <p:spPr>
          <a:xfrm>
            <a:off x="3048000" y="28479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($resultado-&gt;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num_rows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row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$resultado-&gt;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fetch_assoc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97F5459-1009-471B-BBD1-389C270D84AA}"/>
              </a:ext>
            </a:extLst>
          </p:cNvPr>
          <p:cNvSpPr txBox="1">
            <a:spLocks/>
          </p:cNvSpPr>
          <p:nvPr/>
        </p:nvSpPr>
        <p:spPr>
          <a:xfrm>
            <a:off x="592347" y="3733455"/>
            <a:ext cx="11007306" cy="2724495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dirty="0"/>
              <a:t>O que está acontecendo: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$resultado-&gt;</a:t>
            </a:r>
            <a:r>
              <a:rPr lang="pt-BR" dirty="0" err="1"/>
              <a:t>num_rows</a:t>
            </a:r>
            <a:r>
              <a:rPr lang="pt-BR" dirty="0"/>
              <a:t> &gt; 0: Verifica se a consulta retornou algum resultado. Caso a consulta tenha encontrado dados no banco de dados, o código dentro do bloco </a:t>
            </a:r>
            <a:r>
              <a:rPr lang="pt-BR" dirty="0" err="1"/>
              <a:t>if</a:t>
            </a:r>
            <a:r>
              <a:rPr lang="pt-BR" dirty="0"/>
              <a:t> será executado.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$</a:t>
            </a:r>
            <a:r>
              <a:rPr lang="pt-BR" dirty="0" err="1"/>
              <a:t>row</a:t>
            </a:r>
            <a:r>
              <a:rPr lang="pt-BR" dirty="0"/>
              <a:t> = $resultado-&gt;</a:t>
            </a:r>
            <a:r>
              <a:rPr lang="pt-BR" dirty="0" err="1"/>
              <a:t>fetch_assoc</a:t>
            </a:r>
            <a:r>
              <a:rPr lang="pt-BR" dirty="0"/>
              <a:t>(): O método </a:t>
            </a:r>
            <a:r>
              <a:rPr lang="pt-BR" dirty="0" err="1"/>
              <a:t>fetch_assoc</a:t>
            </a:r>
            <a:r>
              <a:rPr lang="pt-BR" dirty="0"/>
              <a:t>() retorna uma linha de dados do resultado da consulta como um </a:t>
            </a:r>
            <a:r>
              <a:rPr lang="pt-BR" dirty="0" err="1"/>
              <a:t>array</a:t>
            </a:r>
            <a:r>
              <a:rPr lang="pt-BR" dirty="0"/>
              <a:t> associativo. Isso significa que, para cada campo da tabela, será criada uma chave no </a:t>
            </a:r>
            <a:r>
              <a:rPr lang="pt-BR" dirty="0" err="1"/>
              <a:t>array</a:t>
            </a:r>
            <a:r>
              <a:rPr lang="pt-BR" dirty="0"/>
              <a:t> com o nome da coluna, como por exemplo, $</a:t>
            </a:r>
            <a:r>
              <a:rPr lang="pt-BR" dirty="0" err="1"/>
              <a:t>row</a:t>
            </a:r>
            <a:r>
              <a:rPr lang="pt-BR" dirty="0"/>
              <a:t>['NOME']</a:t>
            </a:r>
          </a:p>
        </p:txBody>
      </p:sp>
    </p:spTree>
    <p:extLst>
      <p:ext uri="{BB962C8B-B14F-4D97-AF65-F5344CB8AC3E}">
        <p14:creationId xmlns:p14="http://schemas.microsoft.com/office/powerpoint/2010/main" val="1537183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do cabeçalho tabela a ser criada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DD3228C-7304-4E32-8ED8-793D7E86CA22}"/>
              </a:ext>
            </a:extLst>
          </p:cNvPr>
          <p:cNvSpPr/>
          <p:nvPr/>
        </p:nvSpPr>
        <p:spPr>
          <a:xfrm>
            <a:off x="3048000" y="219786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&lt;table&gt;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  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thead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       &lt;tr&gt;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&gt;ID&lt;/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&gt;Nome&lt;/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Sobrenome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&gt;E-mail&lt;/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Excluir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       &lt;/tr&gt;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    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thead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20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Sintaxe do conteúdo tabela a ser criada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E358AE5-9C41-4D7A-AC78-D2F74713CCFC}"/>
              </a:ext>
            </a:extLst>
          </p:cNvPr>
          <p:cNvSpPr/>
          <p:nvPr/>
        </p:nvSpPr>
        <p:spPr>
          <a:xfrm>
            <a:off x="1428750" y="2080469"/>
            <a:ext cx="901065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tbody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    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tr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        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&gt;{$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row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['ID']}&lt;/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        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&gt;{$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row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['NOME']}&lt;/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        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&gt;{$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row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['SOBRENOME']}&lt;/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        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&gt;{$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row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['EMAIL']}&lt;/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        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form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action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='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excluirCadastro.php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method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='POST'&gt;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    &lt;input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='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hidden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='id'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='{$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row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['ID']}'&gt;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    &lt;input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='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submit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 id='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btn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-excluir'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='Excluir'&gt;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&lt;/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form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        &lt;/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    &lt;/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tr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tbody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table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1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57FCE-078E-6125-11F0-0815F410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aos Laços de Repetição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9CFD8B-AF89-47D5-4996-02747643F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laços de repetição são estruturas fundamentais na programação que permitem executar um bloco de código várias vezes de forma automatizada. Eles são essenciais para automatizar tarefas repetitivas, tornando o código mais eficiente e limpo, sendo utilizados para tarefas: </a:t>
            </a:r>
          </a:p>
          <a:p>
            <a:pPr marL="1028700" lvl="1" indent="-342900"/>
            <a:r>
              <a:rPr lang="pt-BR" dirty="0"/>
              <a:t>✅ Automatizar tarefas repetitivas.</a:t>
            </a:r>
          </a:p>
          <a:p>
            <a:pPr marL="1028700" lvl="1" indent="-342900"/>
            <a:r>
              <a:rPr lang="pt-BR" dirty="0"/>
              <a:t>✅ Reduzir a quantidade de código necessário.</a:t>
            </a:r>
          </a:p>
          <a:p>
            <a:pPr marL="1028700" lvl="1" indent="-342900"/>
            <a:r>
              <a:rPr lang="pt-BR" dirty="0"/>
              <a:t>✅ Facilitar a manipulação de listas, </a:t>
            </a:r>
            <a:r>
              <a:rPr lang="pt-BR" dirty="0" err="1"/>
              <a:t>arrays</a:t>
            </a:r>
            <a:r>
              <a:rPr lang="pt-BR" dirty="0"/>
              <a:t> e coleções de dados.</a:t>
            </a:r>
          </a:p>
          <a:p>
            <a:pPr marL="1028700" lvl="1" indent="-342900"/>
            <a:r>
              <a:rPr lang="pt-BR" dirty="0"/>
              <a:t>✅ Tornar o código mais eficiente e fácil de manter.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5178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 </a:t>
            </a:r>
            <a:r>
              <a:rPr lang="pt-BR" dirty="0" err="1"/>
              <a:t>Form</a:t>
            </a:r>
            <a:r>
              <a:rPr lang="pt-BR" dirty="0"/>
              <a:t> na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38929-3700-44AF-B113-6D6B099EB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4633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Nesta etapa, vamos aprender como criar um formulário HTML que permitirá a exclusão de um usuario.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97F5459-1009-471B-BBD1-389C270D84AA}"/>
              </a:ext>
            </a:extLst>
          </p:cNvPr>
          <p:cNvSpPr txBox="1">
            <a:spLocks/>
          </p:cNvSpPr>
          <p:nvPr/>
        </p:nvSpPr>
        <p:spPr>
          <a:xfrm>
            <a:off x="592347" y="3733455"/>
            <a:ext cx="11007306" cy="2724495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dirty="0"/>
              <a:t>O que está acontecendo:</a:t>
            </a:r>
          </a:p>
          <a:p>
            <a:pPr marL="1028700" lvl="1" indent="-342900" algn="just">
              <a:spcBef>
                <a:spcPts val="0"/>
              </a:spcBef>
            </a:pPr>
            <a:r>
              <a:rPr lang="pt-BR" dirty="0"/>
              <a:t>O campo de entrada é do tipo "</a:t>
            </a:r>
            <a:r>
              <a:rPr lang="pt-BR" dirty="0" err="1"/>
              <a:t>hidden</a:t>
            </a:r>
            <a:r>
              <a:rPr lang="pt-BR" dirty="0"/>
              <a:t>", ou seja, não será exibido para o usuário na interface. Ele armazena o valor do ID do usuário recuperado do banco de dados, garantindo que o sistema saiba qual registro deve ser excluído quando o formulário for enviado. O valor é atribuído dinamicamente com o valor de $</a:t>
            </a:r>
            <a:r>
              <a:rPr lang="pt-BR" dirty="0" err="1"/>
              <a:t>row</a:t>
            </a:r>
            <a:r>
              <a:rPr lang="pt-BR" dirty="0"/>
              <a:t>['ID'], que é o identificador único do usuário.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01CF472-A10F-4BED-BA97-D723216DF813}"/>
              </a:ext>
            </a:extLst>
          </p:cNvPr>
          <p:cNvSpPr/>
          <p:nvPr/>
        </p:nvSpPr>
        <p:spPr>
          <a:xfrm>
            <a:off x="2264834" y="2413338"/>
            <a:ext cx="76623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form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action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='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excluirCadastro.php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method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='POST'&gt;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/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&lt;input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='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hidden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='id'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='{$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row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['ID']}'&gt;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/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&lt;input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='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submit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 id='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btn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-excluir'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='Excluir'&gt;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form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280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caso não encontre o e-mail no Banco de Dados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6AB6C14-7F55-4AB2-83AD-789C03C13095}"/>
              </a:ext>
            </a:extLst>
          </p:cNvPr>
          <p:cNvSpPr/>
          <p:nvPr/>
        </p:nvSpPr>
        <p:spPr>
          <a:xfrm>
            <a:off x="654050" y="2105561"/>
            <a:ext cx="108839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div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='mensagem erro'&gt;E-mail &lt;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strong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&gt;$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email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strong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 não encontrado.&lt;/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div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-&gt;close();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757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caso de erro de conexão com o Banco de Dados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0A82438-BB69-4ED8-A09A-2C22AFFC9030}"/>
              </a:ext>
            </a:extLst>
          </p:cNvPr>
          <p:cNvSpPr/>
          <p:nvPr/>
        </p:nvSpPr>
        <p:spPr>
          <a:xfrm>
            <a:off x="857250" y="2505670"/>
            <a:ext cx="104775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360000"/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div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='mensagem erro'&gt;Erro na consulta: 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. $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. 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"&lt;/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div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indent="360000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-&gt;close();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197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FB586-5B6F-CF20-14ED-7364DDC54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9C270-9D66-2A86-E1A4-33E14646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</a:t>
            </a:r>
            <a:r>
              <a:rPr lang="pt-BR" dirty="0" err="1"/>
              <a:t>While</a:t>
            </a:r>
            <a:r>
              <a:rPr lang="pt-BR" dirty="0"/>
              <a:t>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4D4F9E-E7D1-21F3-35D7-308F30F67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68626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while</a:t>
            </a:r>
            <a:r>
              <a:rPr lang="pt-BR" dirty="0"/>
              <a:t> é utilizado quando não se sabe ao certo quantas vezes será necessário repetir a ação. Ele executa enquanto a condição for verdadeira.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AE9E0D5-0023-49EC-B917-880887EE98B0}"/>
              </a:ext>
            </a:extLst>
          </p:cNvPr>
          <p:cNvSpPr/>
          <p:nvPr/>
        </p:nvSpPr>
        <p:spPr>
          <a:xfrm>
            <a:off x="3048000" y="352006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$i =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($i &lt;=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"Valor de i: $i 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$i++;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58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6B4FC-8375-1871-6635-80E3EA7D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do...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233117-592B-2097-ABBC-0A3ECDD5E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189470"/>
          </a:xfrm>
        </p:spPr>
        <p:txBody>
          <a:bodyPr/>
          <a:lstStyle/>
          <a:p>
            <a:r>
              <a:rPr lang="pt-BR" dirty="0"/>
              <a:t>O do...</a:t>
            </a:r>
            <a:r>
              <a:rPr lang="pt-BR" dirty="0" err="1"/>
              <a:t>while</a:t>
            </a:r>
            <a:r>
              <a:rPr lang="pt-BR" dirty="0"/>
              <a:t> funciona como o </a:t>
            </a:r>
            <a:r>
              <a:rPr lang="pt-BR" dirty="0" err="1"/>
              <a:t>while</a:t>
            </a:r>
            <a:r>
              <a:rPr lang="pt-BR" dirty="0"/>
              <a:t>, porém ele sempre executa o bloco de código pelo menos uma vez, mesmo que a condição seja falsa logo na primeira verificação.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9E805A6-5B6E-497C-A006-087907C5C2B3}"/>
              </a:ext>
            </a:extLst>
          </p:cNvPr>
          <p:cNvSpPr/>
          <p:nvPr/>
        </p:nvSpPr>
        <p:spPr>
          <a:xfrm>
            <a:off x="3048000" y="357582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$i =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"Valor de i: $i 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$i++;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($i &lt;=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15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2575D-BB9A-0DE3-7672-EEBAF4E5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Laços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6A4717-43C9-6954-5376-EAB4C0FE9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Resumo de quando usar cada laço:</a:t>
            </a:r>
          </a:p>
          <a:p>
            <a:pPr marL="457200" lvl="1" indent="0">
              <a:buNone/>
            </a:pPr>
            <a:r>
              <a:rPr lang="pt-BR" dirty="0"/>
              <a:t>✅ for → Quando você sabe o número exato de repetições.</a:t>
            </a:r>
          </a:p>
          <a:p>
            <a:pPr marL="457200" lvl="1" indent="0">
              <a:buNone/>
            </a:pPr>
            <a:r>
              <a:rPr lang="pt-BR" dirty="0"/>
              <a:t>✅ </a:t>
            </a:r>
            <a:r>
              <a:rPr lang="pt-BR" dirty="0" err="1"/>
              <a:t>while</a:t>
            </a:r>
            <a:r>
              <a:rPr lang="pt-BR" dirty="0"/>
              <a:t> → Quando você repete algo até que uma condição se torne falsa.</a:t>
            </a:r>
          </a:p>
          <a:p>
            <a:pPr marL="457200" lvl="1" indent="0">
              <a:buNone/>
            </a:pPr>
            <a:r>
              <a:rPr lang="pt-BR" dirty="0"/>
              <a:t>✅ do...</a:t>
            </a:r>
            <a:r>
              <a:rPr lang="pt-BR" dirty="0" err="1"/>
              <a:t>while</a:t>
            </a:r>
            <a:r>
              <a:rPr lang="pt-BR" dirty="0"/>
              <a:t> → Quando precisa garantir que o bloco será executado pelo menos uma vez.</a:t>
            </a:r>
          </a:p>
          <a:p>
            <a:pPr marL="457200" lvl="1" indent="0">
              <a:buNone/>
            </a:pPr>
            <a:r>
              <a:rPr lang="pt-BR" dirty="0"/>
              <a:t>✅ for...</a:t>
            </a:r>
            <a:r>
              <a:rPr lang="pt-BR" dirty="0" err="1"/>
              <a:t>of</a:t>
            </a:r>
            <a:r>
              <a:rPr lang="pt-BR" dirty="0"/>
              <a:t> → Quando deseja percorrer diretamente os elementos de um </a:t>
            </a:r>
            <a:r>
              <a:rPr lang="pt-BR" dirty="0" err="1"/>
              <a:t>array</a:t>
            </a:r>
            <a:r>
              <a:rPr lang="pt-BR" dirty="0"/>
              <a:t>.</a:t>
            </a:r>
          </a:p>
          <a:p>
            <a:pPr marL="457200" lvl="1" indent="0">
              <a:buNone/>
            </a:pPr>
            <a:r>
              <a:rPr lang="pt-BR" dirty="0"/>
              <a:t>✅ for...in → Quando precisa percorrer as propriedades de um objeto.</a:t>
            </a:r>
          </a:p>
          <a:p>
            <a:pPr marL="457200" lvl="1" indent="0">
              <a:buNone/>
            </a:pPr>
            <a:r>
              <a:rPr lang="pt-BR" dirty="0"/>
              <a:t>✅ </a:t>
            </a:r>
            <a:r>
              <a:rPr lang="pt-BR" dirty="0" err="1"/>
              <a:t>forEach</a:t>
            </a:r>
            <a:r>
              <a:rPr lang="pt-BR" dirty="0"/>
              <a:t> → Quando deseja iterar sobre um </a:t>
            </a:r>
            <a:r>
              <a:rPr lang="pt-BR" dirty="0" err="1"/>
              <a:t>array</a:t>
            </a:r>
            <a:r>
              <a:rPr lang="pt-BR" dirty="0"/>
              <a:t> de forma simples, usando uma função de </a:t>
            </a:r>
            <a:r>
              <a:rPr lang="pt-BR" dirty="0" err="1"/>
              <a:t>callback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3499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D0A0-E070-D527-EB5A-91DD0025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</a:t>
            </a:r>
            <a:r>
              <a:rPr lang="pt-BR" dirty="0" err="1"/>
              <a:t>forEach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ACE0B3-EB44-F075-41DD-786B9BE98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1584325"/>
          </a:xfrm>
        </p:spPr>
        <p:txBody>
          <a:bodyPr/>
          <a:lstStyle/>
          <a:p>
            <a:r>
              <a:rPr lang="pt-BR" dirty="0"/>
              <a:t>O método .</a:t>
            </a:r>
            <a:r>
              <a:rPr lang="pt-BR" dirty="0" err="1"/>
              <a:t>forEach</a:t>
            </a:r>
            <a:r>
              <a:rPr lang="pt-BR" dirty="0"/>
              <a:t>() é uma forma prática e eficiente de percorrer </a:t>
            </a:r>
            <a:r>
              <a:rPr lang="pt-BR" dirty="0" err="1"/>
              <a:t>arrays</a:t>
            </a:r>
            <a:r>
              <a:rPr lang="pt-BR" dirty="0"/>
              <a:t> em </a:t>
            </a:r>
            <a:r>
              <a:rPr lang="pt-BR" dirty="0" err="1"/>
              <a:t>JavaScript</a:t>
            </a:r>
            <a:r>
              <a:rPr lang="pt-BR" dirty="0"/>
              <a:t>. Ele executa uma função para cada elemento do </a:t>
            </a:r>
            <a:r>
              <a:rPr lang="pt-BR" dirty="0" err="1"/>
              <a:t>array</a:t>
            </a:r>
            <a:r>
              <a:rPr lang="pt-BR" dirty="0"/>
              <a:t>, facilitando operações como exibição de dados, cálculos ou manipulações.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52D626C-9B6B-345C-D090-F55CBEF2A842}"/>
              </a:ext>
            </a:extLst>
          </p:cNvPr>
          <p:cNvSpPr txBox="1"/>
          <p:nvPr/>
        </p:nvSpPr>
        <p:spPr>
          <a:xfrm>
            <a:off x="3041073" y="3428999"/>
            <a:ext cx="6109854" cy="2068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50"/>
              </a:lnSpc>
              <a:buNone/>
            </a:pP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produtos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"Teclado"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"Mouse"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"Monitor"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lnSpc>
                <a:spcPts val="2550"/>
              </a:lnSpc>
              <a:buNone/>
            </a:pPr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produtos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produto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550"/>
              </a:lnSpc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`Produto: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produto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550"/>
              </a:lnSpc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76911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93FDC-17BB-B56F-0BFB-BF06C5140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For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0E52E4-586D-54E1-242E-5C56DD4D9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2450234"/>
          </a:xfrm>
        </p:spPr>
        <p:txBody>
          <a:bodyPr/>
          <a:lstStyle/>
          <a:p>
            <a:r>
              <a:rPr lang="pt-BR" dirty="0"/>
              <a:t>O laço for é ideal quando você conhece a quantidade exata de vezes que deseja repetir uma ação. Ele é composto por três partes:</a:t>
            </a:r>
          </a:p>
          <a:p>
            <a:pPr marL="1028700" lvl="1" indent="-342900"/>
            <a:r>
              <a:rPr lang="pt-BR" dirty="0"/>
              <a:t>Inicialização: Define uma variável de controle.</a:t>
            </a:r>
          </a:p>
          <a:p>
            <a:pPr marL="1028700" lvl="1" indent="-342900"/>
            <a:r>
              <a:rPr lang="pt-BR" dirty="0"/>
              <a:t>Condição: Estabelece o critério para encerrar o laço.</a:t>
            </a:r>
          </a:p>
          <a:p>
            <a:pPr marL="1028700" lvl="1" indent="-342900"/>
            <a:r>
              <a:rPr lang="pt-BR" dirty="0"/>
              <a:t>Incremento/Decremento: Atualiza a variável de controle a cada iteração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471C3AB-D56C-15E0-4252-F2B222B6C641}"/>
              </a:ext>
            </a:extLst>
          </p:cNvPr>
          <p:cNvSpPr txBox="1"/>
          <p:nvPr/>
        </p:nvSpPr>
        <p:spPr>
          <a:xfrm>
            <a:off x="3889664" y="4685573"/>
            <a:ext cx="4412672" cy="1068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50"/>
              </a:lnSpc>
              <a:buNone/>
            </a:pPr>
            <a:r>
              <a:rPr lang="nn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n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nn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nn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nn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ts val="2550"/>
              </a:lnSpc>
              <a:buNone/>
            </a:pP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n-NO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`Número: 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nn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n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550"/>
              </a:lnSpc>
            </a:pP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2039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da Página Inicial e Tela de Verificação de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38929-3700-44AF-B113-6D6B099EB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Hoje vamos criar a página inicial do nosso sistema e também a tela de busca de usuários, onde o usuário poderá consultar seus dados utilizando o e-mail como critério de pesquisa.</a:t>
            </a:r>
          </a:p>
          <a:p>
            <a:pPr>
              <a:spcBef>
                <a:spcPts val="0"/>
              </a:spcBef>
            </a:pPr>
            <a:r>
              <a:rPr lang="pt-BR" b="1" dirty="0"/>
              <a:t>Fluxo de Navegação no Sistema:</a:t>
            </a:r>
          </a:p>
          <a:p>
            <a:pPr>
              <a:spcBef>
                <a:spcPts val="0"/>
              </a:spcBef>
            </a:pPr>
            <a:r>
              <a:rPr lang="pt-BR" dirty="0"/>
              <a:t>Vamos entender como o usuário irá interagir com o sistema. O caminho será o seguinte:</a:t>
            </a:r>
          </a:p>
          <a:p>
            <a:pPr marL="1143000" lvl="1" indent="-457200"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Abrir o navegador e acessar o sistema;</a:t>
            </a:r>
          </a:p>
          <a:p>
            <a:pPr marL="1143000" lvl="1" indent="-457200"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Na tela inicial, o usuário verá um menu com várias opções;</a:t>
            </a:r>
          </a:p>
          <a:p>
            <a:pPr marL="1143000" lvl="1" indent="-457200"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Ao clicar em “Verificar Cadastro”, será redirecionado para a tela de busca;</a:t>
            </a:r>
          </a:p>
          <a:p>
            <a:pPr marL="1143000" lvl="1" indent="-457200"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Nessa tela, o usuário irá preencher o campo com seu e-mail e clicar em “Buscar”;</a:t>
            </a:r>
          </a:p>
          <a:p>
            <a:pPr marL="1143000" lvl="1" indent="-457200"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O sistema irá procurar no banco de dados e exibir os dados do usuário caso o e-mail seja encontrado.</a:t>
            </a:r>
          </a:p>
        </p:txBody>
      </p:sp>
    </p:spTree>
    <p:extLst>
      <p:ext uri="{BB962C8B-B14F-4D97-AF65-F5344CB8AC3E}">
        <p14:creationId xmlns:p14="http://schemas.microsoft.com/office/powerpoint/2010/main" val="188441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E6F8-45E9-4FE1-B6DF-E656BFAFE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1. Criando a Página Inicial (</a:t>
            </a:r>
            <a:r>
              <a:rPr lang="pt-BR" dirty="0" err="1"/>
              <a:t>index.php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38929-3700-44AF-B113-6D6B099EB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A página inicial do sistema é responsável por apresentar as opções principais que o usuário pode acessar. Ela segue a estrutura padrão do HTML: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&gt;: Informa que estamos usando HTML5.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lang</a:t>
            </a:r>
            <a:r>
              <a:rPr lang="pt-BR" dirty="0"/>
              <a:t>="</a:t>
            </a:r>
            <a:r>
              <a:rPr lang="pt-BR" dirty="0" err="1"/>
              <a:t>pt-br</a:t>
            </a:r>
            <a:r>
              <a:rPr lang="pt-BR" dirty="0"/>
              <a:t>"&gt;: Define o idioma da página.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&lt;meta </a:t>
            </a:r>
            <a:r>
              <a:rPr lang="pt-BR" dirty="0" err="1"/>
              <a:t>charset</a:t>
            </a:r>
            <a:r>
              <a:rPr lang="pt-BR" dirty="0"/>
              <a:t>="UTF-8"&gt;: Define a codificação de caracteres (importante para acentuação).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&lt;meta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viewport</a:t>
            </a:r>
            <a:r>
              <a:rPr lang="pt-BR" dirty="0"/>
              <a:t>"...&gt;: Faz com que a página se ajuste bem em dispositivos móveis.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&lt;</a:t>
            </a:r>
            <a:r>
              <a:rPr lang="pt-BR" dirty="0" err="1"/>
              <a:t>title</a:t>
            </a:r>
            <a:r>
              <a:rPr lang="pt-BR" dirty="0"/>
              <a:t>&gt;: Define o nome da aba do navegador.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&lt;link </a:t>
            </a:r>
            <a:r>
              <a:rPr lang="pt-BR" dirty="0" err="1"/>
              <a:t>rel</a:t>
            </a:r>
            <a:r>
              <a:rPr lang="pt-BR" dirty="0"/>
              <a:t>="</a:t>
            </a:r>
            <a:r>
              <a:rPr lang="pt-BR" dirty="0" err="1"/>
              <a:t>stylesheet</a:t>
            </a:r>
            <a:r>
              <a:rPr lang="pt-BR" dirty="0"/>
              <a:t>" </a:t>
            </a:r>
            <a:r>
              <a:rPr lang="pt-BR" dirty="0" err="1"/>
              <a:t>href</a:t>
            </a:r>
            <a:r>
              <a:rPr lang="pt-BR" dirty="0"/>
              <a:t>="estilos/style.css"&gt;: Carrega o arquivo de estilos externo que personaliza o visual da página.</a:t>
            </a:r>
          </a:p>
        </p:txBody>
      </p:sp>
    </p:spTree>
    <p:extLst>
      <p:ext uri="{BB962C8B-B14F-4D97-AF65-F5344CB8AC3E}">
        <p14:creationId xmlns:p14="http://schemas.microsoft.com/office/powerpoint/2010/main" val="24254531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429FBCFB-48D8-4AA4-B5BF-FD1C9C146892}" vid="{19FF1A97-A5A7-4069-9FBC-63630FB1F0A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3FA34C8AFC5FC488AEECB2D2E525275" ma:contentTypeVersion="14" ma:contentTypeDescription="Crie um novo documento." ma:contentTypeScope="" ma:versionID="804e1d70ebc3aa5aaf228fa9b3ef5351">
  <xsd:schema xmlns:xsd="http://www.w3.org/2001/XMLSchema" xmlns:xs="http://www.w3.org/2001/XMLSchema" xmlns:p="http://schemas.microsoft.com/office/2006/metadata/properties" xmlns:ns3="70a57813-994f-4259-80d7-0e2fa131df4f" xmlns:ns4="9359566a-d9e3-4df0-bfba-fd78eef428d8" targetNamespace="http://schemas.microsoft.com/office/2006/metadata/properties" ma:root="true" ma:fieldsID="a86f449d0aedb19fe976fa2d49395791" ns3:_="" ns4:_="">
    <xsd:import namespace="70a57813-994f-4259-80d7-0e2fa131df4f"/>
    <xsd:import namespace="9359566a-d9e3-4df0-bfba-fd78eef428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a57813-994f-4259-80d7-0e2fa131df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9566a-d9e3-4df0-bfba-fd78eef428d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0a57813-994f-4259-80d7-0e2fa131df4f" xsi:nil="true"/>
  </documentManagement>
</p:properties>
</file>

<file path=customXml/itemProps1.xml><?xml version="1.0" encoding="utf-8"?>
<ds:datastoreItem xmlns:ds="http://schemas.openxmlformats.org/officeDocument/2006/customXml" ds:itemID="{1919BCF7-D83F-485C-9956-F373F70C9A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a57813-994f-4259-80d7-0e2fa131df4f"/>
    <ds:schemaRef ds:uri="9359566a-d9e3-4df0-bfba-fd78eef428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42A908-4308-42B2-AD36-76827C57E7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069D1F-6C1F-4FA3-8CCB-EA801E558BEC}">
  <ds:schemaRefs>
    <ds:schemaRef ds:uri="http://schemas.microsoft.com/office/infopath/2007/PartnerControls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9359566a-d9e3-4df0-bfba-fd78eef428d8"/>
    <ds:schemaRef ds:uri="http://schemas.openxmlformats.org/package/2006/metadata/core-properties"/>
    <ds:schemaRef ds:uri="70a57813-994f-4259-80d7-0e2fa131df4f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1400</TotalTime>
  <Words>2446</Words>
  <Application>Microsoft Office PowerPoint</Application>
  <PresentationFormat>Widescreen</PresentationFormat>
  <Paragraphs>188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Times New Roman</vt:lpstr>
      <vt:lpstr>Tema1</vt:lpstr>
      <vt:lpstr>Estruturas de Repetição</vt:lpstr>
      <vt:lpstr>Introdução aos Laços de Repetição </vt:lpstr>
      <vt:lpstr>Laço While </vt:lpstr>
      <vt:lpstr>Laço do...while</vt:lpstr>
      <vt:lpstr>Resumo Laços</vt:lpstr>
      <vt:lpstr>Laço forEach</vt:lpstr>
      <vt:lpstr>Laço For </vt:lpstr>
      <vt:lpstr>Criação da Página Inicial e Tela de Verificação de Usuário</vt:lpstr>
      <vt:lpstr>1. Criando a Página Inicial (index.php)</vt:lpstr>
      <vt:lpstr>Sintaxe página index.php</vt:lpstr>
      <vt:lpstr>2. Criando a Tela de Verificação de Cadastro</vt:lpstr>
      <vt:lpstr>Sintaxe verificarCadastro.php</vt:lpstr>
      <vt:lpstr>3. Explicando o PHP para buscar usuário</vt:lpstr>
      <vt:lpstr>3. Explicando o PHP para buscar usuário</vt:lpstr>
      <vt:lpstr>3. Explicando o PHP para buscar usuário</vt:lpstr>
      <vt:lpstr>Método get_result() e seus Métodos Associados</vt:lpstr>
      <vt:lpstr>4. Mostrar os dados na tela em forma de tabela</vt:lpstr>
      <vt:lpstr>Sintaxe do cabeçalho tabela a ser criada</vt:lpstr>
      <vt:lpstr>Sintaxe do conteúdo tabela a ser criada</vt:lpstr>
      <vt:lpstr>4. Form na tabela</vt:lpstr>
      <vt:lpstr>Sintaxe caso não encontre o e-mail no Banco de Dados</vt:lpstr>
      <vt:lpstr>Sintaxe caso de erro de conexão com o Banco de 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python</dc:title>
  <dc:creator>Fernando Figueiredo Dos Santos</dc:creator>
  <cp:lastModifiedBy>Pedro Miho</cp:lastModifiedBy>
  <cp:revision>124</cp:revision>
  <dcterms:created xsi:type="dcterms:W3CDTF">2022-04-04T19:16:26Z</dcterms:created>
  <dcterms:modified xsi:type="dcterms:W3CDTF">2025-05-05T00:06:11Z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0x010100F3FA34C8AFC5FC488AEECB2D2E525275</vt:lpwstr>
  </property>
</Properties>
</file>