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2"/>
  </p:notesMasterIdLst>
  <p:sldIdLst>
    <p:sldId id="256" r:id="rId2"/>
    <p:sldId id="257" r:id="rId3"/>
    <p:sldId id="258" r:id="rId4"/>
    <p:sldId id="259" r:id="rId5"/>
    <p:sldId id="260" r:id="rId6"/>
    <p:sldId id="261" r:id="rId7"/>
    <p:sldId id="264" r:id="rId8"/>
    <p:sldId id="265" r:id="rId9"/>
    <p:sldId id="262" r:id="rId10"/>
    <p:sldId id="263" r:id="rId1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dro Henrique Miho de Souza" initials="PHMdS" lastIdx="2" clrIdx="0">
    <p:extLst>
      <p:ext uri="{19B8F6BF-5375-455C-9EA6-DF929625EA0E}">
        <p15:presenceInfo xmlns:p15="http://schemas.microsoft.com/office/powerpoint/2012/main" userId="S-1-5-21-1968796493-41410912-2451105760-1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A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showGuides="1">
      <p:cViewPr varScale="1">
        <p:scale>
          <a:sx n="113" d="100"/>
          <a:sy n="113" d="100"/>
        </p:scale>
        <p:origin x="33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B45FB-FC1C-4893-B550-48C1193193C6}" type="datetimeFigureOut">
              <a:rPr lang="pt-BR" smtClean="0"/>
              <a:t>18/04/2025</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800886-2B44-4102-B316-2BF70C094002}" type="slidenum">
              <a:rPr lang="pt-BR" smtClean="0"/>
              <a:t>‹nº›</a:t>
            </a:fld>
            <a:endParaRPr lang="pt-BR"/>
          </a:p>
        </p:txBody>
      </p:sp>
    </p:spTree>
    <p:extLst>
      <p:ext uri="{BB962C8B-B14F-4D97-AF65-F5344CB8AC3E}">
        <p14:creationId xmlns:p14="http://schemas.microsoft.com/office/powerpoint/2010/main" val="2612525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F73EA-414C-4929-B3E7-AD122EFFBFBF}"/>
              </a:ext>
            </a:extLst>
          </p:cNvPr>
          <p:cNvSpPr>
            <a:spLocks noGrp="1"/>
          </p:cNvSpPr>
          <p:nvPr>
            <p:ph type="ctrTitle"/>
          </p:nvPr>
        </p:nvSpPr>
        <p:spPr>
          <a:xfrm>
            <a:off x="1524000" y="1652931"/>
            <a:ext cx="9144000" cy="2387600"/>
          </a:xfrm>
          <a:prstGeom prst="rect">
            <a:avLst/>
          </a:prstGeom>
        </p:spPr>
        <p:txBody>
          <a:bodyPr anchor="b"/>
          <a:lstStyle>
            <a:lvl1pPr algn="ctr">
              <a:defRPr sz="6000">
                <a:latin typeface="Times New Roman" panose="02020603050405020304" pitchFamily="18" charset="0"/>
                <a:cs typeface="Times New Roman" panose="02020603050405020304" pitchFamily="18" charset="0"/>
              </a:defRPr>
            </a:lvl1pPr>
          </a:lstStyle>
          <a:p>
            <a:r>
              <a:rPr lang="pt-BR" dirty="0"/>
              <a:t>Clique para editar o título Mestre</a:t>
            </a:r>
          </a:p>
        </p:txBody>
      </p:sp>
      <p:sp>
        <p:nvSpPr>
          <p:cNvPr id="3" name="Subtítulo 2">
            <a:extLst>
              <a:ext uri="{FF2B5EF4-FFF2-40B4-BE49-F238E27FC236}">
                <a16:creationId xmlns:a16="http://schemas.microsoft.com/office/drawing/2014/main" id="{C37FCEED-3F66-43BC-8B20-36021361A3BF}"/>
              </a:ext>
            </a:extLst>
          </p:cNvPr>
          <p:cNvSpPr>
            <a:spLocks noGrp="1"/>
          </p:cNvSpPr>
          <p:nvPr>
            <p:ph type="subTitle" idx="1"/>
          </p:nvPr>
        </p:nvSpPr>
        <p:spPr>
          <a:xfrm>
            <a:off x="1524000" y="4260550"/>
            <a:ext cx="9144000" cy="1655762"/>
          </a:xfrm>
          <a:prstGeom prst="rect">
            <a:avLst/>
          </a:prstGeo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p>
        </p:txBody>
      </p:sp>
    </p:spTree>
    <p:extLst>
      <p:ext uri="{BB962C8B-B14F-4D97-AF65-F5344CB8AC3E}">
        <p14:creationId xmlns:p14="http://schemas.microsoft.com/office/powerpoint/2010/main" val="2639507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DB2585-BC56-4839-AEEF-1B75486F2313}"/>
              </a:ext>
            </a:extLst>
          </p:cNvPr>
          <p:cNvSpPr>
            <a:spLocks noGrp="1"/>
          </p:cNvSpPr>
          <p:nvPr>
            <p:ph type="title"/>
          </p:nvPr>
        </p:nvSpPr>
        <p:spPr>
          <a:xfrm>
            <a:off x="838200" y="828134"/>
            <a:ext cx="9392728" cy="491707"/>
          </a:xfrm>
          <a:prstGeom prst="rect">
            <a:avLst/>
          </a:prstGeom>
        </p:spPr>
        <p:txBody>
          <a:bodyPr/>
          <a:lstStyle>
            <a:lvl1pPr>
              <a:defRPr sz="2800">
                <a:latin typeface="Times New Roman" panose="02020603050405020304" pitchFamily="18" charset="0"/>
                <a:cs typeface="Times New Roman" panose="02020603050405020304" pitchFamily="18" charset="0"/>
              </a:defRPr>
            </a:lvl1pPr>
          </a:lstStyle>
          <a:p>
            <a:r>
              <a:rPr lang="pt-BR" dirty="0"/>
              <a:t>Clique para editar o título Mestre</a:t>
            </a:r>
          </a:p>
        </p:txBody>
      </p:sp>
      <p:sp>
        <p:nvSpPr>
          <p:cNvPr id="3" name="Espaço Reservado para Texto Vertical 2">
            <a:extLst>
              <a:ext uri="{FF2B5EF4-FFF2-40B4-BE49-F238E27FC236}">
                <a16:creationId xmlns:a16="http://schemas.microsoft.com/office/drawing/2014/main" id="{19D1A810-2C5E-49EA-AAFC-FDC1AA5F1FC4}"/>
              </a:ext>
            </a:extLst>
          </p:cNvPr>
          <p:cNvSpPr>
            <a:spLocks noGrp="1"/>
          </p:cNvSpPr>
          <p:nvPr>
            <p:ph type="body" orient="vert" idx="1"/>
          </p:nvPr>
        </p:nvSpPr>
        <p:spPr>
          <a:xfrm>
            <a:off x="605287" y="1825624"/>
            <a:ext cx="10981426" cy="4618307"/>
          </a:xfrm>
          <a:prstGeom prst="rect">
            <a:avLst/>
          </a:prstGeom>
        </p:spPr>
        <p:txBody>
          <a:bodyPr vert="eaVert"/>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86660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EDB59BB-5636-42CF-B124-FAF3D7953F15}"/>
              </a:ext>
            </a:extLst>
          </p:cNvPr>
          <p:cNvSpPr>
            <a:spLocks noGrp="1"/>
          </p:cNvSpPr>
          <p:nvPr>
            <p:ph type="title" orient="vert"/>
          </p:nvPr>
        </p:nvSpPr>
        <p:spPr>
          <a:xfrm>
            <a:off x="8724900" y="365125"/>
            <a:ext cx="2628900" cy="5811838"/>
          </a:xfrm>
          <a:prstGeom prst="rect">
            <a:avLst/>
          </a:prstGeo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93875309-BF17-4BAA-9583-FFA5CD6256CF}"/>
              </a:ext>
            </a:extLst>
          </p:cNvPr>
          <p:cNvSpPr>
            <a:spLocks noGrp="1"/>
          </p:cNvSpPr>
          <p:nvPr>
            <p:ph type="body" orient="vert" idx="1"/>
          </p:nvPr>
        </p:nvSpPr>
        <p:spPr>
          <a:xfrm>
            <a:off x="838200" y="365125"/>
            <a:ext cx="7734300" cy="5811838"/>
          </a:xfrm>
          <a:prstGeom prst="rect">
            <a:avLst/>
          </a:prstGeo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54D6C19-C741-47D2-A6CB-2906DBB98236}"/>
              </a:ext>
            </a:extLst>
          </p:cNvPr>
          <p:cNvSpPr>
            <a:spLocks noGrp="1"/>
          </p:cNvSpPr>
          <p:nvPr>
            <p:ph type="dt" sz="half" idx="10"/>
          </p:nvPr>
        </p:nvSpPr>
        <p:spPr>
          <a:xfrm>
            <a:off x="838200" y="6356350"/>
            <a:ext cx="2743200" cy="365125"/>
          </a:xfrm>
          <a:prstGeom prst="rect">
            <a:avLst/>
          </a:prstGeom>
        </p:spPr>
        <p:txBody>
          <a:bodyPr/>
          <a:lstStyle/>
          <a:p>
            <a:fld id="{CDD55C27-F8C6-4481-8569-CAC50CAE9F1F}" type="datetimeFigureOut">
              <a:rPr lang="pt-BR" smtClean="0"/>
              <a:t>18/04/2025</a:t>
            </a:fld>
            <a:endParaRPr lang="pt-BR"/>
          </a:p>
        </p:txBody>
      </p:sp>
      <p:sp>
        <p:nvSpPr>
          <p:cNvPr id="5" name="Espaço Reservado para Rodapé 4">
            <a:extLst>
              <a:ext uri="{FF2B5EF4-FFF2-40B4-BE49-F238E27FC236}">
                <a16:creationId xmlns:a16="http://schemas.microsoft.com/office/drawing/2014/main" id="{3AC129DE-944E-4128-9F49-76B5C1F4FBC2}"/>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6" name="Espaço Reservado para Número de Slide 5">
            <a:extLst>
              <a:ext uri="{FF2B5EF4-FFF2-40B4-BE49-F238E27FC236}">
                <a16:creationId xmlns:a16="http://schemas.microsoft.com/office/drawing/2014/main" id="{E20892AE-B301-431E-9D8C-F0BDAF576005}"/>
              </a:ext>
            </a:extLst>
          </p:cNvPr>
          <p:cNvSpPr>
            <a:spLocks noGrp="1"/>
          </p:cNvSpPr>
          <p:nvPr>
            <p:ph type="sldNum" sz="quarter" idx="12"/>
          </p:nvPr>
        </p:nvSpPr>
        <p:spPr>
          <a:xfrm>
            <a:off x="8610600" y="6356350"/>
            <a:ext cx="2743200" cy="365125"/>
          </a:xfrm>
          <a:prstGeom prst="rect">
            <a:avLst/>
          </a:prstGeom>
        </p:spPr>
        <p:txBody>
          <a:bodyPr/>
          <a:lstStyle/>
          <a:p>
            <a:fld id="{4BD41EC5-C773-4CDF-9E39-1AADF374E505}" type="slidenum">
              <a:rPr lang="pt-BR" smtClean="0"/>
              <a:t>‹nº›</a:t>
            </a:fld>
            <a:endParaRPr lang="pt-BR"/>
          </a:p>
        </p:txBody>
      </p:sp>
    </p:spTree>
    <p:extLst>
      <p:ext uri="{BB962C8B-B14F-4D97-AF65-F5344CB8AC3E}">
        <p14:creationId xmlns:p14="http://schemas.microsoft.com/office/powerpoint/2010/main" val="565955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5DFB8E-AD99-4A2B-8BE2-ED878F912428}"/>
              </a:ext>
            </a:extLst>
          </p:cNvPr>
          <p:cNvSpPr>
            <a:spLocks noGrp="1"/>
          </p:cNvSpPr>
          <p:nvPr>
            <p:ph type="title"/>
          </p:nvPr>
        </p:nvSpPr>
        <p:spPr>
          <a:xfrm>
            <a:off x="749185" y="854420"/>
            <a:ext cx="9409981" cy="448573"/>
          </a:xfrm>
          <a:prstGeom prst="rect">
            <a:avLst/>
          </a:prstGeom>
        </p:spPr>
        <p:txBody>
          <a:bodyPr/>
          <a:lstStyle>
            <a:lvl1pPr>
              <a:defRPr sz="2800">
                <a:latin typeface="Times New Roman" panose="02020603050405020304" pitchFamily="18" charset="0"/>
                <a:cs typeface="Times New Roman" panose="02020603050405020304" pitchFamily="18" charset="0"/>
              </a:defRPr>
            </a:lvl1pPr>
          </a:lstStyle>
          <a:p>
            <a:r>
              <a:rPr lang="pt-BR" dirty="0"/>
              <a:t>Clique para editar o título Mestre</a:t>
            </a:r>
          </a:p>
        </p:txBody>
      </p:sp>
      <p:sp>
        <p:nvSpPr>
          <p:cNvPr id="3" name="Espaço Reservado para Conteúdo 2">
            <a:extLst>
              <a:ext uri="{FF2B5EF4-FFF2-40B4-BE49-F238E27FC236}">
                <a16:creationId xmlns:a16="http://schemas.microsoft.com/office/drawing/2014/main" id="{F1BA61F7-989E-45C9-916D-42CE0B17B371}"/>
              </a:ext>
            </a:extLst>
          </p:cNvPr>
          <p:cNvSpPr>
            <a:spLocks noGrp="1"/>
          </p:cNvSpPr>
          <p:nvPr>
            <p:ph idx="1"/>
          </p:nvPr>
        </p:nvSpPr>
        <p:spPr>
          <a:xfrm>
            <a:off x="592347" y="1844675"/>
            <a:ext cx="11007306" cy="4351338"/>
          </a:xfrm>
          <a:prstGeom prst="rect">
            <a:avLst/>
          </a:prstGeom>
        </p:spPr>
        <p:txBody>
          <a:bodyPr/>
          <a:lstStyle>
            <a:lvl1pPr marL="0" indent="0" algn="just">
              <a:lnSpc>
                <a:spcPct val="150000"/>
              </a:lnSpc>
              <a:spcBef>
                <a:spcPts val="0"/>
              </a:spcBef>
              <a:buNone/>
              <a:defRPr sz="2000">
                <a:latin typeface="Times New Roman" panose="02020603050405020304" pitchFamily="18" charset="0"/>
                <a:cs typeface="Times New Roman" panose="02020603050405020304" pitchFamily="18" charset="0"/>
              </a:defRPr>
            </a:lvl1pPr>
            <a:lvl2pPr algn="just">
              <a:lnSpc>
                <a:spcPct val="150000"/>
              </a:lnSpc>
              <a:defRPr sz="1600">
                <a:latin typeface="Times New Roman" panose="02020603050405020304" pitchFamily="18" charset="0"/>
                <a:cs typeface="Times New Roman" panose="02020603050405020304" pitchFamily="18" charset="0"/>
              </a:defRPr>
            </a:lvl2pPr>
            <a:lvl3pPr algn="just">
              <a:lnSpc>
                <a:spcPct val="150000"/>
              </a:lnSpc>
              <a:defRPr sz="1400">
                <a:latin typeface="Times New Roman" panose="02020603050405020304" pitchFamily="18" charset="0"/>
                <a:cs typeface="Times New Roman" panose="02020603050405020304" pitchFamily="18" charset="0"/>
              </a:defRPr>
            </a:lvl3pPr>
            <a:lvl4pPr algn="just">
              <a:lnSpc>
                <a:spcPct val="150000"/>
              </a:lnSpc>
              <a:spcBef>
                <a:spcPts val="0"/>
              </a:spcBef>
              <a:defRPr sz="1200">
                <a:latin typeface="Times New Roman" panose="02020603050405020304" pitchFamily="18" charset="0"/>
                <a:cs typeface="Times New Roman" panose="02020603050405020304" pitchFamily="18" charset="0"/>
              </a:defRPr>
            </a:lvl4pPr>
            <a:lvl5pPr algn="just">
              <a:lnSpc>
                <a:spcPct val="150000"/>
              </a:lnSpc>
              <a:spcBef>
                <a:spcPts val="0"/>
              </a:spcBef>
              <a:defRPr sz="1000">
                <a:latin typeface="Times New Roman" panose="02020603050405020304" pitchFamily="18" charset="0"/>
                <a:cs typeface="Times New Roman" panose="02020603050405020304" pitchFamily="18" charset="0"/>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2907272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440976-951F-48E1-9F65-E2E7237C0898}"/>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F3F09C38-83BA-4379-9DE9-B52DAEE2D66B}"/>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7801F2F7-E203-4170-8B06-E39E4EF61BE0}"/>
              </a:ext>
            </a:extLst>
          </p:cNvPr>
          <p:cNvSpPr>
            <a:spLocks noGrp="1"/>
          </p:cNvSpPr>
          <p:nvPr>
            <p:ph type="dt" sz="half" idx="10"/>
          </p:nvPr>
        </p:nvSpPr>
        <p:spPr>
          <a:xfrm>
            <a:off x="838200" y="6356350"/>
            <a:ext cx="2743200" cy="365125"/>
          </a:xfrm>
          <a:prstGeom prst="rect">
            <a:avLst/>
          </a:prstGeom>
        </p:spPr>
        <p:txBody>
          <a:bodyPr/>
          <a:lstStyle/>
          <a:p>
            <a:fld id="{CDD55C27-F8C6-4481-8569-CAC50CAE9F1F}" type="datetimeFigureOut">
              <a:rPr lang="pt-BR" smtClean="0"/>
              <a:t>18/04/2025</a:t>
            </a:fld>
            <a:endParaRPr lang="pt-BR"/>
          </a:p>
        </p:txBody>
      </p:sp>
      <p:sp>
        <p:nvSpPr>
          <p:cNvPr id="5" name="Espaço Reservado para Rodapé 4">
            <a:extLst>
              <a:ext uri="{FF2B5EF4-FFF2-40B4-BE49-F238E27FC236}">
                <a16:creationId xmlns:a16="http://schemas.microsoft.com/office/drawing/2014/main" id="{CE2FDAB5-81C4-491B-B1DB-3E7A63996A04}"/>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6" name="Espaço Reservado para Número de Slide 5">
            <a:extLst>
              <a:ext uri="{FF2B5EF4-FFF2-40B4-BE49-F238E27FC236}">
                <a16:creationId xmlns:a16="http://schemas.microsoft.com/office/drawing/2014/main" id="{AF87684E-F6A9-4B10-B6C6-98901C57A499}"/>
              </a:ext>
            </a:extLst>
          </p:cNvPr>
          <p:cNvSpPr>
            <a:spLocks noGrp="1"/>
          </p:cNvSpPr>
          <p:nvPr>
            <p:ph type="sldNum" sz="quarter" idx="12"/>
          </p:nvPr>
        </p:nvSpPr>
        <p:spPr>
          <a:xfrm>
            <a:off x="8610600" y="6356350"/>
            <a:ext cx="2743200" cy="365125"/>
          </a:xfrm>
          <a:prstGeom prst="rect">
            <a:avLst/>
          </a:prstGeom>
        </p:spPr>
        <p:txBody>
          <a:bodyPr/>
          <a:lstStyle/>
          <a:p>
            <a:fld id="{4BD41EC5-C773-4CDF-9E39-1AADF374E505}" type="slidenum">
              <a:rPr lang="pt-BR" smtClean="0"/>
              <a:t>‹nº›</a:t>
            </a:fld>
            <a:endParaRPr lang="pt-BR"/>
          </a:p>
        </p:txBody>
      </p:sp>
    </p:spTree>
    <p:extLst>
      <p:ext uri="{BB962C8B-B14F-4D97-AF65-F5344CB8AC3E}">
        <p14:creationId xmlns:p14="http://schemas.microsoft.com/office/powerpoint/2010/main" val="1822691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537CFC-895E-42D9-B850-249E3AA6498C}"/>
              </a:ext>
            </a:extLst>
          </p:cNvPr>
          <p:cNvSpPr>
            <a:spLocks noGrp="1"/>
          </p:cNvSpPr>
          <p:nvPr>
            <p:ph type="title"/>
          </p:nvPr>
        </p:nvSpPr>
        <p:spPr>
          <a:xfrm>
            <a:off x="838200" y="365125"/>
            <a:ext cx="10515600" cy="1325563"/>
          </a:xfrm>
          <a:prstGeom prst="rect">
            <a:avLst/>
          </a:prstGeom>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6E2EF1D-1141-40D7-BDED-690939FB81B7}"/>
              </a:ext>
            </a:extLst>
          </p:cNvPr>
          <p:cNvSpPr>
            <a:spLocks noGrp="1"/>
          </p:cNvSpPr>
          <p:nvPr>
            <p:ph sz="half" idx="1"/>
          </p:nvPr>
        </p:nvSpPr>
        <p:spPr>
          <a:xfrm>
            <a:off x="838200" y="1825625"/>
            <a:ext cx="5181600" cy="4351338"/>
          </a:xfrm>
          <a:prstGeom prst="rect">
            <a:avLst/>
          </a:prstGeo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8ECF165-5788-48F8-B64E-CAD147B1C6F3}"/>
              </a:ext>
            </a:extLst>
          </p:cNvPr>
          <p:cNvSpPr>
            <a:spLocks noGrp="1"/>
          </p:cNvSpPr>
          <p:nvPr>
            <p:ph sz="half" idx="2"/>
          </p:nvPr>
        </p:nvSpPr>
        <p:spPr>
          <a:xfrm>
            <a:off x="6172200" y="1825625"/>
            <a:ext cx="5181600" cy="4351338"/>
          </a:xfrm>
          <a:prstGeom prst="rect">
            <a:avLst/>
          </a:prstGeo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621A5A9C-1616-4A2F-9897-2AA0D6A7B0E1}"/>
              </a:ext>
            </a:extLst>
          </p:cNvPr>
          <p:cNvSpPr>
            <a:spLocks noGrp="1"/>
          </p:cNvSpPr>
          <p:nvPr>
            <p:ph type="dt" sz="half" idx="10"/>
          </p:nvPr>
        </p:nvSpPr>
        <p:spPr>
          <a:xfrm>
            <a:off x="838200" y="6356350"/>
            <a:ext cx="2743200" cy="365125"/>
          </a:xfrm>
          <a:prstGeom prst="rect">
            <a:avLst/>
          </a:prstGeom>
        </p:spPr>
        <p:txBody>
          <a:bodyPr/>
          <a:lstStyle/>
          <a:p>
            <a:fld id="{CDD55C27-F8C6-4481-8569-CAC50CAE9F1F}" type="datetimeFigureOut">
              <a:rPr lang="pt-BR" smtClean="0"/>
              <a:t>18/04/2025</a:t>
            </a:fld>
            <a:endParaRPr lang="pt-BR"/>
          </a:p>
        </p:txBody>
      </p:sp>
      <p:sp>
        <p:nvSpPr>
          <p:cNvPr id="6" name="Espaço Reservado para Rodapé 5">
            <a:extLst>
              <a:ext uri="{FF2B5EF4-FFF2-40B4-BE49-F238E27FC236}">
                <a16:creationId xmlns:a16="http://schemas.microsoft.com/office/drawing/2014/main" id="{819E4B8E-0EE6-4C64-9500-F64ED0B84D56}"/>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7" name="Espaço Reservado para Número de Slide 6">
            <a:extLst>
              <a:ext uri="{FF2B5EF4-FFF2-40B4-BE49-F238E27FC236}">
                <a16:creationId xmlns:a16="http://schemas.microsoft.com/office/drawing/2014/main" id="{BFE3A651-93A6-476E-86D8-9380EB0792B9}"/>
              </a:ext>
            </a:extLst>
          </p:cNvPr>
          <p:cNvSpPr>
            <a:spLocks noGrp="1"/>
          </p:cNvSpPr>
          <p:nvPr>
            <p:ph type="sldNum" sz="quarter" idx="12"/>
          </p:nvPr>
        </p:nvSpPr>
        <p:spPr>
          <a:xfrm>
            <a:off x="8610600" y="6356350"/>
            <a:ext cx="2743200" cy="365125"/>
          </a:xfrm>
          <a:prstGeom prst="rect">
            <a:avLst/>
          </a:prstGeom>
        </p:spPr>
        <p:txBody>
          <a:bodyPr/>
          <a:lstStyle/>
          <a:p>
            <a:fld id="{4BD41EC5-C773-4CDF-9E39-1AADF374E505}" type="slidenum">
              <a:rPr lang="pt-BR" smtClean="0"/>
              <a:t>‹nº›</a:t>
            </a:fld>
            <a:endParaRPr lang="pt-BR"/>
          </a:p>
        </p:txBody>
      </p:sp>
    </p:spTree>
    <p:extLst>
      <p:ext uri="{BB962C8B-B14F-4D97-AF65-F5344CB8AC3E}">
        <p14:creationId xmlns:p14="http://schemas.microsoft.com/office/powerpoint/2010/main" val="2118024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8013D5-4B61-49F1-B604-8019D708D1CC}"/>
              </a:ext>
            </a:extLst>
          </p:cNvPr>
          <p:cNvSpPr>
            <a:spLocks noGrp="1"/>
          </p:cNvSpPr>
          <p:nvPr>
            <p:ph type="title"/>
          </p:nvPr>
        </p:nvSpPr>
        <p:spPr>
          <a:xfrm>
            <a:off x="839788" y="365125"/>
            <a:ext cx="10515600" cy="1325563"/>
          </a:xfrm>
          <a:prstGeom prst="rect">
            <a:avLst/>
          </a:prstGeo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57207A11-9E53-4968-BFBB-FBA312D24CA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DE141C8A-81E9-4FD8-AF20-F5BD9DA313CA}"/>
              </a:ext>
            </a:extLst>
          </p:cNvPr>
          <p:cNvSpPr>
            <a:spLocks noGrp="1"/>
          </p:cNvSpPr>
          <p:nvPr>
            <p:ph sz="half" idx="2"/>
          </p:nvPr>
        </p:nvSpPr>
        <p:spPr>
          <a:xfrm>
            <a:off x="839788" y="2505075"/>
            <a:ext cx="5157787" cy="3684588"/>
          </a:xfrm>
          <a:prstGeom prst="rect">
            <a:avLst/>
          </a:prstGeo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B1C8E84-38D3-49F5-9A51-7C0AF548DF7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F895D1BB-221B-469A-A06C-FD406B207A37}"/>
              </a:ext>
            </a:extLst>
          </p:cNvPr>
          <p:cNvSpPr>
            <a:spLocks noGrp="1"/>
          </p:cNvSpPr>
          <p:nvPr>
            <p:ph sz="quarter" idx="4"/>
          </p:nvPr>
        </p:nvSpPr>
        <p:spPr>
          <a:xfrm>
            <a:off x="6172200" y="2505075"/>
            <a:ext cx="5183188" cy="3684588"/>
          </a:xfrm>
          <a:prstGeom prst="rect">
            <a:avLst/>
          </a:prstGeo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6EAA33C3-5B87-4019-8743-8F9C2F983009}"/>
              </a:ext>
            </a:extLst>
          </p:cNvPr>
          <p:cNvSpPr>
            <a:spLocks noGrp="1"/>
          </p:cNvSpPr>
          <p:nvPr>
            <p:ph type="dt" sz="half" idx="10"/>
          </p:nvPr>
        </p:nvSpPr>
        <p:spPr>
          <a:xfrm>
            <a:off x="838200" y="6356350"/>
            <a:ext cx="2743200" cy="365125"/>
          </a:xfrm>
          <a:prstGeom prst="rect">
            <a:avLst/>
          </a:prstGeom>
        </p:spPr>
        <p:txBody>
          <a:bodyPr/>
          <a:lstStyle/>
          <a:p>
            <a:fld id="{CDD55C27-F8C6-4481-8569-CAC50CAE9F1F}" type="datetimeFigureOut">
              <a:rPr lang="pt-BR" smtClean="0"/>
              <a:t>18/04/2025</a:t>
            </a:fld>
            <a:endParaRPr lang="pt-BR"/>
          </a:p>
        </p:txBody>
      </p:sp>
      <p:sp>
        <p:nvSpPr>
          <p:cNvPr id="8" name="Espaço Reservado para Rodapé 7">
            <a:extLst>
              <a:ext uri="{FF2B5EF4-FFF2-40B4-BE49-F238E27FC236}">
                <a16:creationId xmlns:a16="http://schemas.microsoft.com/office/drawing/2014/main" id="{70BDA0B8-E9EF-4477-9209-5DEC09732C40}"/>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9" name="Espaço Reservado para Número de Slide 8">
            <a:extLst>
              <a:ext uri="{FF2B5EF4-FFF2-40B4-BE49-F238E27FC236}">
                <a16:creationId xmlns:a16="http://schemas.microsoft.com/office/drawing/2014/main" id="{FBCF0E10-CAD6-4E43-98B3-1AFB88B68546}"/>
              </a:ext>
            </a:extLst>
          </p:cNvPr>
          <p:cNvSpPr>
            <a:spLocks noGrp="1"/>
          </p:cNvSpPr>
          <p:nvPr>
            <p:ph type="sldNum" sz="quarter" idx="12"/>
          </p:nvPr>
        </p:nvSpPr>
        <p:spPr>
          <a:xfrm>
            <a:off x="8610600" y="6356350"/>
            <a:ext cx="2743200" cy="365125"/>
          </a:xfrm>
          <a:prstGeom prst="rect">
            <a:avLst/>
          </a:prstGeom>
        </p:spPr>
        <p:txBody>
          <a:bodyPr/>
          <a:lstStyle/>
          <a:p>
            <a:fld id="{4BD41EC5-C773-4CDF-9E39-1AADF374E505}" type="slidenum">
              <a:rPr lang="pt-BR" smtClean="0"/>
              <a:t>‹nº›</a:t>
            </a:fld>
            <a:endParaRPr lang="pt-BR"/>
          </a:p>
        </p:txBody>
      </p:sp>
    </p:spTree>
    <p:extLst>
      <p:ext uri="{BB962C8B-B14F-4D97-AF65-F5344CB8AC3E}">
        <p14:creationId xmlns:p14="http://schemas.microsoft.com/office/powerpoint/2010/main" val="2645059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F29988-C070-4222-8D96-E36CF17E191C}"/>
              </a:ext>
            </a:extLst>
          </p:cNvPr>
          <p:cNvSpPr>
            <a:spLocks noGrp="1"/>
          </p:cNvSpPr>
          <p:nvPr>
            <p:ph type="title"/>
          </p:nvPr>
        </p:nvSpPr>
        <p:spPr>
          <a:xfrm>
            <a:off x="838200" y="365125"/>
            <a:ext cx="10515600" cy="1325563"/>
          </a:xfrm>
          <a:prstGeom prst="rect">
            <a:avLst/>
          </a:prstGeom>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420D39C8-444E-4546-80F5-D0180A75AF94}"/>
              </a:ext>
            </a:extLst>
          </p:cNvPr>
          <p:cNvSpPr>
            <a:spLocks noGrp="1"/>
          </p:cNvSpPr>
          <p:nvPr>
            <p:ph type="dt" sz="half" idx="10"/>
          </p:nvPr>
        </p:nvSpPr>
        <p:spPr>
          <a:xfrm>
            <a:off x="838200" y="6356350"/>
            <a:ext cx="2743200" cy="365125"/>
          </a:xfrm>
          <a:prstGeom prst="rect">
            <a:avLst/>
          </a:prstGeom>
        </p:spPr>
        <p:txBody>
          <a:bodyPr/>
          <a:lstStyle/>
          <a:p>
            <a:fld id="{CDD55C27-F8C6-4481-8569-CAC50CAE9F1F}" type="datetimeFigureOut">
              <a:rPr lang="pt-BR" smtClean="0"/>
              <a:t>18/04/2025</a:t>
            </a:fld>
            <a:endParaRPr lang="pt-BR"/>
          </a:p>
        </p:txBody>
      </p:sp>
      <p:sp>
        <p:nvSpPr>
          <p:cNvPr id="4" name="Espaço Reservado para Rodapé 3">
            <a:extLst>
              <a:ext uri="{FF2B5EF4-FFF2-40B4-BE49-F238E27FC236}">
                <a16:creationId xmlns:a16="http://schemas.microsoft.com/office/drawing/2014/main" id="{61C134A4-BE1B-4962-9516-659CD4519DE4}"/>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5" name="Espaço Reservado para Número de Slide 4">
            <a:extLst>
              <a:ext uri="{FF2B5EF4-FFF2-40B4-BE49-F238E27FC236}">
                <a16:creationId xmlns:a16="http://schemas.microsoft.com/office/drawing/2014/main" id="{1CE7749A-36AE-46D1-BE46-BE0E2F45BD08}"/>
              </a:ext>
            </a:extLst>
          </p:cNvPr>
          <p:cNvSpPr>
            <a:spLocks noGrp="1"/>
          </p:cNvSpPr>
          <p:nvPr>
            <p:ph type="sldNum" sz="quarter" idx="12"/>
          </p:nvPr>
        </p:nvSpPr>
        <p:spPr>
          <a:xfrm>
            <a:off x="8610600" y="6356350"/>
            <a:ext cx="2743200" cy="365125"/>
          </a:xfrm>
          <a:prstGeom prst="rect">
            <a:avLst/>
          </a:prstGeom>
        </p:spPr>
        <p:txBody>
          <a:bodyPr/>
          <a:lstStyle/>
          <a:p>
            <a:fld id="{4BD41EC5-C773-4CDF-9E39-1AADF374E505}" type="slidenum">
              <a:rPr lang="pt-BR" smtClean="0"/>
              <a:t>‹nº›</a:t>
            </a:fld>
            <a:endParaRPr lang="pt-BR"/>
          </a:p>
        </p:txBody>
      </p:sp>
    </p:spTree>
    <p:extLst>
      <p:ext uri="{BB962C8B-B14F-4D97-AF65-F5344CB8AC3E}">
        <p14:creationId xmlns:p14="http://schemas.microsoft.com/office/powerpoint/2010/main" val="345753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43BC826-C9FB-472E-956F-F80F0568AE25}"/>
              </a:ext>
            </a:extLst>
          </p:cNvPr>
          <p:cNvSpPr>
            <a:spLocks noGrp="1"/>
          </p:cNvSpPr>
          <p:nvPr>
            <p:ph type="dt" sz="half" idx="10"/>
          </p:nvPr>
        </p:nvSpPr>
        <p:spPr>
          <a:xfrm>
            <a:off x="838200" y="6356350"/>
            <a:ext cx="2743200" cy="365125"/>
          </a:xfrm>
          <a:prstGeom prst="rect">
            <a:avLst/>
          </a:prstGeom>
        </p:spPr>
        <p:txBody>
          <a:bodyPr/>
          <a:lstStyle/>
          <a:p>
            <a:fld id="{CDD55C27-F8C6-4481-8569-CAC50CAE9F1F}" type="datetimeFigureOut">
              <a:rPr lang="pt-BR" smtClean="0"/>
              <a:t>18/04/2025</a:t>
            </a:fld>
            <a:endParaRPr lang="pt-BR"/>
          </a:p>
        </p:txBody>
      </p:sp>
      <p:sp>
        <p:nvSpPr>
          <p:cNvPr id="3" name="Espaço Reservado para Rodapé 2">
            <a:extLst>
              <a:ext uri="{FF2B5EF4-FFF2-40B4-BE49-F238E27FC236}">
                <a16:creationId xmlns:a16="http://schemas.microsoft.com/office/drawing/2014/main" id="{6E154652-AECB-47CC-A9CD-8426C4D1ACA3}"/>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4" name="Espaço Reservado para Número de Slide 3">
            <a:extLst>
              <a:ext uri="{FF2B5EF4-FFF2-40B4-BE49-F238E27FC236}">
                <a16:creationId xmlns:a16="http://schemas.microsoft.com/office/drawing/2014/main" id="{D7E24980-9E3E-413B-9621-9DCBCC5F48F1}"/>
              </a:ext>
            </a:extLst>
          </p:cNvPr>
          <p:cNvSpPr>
            <a:spLocks noGrp="1"/>
          </p:cNvSpPr>
          <p:nvPr>
            <p:ph type="sldNum" sz="quarter" idx="12"/>
          </p:nvPr>
        </p:nvSpPr>
        <p:spPr>
          <a:xfrm>
            <a:off x="8610600" y="6356350"/>
            <a:ext cx="2743200" cy="365125"/>
          </a:xfrm>
          <a:prstGeom prst="rect">
            <a:avLst/>
          </a:prstGeom>
        </p:spPr>
        <p:txBody>
          <a:bodyPr/>
          <a:lstStyle/>
          <a:p>
            <a:fld id="{4BD41EC5-C773-4CDF-9E39-1AADF374E505}" type="slidenum">
              <a:rPr lang="pt-BR" smtClean="0"/>
              <a:t>‹nº›</a:t>
            </a:fld>
            <a:endParaRPr lang="pt-BR"/>
          </a:p>
        </p:txBody>
      </p:sp>
    </p:spTree>
    <p:extLst>
      <p:ext uri="{BB962C8B-B14F-4D97-AF65-F5344CB8AC3E}">
        <p14:creationId xmlns:p14="http://schemas.microsoft.com/office/powerpoint/2010/main" val="283377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9EF455-B40C-43F1-B648-F6F57DD2C9E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C1570ACE-9666-4656-BDDD-596392FA709C}"/>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FF34EE3-79AE-487D-B73B-1A408180A02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E5AF76A-9469-4EBF-8DAC-F6889FD75462}"/>
              </a:ext>
            </a:extLst>
          </p:cNvPr>
          <p:cNvSpPr>
            <a:spLocks noGrp="1"/>
          </p:cNvSpPr>
          <p:nvPr>
            <p:ph type="dt" sz="half" idx="10"/>
          </p:nvPr>
        </p:nvSpPr>
        <p:spPr>
          <a:xfrm>
            <a:off x="838200" y="6356350"/>
            <a:ext cx="2743200" cy="365125"/>
          </a:xfrm>
          <a:prstGeom prst="rect">
            <a:avLst/>
          </a:prstGeom>
        </p:spPr>
        <p:txBody>
          <a:bodyPr/>
          <a:lstStyle/>
          <a:p>
            <a:fld id="{CDD55C27-F8C6-4481-8569-CAC50CAE9F1F}" type="datetimeFigureOut">
              <a:rPr lang="pt-BR" smtClean="0"/>
              <a:t>18/04/2025</a:t>
            </a:fld>
            <a:endParaRPr lang="pt-BR"/>
          </a:p>
        </p:txBody>
      </p:sp>
      <p:sp>
        <p:nvSpPr>
          <p:cNvPr id="6" name="Espaço Reservado para Rodapé 5">
            <a:extLst>
              <a:ext uri="{FF2B5EF4-FFF2-40B4-BE49-F238E27FC236}">
                <a16:creationId xmlns:a16="http://schemas.microsoft.com/office/drawing/2014/main" id="{8B4ED122-B6B8-4D0E-98A8-D1205798462E}"/>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7" name="Espaço Reservado para Número de Slide 6">
            <a:extLst>
              <a:ext uri="{FF2B5EF4-FFF2-40B4-BE49-F238E27FC236}">
                <a16:creationId xmlns:a16="http://schemas.microsoft.com/office/drawing/2014/main" id="{14136D5D-BD69-4CD2-A354-F8289DAAC667}"/>
              </a:ext>
            </a:extLst>
          </p:cNvPr>
          <p:cNvSpPr>
            <a:spLocks noGrp="1"/>
          </p:cNvSpPr>
          <p:nvPr>
            <p:ph type="sldNum" sz="quarter" idx="12"/>
          </p:nvPr>
        </p:nvSpPr>
        <p:spPr>
          <a:xfrm>
            <a:off x="8610600" y="6356350"/>
            <a:ext cx="2743200" cy="365125"/>
          </a:xfrm>
          <a:prstGeom prst="rect">
            <a:avLst/>
          </a:prstGeom>
        </p:spPr>
        <p:txBody>
          <a:bodyPr/>
          <a:lstStyle/>
          <a:p>
            <a:fld id="{4BD41EC5-C773-4CDF-9E39-1AADF374E505}" type="slidenum">
              <a:rPr lang="pt-BR" smtClean="0"/>
              <a:t>‹nº›</a:t>
            </a:fld>
            <a:endParaRPr lang="pt-BR"/>
          </a:p>
        </p:txBody>
      </p:sp>
    </p:spTree>
    <p:extLst>
      <p:ext uri="{BB962C8B-B14F-4D97-AF65-F5344CB8AC3E}">
        <p14:creationId xmlns:p14="http://schemas.microsoft.com/office/powerpoint/2010/main" val="428149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7CECA-FA2C-4E5F-A052-5D5CBF0F75B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920F7117-B346-47D7-9DBC-5BBD02B232BC}"/>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DFDB8822-F4D3-4DE6-B130-D7308F116CC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E370F3C1-6276-4A5F-B650-8B2E8FB06333}"/>
              </a:ext>
            </a:extLst>
          </p:cNvPr>
          <p:cNvSpPr>
            <a:spLocks noGrp="1"/>
          </p:cNvSpPr>
          <p:nvPr>
            <p:ph type="dt" sz="half" idx="10"/>
          </p:nvPr>
        </p:nvSpPr>
        <p:spPr>
          <a:xfrm>
            <a:off x="838200" y="6356350"/>
            <a:ext cx="2743200" cy="365125"/>
          </a:xfrm>
          <a:prstGeom prst="rect">
            <a:avLst/>
          </a:prstGeom>
        </p:spPr>
        <p:txBody>
          <a:bodyPr/>
          <a:lstStyle/>
          <a:p>
            <a:fld id="{CDD55C27-F8C6-4481-8569-CAC50CAE9F1F}" type="datetimeFigureOut">
              <a:rPr lang="pt-BR" smtClean="0"/>
              <a:t>18/04/2025</a:t>
            </a:fld>
            <a:endParaRPr lang="pt-BR"/>
          </a:p>
        </p:txBody>
      </p:sp>
      <p:sp>
        <p:nvSpPr>
          <p:cNvPr id="6" name="Espaço Reservado para Rodapé 5">
            <a:extLst>
              <a:ext uri="{FF2B5EF4-FFF2-40B4-BE49-F238E27FC236}">
                <a16:creationId xmlns:a16="http://schemas.microsoft.com/office/drawing/2014/main" id="{B142CF32-D9DD-42DF-9B63-B3207D85DB2E}"/>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7" name="Espaço Reservado para Número de Slide 6">
            <a:extLst>
              <a:ext uri="{FF2B5EF4-FFF2-40B4-BE49-F238E27FC236}">
                <a16:creationId xmlns:a16="http://schemas.microsoft.com/office/drawing/2014/main" id="{62A81DD0-CB02-442E-A173-AFA500CC711A}"/>
              </a:ext>
            </a:extLst>
          </p:cNvPr>
          <p:cNvSpPr>
            <a:spLocks noGrp="1"/>
          </p:cNvSpPr>
          <p:nvPr>
            <p:ph type="sldNum" sz="quarter" idx="12"/>
          </p:nvPr>
        </p:nvSpPr>
        <p:spPr>
          <a:xfrm>
            <a:off x="8610600" y="6356350"/>
            <a:ext cx="2743200" cy="365125"/>
          </a:xfrm>
          <a:prstGeom prst="rect">
            <a:avLst/>
          </a:prstGeom>
        </p:spPr>
        <p:txBody>
          <a:bodyPr/>
          <a:lstStyle/>
          <a:p>
            <a:fld id="{4BD41EC5-C773-4CDF-9E39-1AADF374E505}" type="slidenum">
              <a:rPr lang="pt-BR" smtClean="0"/>
              <a:t>‹nº›</a:t>
            </a:fld>
            <a:endParaRPr lang="pt-BR"/>
          </a:p>
        </p:txBody>
      </p:sp>
    </p:spTree>
    <p:extLst>
      <p:ext uri="{BB962C8B-B14F-4D97-AF65-F5344CB8AC3E}">
        <p14:creationId xmlns:p14="http://schemas.microsoft.com/office/powerpoint/2010/main" val="177647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56E30110-E419-43DB-AEFA-3636065754B3}"/>
              </a:ext>
            </a:extLst>
          </p:cNvPr>
          <p:cNvPicPr>
            <a:picLocks noChangeAspect="1"/>
          </p:cNvPicPr>
          <p:nvPr userDrawn="1"/>
        </p:nvPicPr>
        <p:blipFill>
          <a:blip r:embed="rId13"/>
          <a:stretch>
            <a:fillRect/>
          </a:stretch>
        </p:blipFill>
        <p:spPr>
          <a:xfrm>
            <a:off x="0" y="6762736"/>
            <a:ext cx="12192000" cy="95264"/>
          </a:xfrm>
          <a:prstGeom prst="rect">
            <a:avLst/>
          </a:prstGeom>
          <a:solidFill>
            <a:schemeClr val="bg1"/>
          </a:solidFill>
          <a:ln>
            <a:solidFill>
              <a:srgbClr val="292A86"/>
            </a:solidFill>
          </a:ln>
        </p:spPr>
      </p:pic>
      <p:pic>
        <p:nvPicPr>
          <p:cNvPr id="8" name="Imagem 7">
            <a:extLst>
              <a:ext uri="{FF2B5EF4-FFF2-40B4-BE49-F238E27FC236}">
                <a16:creationId xmlns:a16="http://schemas.microsoft.com/office/drawing/2014/main" id="{4AAA702B-ED3B-45E1-8C71-1ACC187886AA}"/>
              </a:ext>
            </a:extLst>
          </p:cNvPr>
          <p:cNvPicPr>
            <a:picLocks noChangeAspect="1"/>
          </p:cNvPicPr>
          <p:nvPr userDrawn="1"/>
        </p:nvPicPr>
        <p:blipFill>
          <a:blip r:embed="rId13"/>
          <a:stretch>
            <a:fillRect/>
          </a:stretch>
        </p:blipFill>
        <p:spPr>
          <a:xfrm>
            <a:off x="582422" y="635357"/>
            <a:ext cx="122428" cy="888712"/>
          </a:xfrm>
          <a:prstGeom prst="rect">
            <a:avLst/>
          </a:prstGeom>
          <a:solidFill>
            <a:srgbClr val="292A86"/>
          </a:solidFill>
        </p:spPr>
      </p:pic>
      <p:pic>
        <p:nvPicPr>
          <p:cNvPr id="9" name="Imagem 8">
            <a:extLst>
              <a:ext uri="{FF2B5EF4-FFF2-40B4-BE49-F238E27FC236}">
                <a16:creationId xmlns:a16="http://schemas.microsoft.com/office/drawing/2014/main" id="{49B168A8-B937-4519-802D-8D1D90A0A0EA}"/>
              </a:ext>
            </a:extLst>
          </p:cNvPr>
          <p:cNvPicPr>
            <a:picLocks noChangeAspect="1"/>
          </p:cNvPicPr>
          <p:nvPr userDrawn="1"/>
        </p:nvPicPr>
        <p:blipFill>
          <a:blip r:embed="rId14"/>
          <a:stretch>
            <a:fillRect/>
          </a:stretch>
        </p:blipFill>
        <p:spPr>
          <a:xfrm>
            <a:off x="10283716" y="719713"/>
            <a:ext cx="1273846" cy="720000"/>
          </a:xfrm>
          <a:prstGeom prst="rect">
            <a:avLst/>
          </a:prstGeom>
        </p:spPr>
      </p:pic>
    </p:spTree>
    <p:extLst>
      <p:ext uri="{BB962C8B-B14F-4D97-AF65-F5344CB8AC3E}">
        <p14:creationId xmlns:p14="http://schemas.microsoft.com/office/powerpoint/2010/main" val="290049584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8B8FC8-9D6D-4E3B-ABB7-9EF80D9004E4}"/>
              </a:ext>
            </a:extLst>
          </p:cNvPr>
          <p:cNvSpPr>
            <a:spLocks noGrp="1"/>
          </p:cNvSpPr>
          <p:nvPr>
            <p:ph type="ctrTitle"/>
          </p:nvPr>
        </p:nvSpPr>
        <p:spPr/>
        <p:txBody>
          <a:bodyPr/>
          <a:lstStyle/>
          <a:p>
            <a:r>
              <a:rPr lang="pt-BR" sz="5400" dirty="0"/>
              <a:t>Herança e Polimorfismo</a:t>
            </a:r>
          </a:p>
        </p:txBody>
      </p:sp>
      <p:sp>
        <p:nvSpPr>
          <p:cNvPr id="3" name="Subtítulo 2">
            <a:extLst>
              <a:ext uri="{FF2B5EF4-FFF2-40B4-BE49-F238E27FC236}">
                <a16:creationId xmlns:a16="http://schemas.microsoft.com/office/drawing/2014/main" id="{EE03FF3E-842E-4C89-BED7-4C22AAAEFC19}"/>
              </a:ext>
            </a:extLst>
          </p:cNvPr>
          <p:cNvSpPr>
            <a:spLocks noGrp="1"/>
          </p:cNvSpPr>
          <p:nvPr>
            <p:ph type="subTitle" idx="1"/>
          </p:nvPr>
        </p:nvSpPr>
        <p:spPr/>
        <p:txBody>
          <a:bodyPr/>
          <a:lstStyle/>
          <a:p>
            <a:r>
              <a:rPr lang="pt-BR" dirty="0"/>
              <a:t>Prof. Esp. Pedro Miho</a:t>
            </a:r>
          </a:p>
        </p:txBody>
      </p:sp>
    </p:spTree>
    <p:extLst>
      <p:ext uri="{BB962C8B-B14F-4D97-AF65-F5344CB8AC3E}">
        <p14:creationId xmlns:p14="http://schemas.microsoft.com/office/powerpoint/2010/main" val="16059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F7C297-18B3-44FA-BBD3-B3907CCA9DF2}"/>
              </a:ext>
            </a:extLst>
          </p:cNvPr>
          <p:cNvSpPr>
            <a:spLocks noGrp="1"/>
          </p:cNvSpPr>
          <p:nvPr>
            <p:ph type="title"/>
          </p:nvPr>
        </p:nvSpPr>
        <p:spPr/>
        <p:txBody>
          <a:bodyPr/>
          <a:lstStyle/>
          <a:p>
            <a:r>
              <a:rPr lang="pt-BR" dirty="0"/>
              <a:t>Estrutura do Projeto</a:t>
            </a:r>
          </a:p>
        </p:txBody>
      </p:sp>
      <p:sp>
        <p:nvSpPr>
          <p:cNvPr id="3" name="Espaço Reservado para Conteúdo 2">
            <a:extLst>
              <a:ext uri="{FF2B5EF4-FFF2-40B4-BE49-F238E27FC236}">
                <a16:creationId xmlns:a16="http://schemas.microsoft.com/office/drawing/2014/main" id="{547D5D5B-75C7-40E5-8D93-33F407E6B3E4}"/>
              </a:ext>
            </a:extLst>
          </p:cNvPr>
          <p:cNvSpPr>
            <a:spLocks noGrp="1"/>
          </p:cNvSpPr>
          <p:nvPr>
            <p:ph idx="1"/>
          </p:nvPr>
        </p:nvSpPr>
        <p:spPr>
          <a:xfrm>
            <a:off x="592347" y="1844675"/>
            <a:ext cx="11007306" cy="4756422"/>
          </a:xfrm>
        </p:spPr>
        <p:txBody>
          <a:bodyPr/>
          <a:lstStyle/>
          <a:p>
            <a:pPr>
              <a:lnSpc>
                <a:spcPct val="100000"/>
              </a:lnSpc>
              <a:spcBef>
                <a:spcPts val="500"/>
              </a:spcBef>
              <a:spcAft>
                <a:spcPts val="500"/>
              </a:spcAft>
            </a:pPr>
            <a:r>
              <a:rPr lang="pt-BR" dirty="0"/>
              <a:t>Classes e Interfaces</a:t>
            </a:r>
          </a:p>
          <a:p>
            <a:pPr marL="1028700" lvl="1" indent="-342900">
              <a:lnSpc>
                <a:spcPct val="100000"/>
              </a:lnSpc>
              <a:spcAft>
                <a:spcPts val="500"/>
              </a:spcAft>
            </a:pPr>
            <a:r>
              <a:rPr lang="pt-BR" dirty="0"/>
              <a:t>Interface → </a:t>
            </a:r>
            <a:r>
              <a:rPr lang="pt-BR" dirty="0" err="1"/>
              <a:t>Alugavel</a:t>
            </a:r>
            <a:r>
              <a:rPr lang="pt-BR" dirty="0"/>
              <a:t> </a:t>
            </a:r>
          </a:p>
          <a:p>
            <a:pPr marL="1485900" lvl="2" indent="-342900">
              <a:lnSpc>
                <a:spcPct val="100000"/>
              </a:lnSpc>
              <a:spcAft>
                <a:spcPts val="500"/>
              </a:spcAft>
            </a:pPr>
            <a:r>
              <a:rPr lang="pt-BR" dirty="0"/>
              <a:t>Método </a:t>
            </a:r>
            <a:r>
              <a:rPr lang="pt-BR" dirty="0" err="1"/>
              <a:t>calcularAluguel</a:t>
            </a:r>
            <a:r>
              <a:rPr lang="pt-BR" dirty="0"/>
              <a:t>(int dias) que calcula o valor total do aluguel com base na diária.</a:t>
            </a:r>
          </a:p>
          <a:p>
            <a:pPr marL="1028700" lvl="1" indent="-342900">
              <a:lnSpc>
                <a:spcPct val="100000"/>
              </a:lnSpc>
              <a:spcAft>
                <a:spcPts val="500"/>
              </a:spcAft>
            </a:pPr>
            <a:r>
              <a:rPr lang="pt-BR" dirty="0"/>
              <a:t>Classe Pai → Veiculo</a:t>
            </a:r>
          </a:p>
          <a:p>
            <a:pPr marL="1485900" lvl="2" indent="-342900">
              <a:lnSpc>
                <a:spcPct val="100000"/>
              </a:lnSpc>
              <a:spcAft>
                <a:spcPts val="500"/>
              </a:spcAft>
            </a:pPr>
            <a:r>
              <a:rPr lang="pt-BR" dirty="0"/>
              <a:t>Atributos encapsulados: marca, modelo, ano, </a:t>
            </a:r>
            <a:r>
              <a:rPr lang="pt-BR" dirty="0" err="1"/>
              <a:t>valorDiaria</a:t>
            </a:r>
            <a:r>
              <a:rPr lang="pt-BR" dirty="0"/>
              <a:t>.</a:t>
            </a:r>
          </a:p>
          <a:p>
            <a:pPr marL="1485900" lvl="2" indent="-342900">
              <a:lnSpc>
                <a:spcPct val="100000"/>
              </a:lnSpc>
              <a:spcAft>
                <a:spcPts val="500"/>
              </a:spcAft>
            </a:pPr>
            <a:r>
              <a:rPr lang="pt-BR" dirty="0"/>
              <a:t>Métodos </a:t>
            </a:r>
            <a:r>
              <a:rPr lang="pt-BR" dirty="0" err="1"/>
              <a:t>get</a:t>
            </a:r>
            <a:r>
              <a:rPr lang="pt-BR" dirty="0"/>
              <a:t> e set para proteger os dados (encapsulamento).</a:t>
            </a:r>
          </a:p>
          <a:p>
            <a:pPr marL="1485900" lvl="2" indent="-342900">
              <a:lnSpc>
                <a:spcPct val="100000"/>
              </a:lnSpc>
              <a:spcAft>
                <a:spcPts val="500"/>
              </a:spcAft>
            </a:pPr>
            <a:r>
              <a:rPr lang="pt-BR" dirty="0"/>
              <a:t>Método </a:t>
            </a:r>
            <a:r>
              <a:rPr lang="pt-BR" dirty="0" err="1"/>
              <a:t>toString</a:t>
            </a:r>
            <a:r>
              <a:rPr lang="pt-BR" dirty="0"/>
              <a:t>() para exibir informações específicas do veículo.</a:t>
            </a:r>
          </a:p>
          <a:p>
            <a:pPr marL="1028700" lvl="1" indent="-342900">
              <a:lnSpc>
                <a:spcPct val="100000"/>
              </a:lnSpc>
              <a:spcAft>
                <a:spcPts val="500"/>
              </a:spcAft>
            </a:pPr>
            <a:r>
              <a:rPr lang="pt-BR" dirty="0"/>
              <a:t>Classes Filhas (herdam de Veiculo e implementam </a:t>
            </a:r>
            <a:r>
              <a:rPr lang="pt-BR" dirty="0" err="1"/>
              <a:t>Alugavel</a:t>
            </a:r>
            <a:r>
              <a:rPr lang="pt-BR" dirty="0"/>
              <a:t>)</a:t>
            </a:r>
          </a:p>
          <a:p>
            <a:pPr marL="1485900" lvl="2" indent="-342900">
              <a:lnSpc>
                <a:spcPct val="100000"/>
              </a:lnSpc>
              <a:spcAft>
                <a:spcPts val="500"/>
              </a:spcAft>
            </a:pPr>
            <a:r>
              <a:rPr lang="pt-BR" dirty="0"/>
              <a:t>Carro → Possui atributo adicional </a:t>
            </a:r>
            <a:r>
              <a:rPr lang="pt-BR" dirty="0" err="1"/>
              <a:t>arCondicionado</a:t>
            </a:r>
            <a:r>
              <a:rPr lang="pt-BR" dirty="0"/>
              <a:t> e uma taxa extra no aluguel.</a:t>
            </a:r>
          </a:p>
          <a:p>
            <a:pPr marL="1485900" lvl="2" indent="-342900">
              <a:lnSpc>
                <a:spcPct val="100000"/>
              </a:lnSpc>
              <a:spcAft>
                <a:spcPts val="500"/>
              </a:spcAft>
            </a:pPr>
            <a:r>
              <a:rPr lang="pt-BR" dirty="0"/>
              <a:t>Moto → Possui atributo adicional cilindrada.</a:t>
            </a:r>
          </a:p>
          <a:p>
            <a:pPr marL="1485900" lvl="2" indent="-342900">
              <a:lnSpc>
                <a:spcPct val="100000"/>
              </a:lnSpc>
              <a:spcAft>
                <a:spcPts val="500"/>
              </a:spcAft>
            </a:pPr>
            <a:r>
              <a:rPr lang="pt-BR" dirty="0" err="1"/>
              <a:t>Caminhao</a:t>
            </a:r>
            <a:r>
              <a:rPr lang="pt-BR" dirty="0"/>
              <a:t> → Possui atributo adicional </a:t>
            </a:r>
            <a:r>
              <a:rPr lang="pt-BR" dirty="0" err="1"/>
              <a:t>capacidadeCarga</a:t>
            </a:r>
            <a:r>
              <a:rPr lang="pt-BR" dirty="0"/>
              <a:t>.</a:t>
            </a:r>
          </a:p>
          <a:p>
            <a:pPr marL="1028700" lvl="1" indent="-342900">
              <a:lnSpc>
                <a:spcPct val="100000"/>
              </a:lnSpc>
              <a:spcAft>
                <a:spcPts val="500"/>
              </a:spcAft>
            </a:pPr>
            <a:r>
              <a:rPr lang="pt-BR" dirty="0"/>
              <a:t>Classe Principal → </a:t>
            </a:r>
            <a:r>
              <a:rPr lang="pt-BR" dirty="0" err="1"/>
              <a:t>SistemaLocadora</a:t>
            </a:r>
            <a:endParaRPr lang="pt-BR" dirty="0"/>
          </a:p>
          <a:p>
            <a:pPr marL="1485900" lvl="2" indent="-342900">
              <a:lnSpc>
                <a:spcPct val="100000"/>
              </a:lnSpc>
              <a:spcAft>
                <a:spcPts val="500"/>
              </a:spcAft>
            </a:pPr>
            <a:r>
              <a:rPr lang="pt-BR" dirty="0"/>
              <a:t>Permite o cadastro e exibição de veículos utilizando polimorfismo.</a:t>
            </a:r>
          </a:p>
        </p:txBody>
      </p:sp>
    </p:spTree>
    <p:extLst>
      <p:ext uri="{BB962C8B-B14F-4D97-AF65-F5344CB8AC3E}">
        <p14:creationId xmlns:p14="http://schemas.microsoft.com/office/powerpoint/2010/main" val="1326607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84D924-540A-4316-943E-C6BA50E63230}"/>
              </a:ext>
            </a:extLst>
          </p:cNvPr>
          <p:cNvSpPr>
            <a:spLocks noGrp="1"/>
          </p:cNvSpPr>
          <p:nvPr>
            <p:ph type="title"/>
          </p:nvPr>
        </p:nvSpPr>
        <p:spPr/>
        <p:txBody>
          <a:bodyPr/>
          <a:lstStyle/>
          <a:p>
            <a:r>
              <a:rPr lang="pt-BR" dirty="0"/>
              <a:t>Herança	</a:t>
            </a:r>
          </a:p>
        </p:txBody>
      </p:sp>
      <p:sp>
        <p:nvSpPr>
          <p:cNvPr id="3" name="Espaço Reservado para Conteúdo 2">
            <a:extLst>
              <a:ext uri="{FF2B5EF4-FFF2-40B4-BE49-F238E27FC236}">
                <a16:creationId xmlns:a16="http://schemas.microsoft.com/office/drawing/2014/main" id="{7E221AAF-219E-425B-A860-267505691DB6}"/>
              </a:ext>
            </a:extLst>
          </p:cNvPr>
          <p:cNvSpPr>
            <a:spLocks noGrp="1"/>
          </p:cNvSpPr>
          <p:nvPr>
            <p:ph idx="1"/>
          </p:nvPr>
        </p:nvSpPr>
        <p:spPr>
          <a:xfrm>
            <a:off x="592347" y="1844675"/>
            <a:ext cx="11007306" cy="1978388"/>
          </a:xfrm>
        </p:spPr>
        <p:txBody>
          <a:bodyPr/>
          <a:lstStyle/>
          <a:p>
            <a:r>
              <a:rPr lang="pt-BR" dirty="0"/>
              <a:t>A herança é um dos pilares da programação orientada a objetos (POO) e permite que uma classe (chamada de classe filha ou subclasse) herde atributos e métodos de outra classe (chamada de classe pai ou superclasse).</a:t>
            </a:r>
          </a:p>
          <a:p>
            <a:r>
              <a:rPr lang="pt-BR" dirty="0"/>
              <a:t>Essa técnica promove reutilização de código, facilidade de manutenção e organização do projeto.</a:t>
            </a:r>
          </a:p>
        </p:txBody>
      </p:sp>
      <p:sp>
        <p:nvSpPr>
          <p:cNvPr id="4" name="Retângulo 3">
            <a:extLst>
              <a:ext uri="{FF2B5EF4-FFF2-40B4-BE49-F238E27FC236}">
                <a16:creationId xmlns:a16="http://schemas.microsoft.com/office/drawing/2014/main" id="{B587A1F1-EEA6-48CA-B512-CE51E69F7B90}"/>
              </a:ext>
            </a:extLst>
          </p:cNvPr>
          <p:cNvSpPr/>
          <p:nvPr/>
        </p:nvSpPr>
        <p:spPr>
          <a:xfrm>
            <a:off x="1365932" y="5124140"/>
            <a:ext cx="2970685" cy="878830"/>
          </a:xfrm>
          <a:prstGeom prst="rect">
            <a:avLst/>
          </a:prstGeom>
        </p:spPr>
        <p:txBody>
          <a:bodyPr wrap="none">
            <a:spAutoFit/>
          </a:bodyPr>
          <a:lstStyle/>
          <a:p>
            <a:pPr>
              <a:lnSpc>
                <a:spcPct val="150000"/>
              </a:lnSpc>
            </a:pPr>
            <a:r>
              <a:rPr lang="pt-BR" b="1" dirty="0" err="1">
                <a:solidFill>
                  <a:srgbClr val="7F0055"/>
                </a:solidFill>
                <a:latin typeface="Consolas" panose="020B0609020204030204" pitchFamily="49" charset="0"/>
              </a:rPr>
              <a:t>public</a:t>
            </a:r>
            <a:r>
              <a:rPr lang="pt-BR" dirty="0">
                <a:solidFill>
                  <a:srgbClr val="000000"/>
                </a:solidFill>
                <a:latin typeface="Consolas" panose="020B0609020204030204" pitchFamily="49" charset="0"/>
              </a:rPr>
              <a:t> </a:t>
            </a:r>
            <a:r>
              <a:rPr lang="pt-BR" b="1" dirty="0" err="1">
                <a:solidFill>
                  <a:srgbClr val="7F0055"/>
                </a:solidFill>
                <a:latin typeface="Consolas" panose="020B0609020204030204" pitchFamily="49" charset="0"/>
              </a:rPr>
              <a:t>class</a:t>
            </a:r>
            <a:r>
              <a:rPr lang="pt-BR" dirty="0">
                <a:solidFill>
                  <a:srgbClr val="000000"/>
                </a:solidFill>
                <a:latin typeface="Consolas" panose="020B0609020204030204" pitchFamily="49" charset="0"/>
              </a:rPr>
              <a:t> Veiculo {</a:t>
            </a:r>
          </a:p>
          <a:p>
            <a:pPr>
              <a:lnSpc>
                <a:spcPct val="150000"/>
              </a:lnSpc>
            </a:pPr>
            <a:r>
              <a:rPr lang="pt-BR" dirty="0">
                <a:solidFill>
                  <a:srgbClr val="000000"/>
                </a:solidFill>
                <a:latin typeface="Consolas" panose="020B0609020204030204" pitchFamily="49" charset="0"/>
              </a:rPr>
              <a:t>}</a:t>
            </a:r>
          </a:p>
        </p:txBody>
      </p:sp>
      <p:sp>
        <p:nvSpPr>
          <p:cNvPr id="5" name="Retângulo 4">
            <a:extLst>
              <a:ext uri="{FF2B5EF4-FFF2-40B4-BE49-F238E27FC236}">
                <a16:creationId xmlns:a16="http://schemas.microsoft.com/office/drawing/2014/main" id="{1300CE9B-4915-4B07-9094-95315EF1F69D}"/>
              </a:ext>
            </a:extLst>
          </p:cNvPr>
          <p:cNvSpPr/>
          <p:nvPr/>
        </p:nvSpPr>
        <p:spPr>
          <a:xfrm>
            <a:off x="5702549" y="5123531"/>
            <a:ext cx="4743606" cy="880049"/>
          </a:xfrm>
          <a:prstGeom prst="rect">
            <a:avLst/>
          </a:prstGeom>
        </p:spPr>
        <p:txBody>
          <a:bodyPr wrap="none">
            <a:spAutoFit/>
          </a:bodyPr>
          <a:lstStyle/>
          <a:p>
            <a:pPr>
              <a:lnSpc>
                <a:spcPct val="150000"/>
              </a:lnSpc>
            </a:pPr>
            <a:r>
              <a:rPr lang="pt-BR" b="1" dirty="0" err="1">
                <a:solidFill>
                  <a:srgbClr val="7F0055"/>
                </a:solidFill>
                <a:latin typeface="Consolas" panose="020B0609020204030204" pitchFamily="49" charset="0"/>
              </a:rPr>
              <a:t>public</a:t>
            </a:r>
            <a:r>
              <a:rPr lang="pt-BR" dirty="0">
                <a:solidFill>
                  <a:srgbClr val="000000"/>
                </a:solidFill>
                <a:latin typeface="Consolas" panose="020B0609020204030204" pitchFamily="49" charset="0"/>
              </a:rPr>
              <a:t> </a:t>
            </a:r>
            <a:r>
              <a:rPr lang="pt-BR" b="1" dirty="0" err="1">
                <a:solidFill>
                  <a:srgbClr val="7F0055"/>
                </a:solidFill>
                <a:latin typeface="Consolas" panose="020B0609020204030204" pitchFamily="49" charset="0"/>
              </a:rPr>
              <a:t>class</a:t>
            </a:r>
            <a:r>
              <a:rPr lang="pt-BR" dirty="0">
                <a:solidFill>
                  <a:srgbClr val="000000"/>
                </a:solidFill>
                <a:latin typeface="Consolas" panose="020B0609020204030204" pitchFamily="49" charset="0"/>
              </a:rPr>
              <a:t> Carro </a:t>
            </a:r>
            <a:r>
              <a:rPr lang="pt-BR" b="1" dirty="0" err="1">
                <a:solidFill>
                  <a:srgbClr val="7F0055"/>
                </a:solidFill>
                <a:latin typeface="Consolas" panose="020B0609020204030204" pitchFamily="49" charset="0"/>
              </a:rPr>
              <a:t>extends</a:t>
            </a:r>
            <a:r>
              <a:rPr lang="pt-BR" dirty="0">
                <a:solidFill>
                  <a:srgbClr val="000000"/>
                </a:solidFill>
                <a:latin typeface="Consolas" panose="020B0609020204030204" pitchFamily="49" charset="0"/>
              </a:rPr>
              <a:t> Veiculo {</a:t>
            </a:r>
          </a:p>
          <a:p>
            <a:pPr>
              <a:lnSpc>
                <a:spcPct val="150000"/>
              </a:lnSpc>
            </a:pPr>
            <a:r>
              <a:rPr lang="pt-BR" dirty="0">
                <a:solidFill>
                  <a:srgbClr val="000000"/>
                </a:solidFill>
                <a:latin typeface="Consolas" panose="020B0609020204030204" pitchFamily="49" charset="0"/>
              </a:rPr>
              <a:t>}</a:t>
            </a:r>
            <a:endParaRPr lang="pt-BR" dirty="0"/>
          </a:p>
        </p:txBody>
      </p:sp>
      <p:sp>
        <p:nvSpPr>
          <p:cNvPr id="6" name="CaixaDeTexto 5">
            <a:extLst>
              <a:ext uri="{FF2B5EF4-FFF2-40B4-BE49-F238E27FC236}">
                <a16:creationId xmlns:a16="http://schemas.microsoft.com/office/drawing/2014/main" id="{8F74EE8B-95F0-458A-8106-8ED07F10470D}"/>
              </a:ext>
            </a:extLst>
          </p:cNvPr>
          <p:cNvSpPr txBox="1"/>
          <p:nvPr/>
        </p:nvSpPr>
        <p:spPr>
          <a:xfrm>
            <a:off x="2293534" y="4754199"/>
            <a:ext cx="1115480" cy="338554"/>
          </a:xfrm>
          <a:prstGeom prst="rect">
            <a:avLst/>
          </a:prstGeom>
          <a:noFill/>
        </p:spPr>
        <p:txBody>
          <a:bodyPr wrap="square" rtlCol="0">
            <a:spAutoFit/>
          </a:bodyPr>
          <a:lstStyle/>
          <a:p>
            <a:pPr algn="ctr"/>
            <a:r>
              <a:rPr lang="pt-BR" sz="1600" dirty="0">
                <a:latin typeface="Times New Roman" panose="02020603050405020304" pitchFamily="18" charset="0"/>
                <a:cs typeface="Times New Roman" panose="02020603050405020304" pitchFamily="18" charset="0"/>
              </a:rPr>
              <a:t>Classe Pai</a:t>
            </a:r>
          </a:p>
        </p:txBody>
      </p:sp>
      <p:sp>
        <p:nvSpPr>
          <p:cNvPr id="7" name="CaixaDeTexto 6">
            <a:extLst>
              <a:ext uri="{FF2B5EF4-FFF2-40B4-BE49-F238E27FC236}">
                <a16:creationId xmlns:a16="http://schemas.microsoft.com/office/drawing/2014/main" id="{90EC80A9-E65B-4805-AB0D-D59950A02392}"/>
              </a:ext>
            </a:extLst>
          </p:cNvPr>
          <p:cNvSpPr txBox="1"/>
          <p:nvPr/>
        </p:nvSpPr>
        <p:spPr>
          <a:xfrm>
            <a:off x="7481911" y="4784977"/>
            <a:ext cx="1184883" cy="338554"/>
          </a:xfrm>
          <a:prstGeom prst="rect">
            <a:avLst/>
          </a:prstGeom>
          <a:noFill/>
        </p:spPr>
        <p:txBody>
          <a:bodyPr wrap="square" rtlCol="0">
            <a:spAutoFit/>
          </a:bodyPr>
          <a:lstStyle/>
          <a:p>
            <a:pPr algn="ctr"/>
            <a:r>
              <a:rPr lang="pt-BR" sz="1600" dirty="0">
                <a:latin typeface="Times New Roman" panose="02020603050405020304" pitchFamily="18" charset="0"/>
                <a:cs typeface="Times New Roman" panose="02020603050405020304" pitchFamily="18" charset="0"/>
              </a:rPr>
              <a:t>Classe Filha</a:t>
            </a:r>
          </a:p>
        </p:txBody>
      </p:sp>
    </p:spTree>
    <p:extLst>
      <p:ext uri="{BB962C8B-B14F-4D97-AF65-F5344CB8AC3E}">
        <p14:creationId xmlns:p14="http://schemas.microsoft.com/office/powerpoint/2010/main" val="2024618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43F642-E38A-4B17-B305-F70323727EF7}"/>
              </a:ext>
            </a:extLst>
          </p:cNvPr>
          <p:cNvSpPr>
            <a:spLocks noGrp="1"/>
          </p:cNvSpPr>
          <p:nvPr>
            <p:ph type="title"/>
          </p:nvPr>
        </p:nvSpPr>
        <p:spPr/>
        <p:txBody>
          <a:bodyPr/>
          <a:lstStyle/>
          <a:p>
            <a:r>
              <a:rPr lang="pt-BR" dirty="0"/>
              <a:t>Exemplo </a:t>
            </a:r>
          </a:p>
        </p:txBody>
      </p:sp>
      <p:sp>
        <p:nvSpPr>
          <p:cNvPr id="3" name="Espaço Reservado para Conteúdo 2">
            <a:extLst>
              <a:ext uri="{FF2B5EF4-FFF2-40B4-BE49-F238E27FC236}">
                <a16:creationId xmlns:a16="http://schemas.microsoft.com/office/drawing/2014/main" id="{2A74A100-D328-4756-BBA8-8AB542B26B35}"/>
              </a:ext>
            </a:extLst>
          </p:cNvPr>
          <p:cNvSpPr>
            <a:spLocks noGrp="1"/>
          </p:cNvSpPr>
          <p:nvPr>
            <p:ph idx="1"/>
          </p:nvPr>
        </p:nvSpPr>
        <p:spPr>
          <a:xfrm>
            <a:off x="592347" y="1844675"/>
            <a:ext cx="11007306" cy="994319"/>
          </a:xfrm>
        </p:spPr>
        <p:txBody>
          <a:bodyPr/>
          <a:lstStyle/>
          <a:p>
            <a:r>
              <a:rPr lang="pt-BR" sz="1600" dirty="0"/>
              <a:t>Um exemplo prático de herança pode ser um sistema de gestão de funcionários, onde há uma classe genérica chamada </a:t>
            </a:r>
            <a:r>
              <a:rPr lang="pt-BR" sz="1600" dirty="0" err="1"/>
              <a:t>Funcionario</a:t>
            </a:r>
            <a:r>
              <a:rPr lang="pt-BR" sz="1600" dirty="0"/>
              <a:t>, e classes mais específicas como Gerente e Vendedor, que herdam características e comportamentos da classe pai.</a:t>
            </a:r>
          </a:p>
        </p:txBody>
      </p:sp>
      <p:pic>
        <p:nvPicPr>
          <p:cNvPr id="7" name="Imagem 6">
            <a:extLst>
              <a:ext uri="{FF2B5EF4-FFF2-40B4-BE49-F238E27FC236}">
                <a16:creationId xmlns:a16="http://schemas.microsoft.com/office/drawing/2014/main" id="{5E8AE307-8B5A-4EB5-AE5D-95027CF12C2A}"/>
              </a:ext>
            </a:extLst>
          </p:cNvPr>
          <p:cNvPicPr>
            <a:picLocks noChangeAspect="1"/>
          </p:cNvPicPr>
          <p:nvPr/>
        </p:nvPicPr>
        <p:blipFill>
          <a:blip r:embed="rId2"/>
          <a:stretch>
            <a:fillRect/>
          </a:stretch>
        </p:blipFill>
        <p:spPr>
          <a:xfrm>
            <a:off x="4267588" y="2908138"/>
            <a:ext cx="3240000" cy="1300408"/>
          </a:xfrm>
          <a:prstGeom prst="rect">
            <a:avLst/>
          </a:prstGeom>
        </p:spPr>
      </p:pic>
      <p:pic>
        <p:nvPicPr>
          <p:cNvPr id="8" name="Imagem 7">
            <a:extLst>
              <a:ext uri="{FF2B5EF4-FFF2-40B4-BE49-F238E27FC236}">
                <a16:creationId xmlns:a16="http://schemas.microsoft.com/office/drawing/2014/main" id="{33868085-22EF-419F-B2AC-212A12FC168B}"/>
              </a:ext>
            </a:extLst>
          </p:cNvPr>
          <p:cNvPicPr>
            <a:picLocks noChangeAspect="1"/>
          </p:cNvPicPr>
          <p:nvPr/>
        </p:nvPicPr>
        <p:blipFill>
          <a:blip r:embed="rId3"/>
          <a:stretch>
            <a:fillRect/>
          </a:stretch>
        </p:blipFill>
        <p:spPr>
          <a:xfrm>
            <a:off x="1456081" y="5249412"/>
            <a:ext cx="3240000" cy="1053000"/>
          </a:xfrm>
          <a:prstGeom prst="rect">
            <a:avLst/>
          </a:prstGeom>
        </p:spPr>
      </p:pic>
      <p:pic>
        <p:nvPicPr>
          <p:cNvPr id="9" name="Imagem 8">
            <a:extLst>
              <a:ext uri="{FF2B5EF4-FFF2-40B4-BE49-F238E27FC236}">
                <a16:creationId xmlns:a16="http://schemas.microsoft.com/office/drawing/2014/main" id="{F9C11D01-EFA5-4C5F-9D54-CCFC18BC144A}"/>
              </a:ext>
            </a:extLst>
          </p:cNvPr>
          <p:cNvPicPr>
            <a:picLocks noChangeAspect="1"/>
          </p:cNvPicPr>
          <p:nvPr/>
        </p:nvPicPr>
        <p:blipFill>
          <a:blip r:embed="rId4"/>
          <a:stretch>
            <a:fillRect/>
          </a:stretch>
        </p:blipFill>
        <p:spPr>
          <a:xfrm>
            <a:off x="7079095" y="5249412"/>
            <a:ext cx="3240000" cy="1055398"/>
          </a:xfrm>
          <a:prstGeom prst="rect">
            <a:avLst/>
          </a:prstGeom>
        </p:spPr>
      </p:pic>
      <p:cxnSp>
        <p:nvCxnSpPr>
          <p:cNvPr id="11" name="Conector: Angulado 10">
            <a:extLst>
              <a:ext uri="{FF2B5EF4-FFF2-40B4-BE49-F238E27FC236}">
                <a16:creationId xmlns:a16="http://schemas.microsoft.com/office/drawing/2014/main" id="{5DCC4665-BFFC-40AE-AFE7-D861CB10BDEF}"/>
              </a:ext>
            </a:extLst>
          </p:cNvPr>
          <p:cNvCxnSpPr>
            <a:stCxn id="7" idx="2"/>
            <a:endCxn id="8" idx="0"/>
          </p:cNvCxnSpPr>
          <p:nvPr/>
        </p:nvCxnSpPr>
        <p:spPr>
          <a:xfrm rot="5400000">
            <a:off x="3961402" y="3323226"/>
            <a:ext cx="1040866" cy="2811507"/>
          </a:xfrm>
          <a:prstGeom prst="bentConnector3">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Angulado 12">
            <a:extLst>
              <a:ext uri="{FF2B5EF4-FFF2-40B4-BE49-F238E27FC236}">
                <a16:creationId xmlns:a16="http://schemas.microsoft.com/office/drawing/2014/main" id="{033EE9D9-2A89-4ADA-90DE-318D1F09CB34}"/>
              </a:ext>
            </a:extLst>
          </p:cNvPr>
          <p:cNvCxnSpPr>
            <a:stCxn id="7" idx="2"/>
            <a:endCxn id="9" idx="0"/>
          </p:cNvCxnSpPr>
          <p:nvPr/>
        </p:nvCxnSpPr>
        <p:spPr>
          <a:xfrm rot="16200000" flipH="1">
            <a:off x="6772908" y="3323225"/>
            <a:ext cx="1040866" cy="2811507"/>
          </a:xfrm>
          <a:prstGeom prst="bentConnector3">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3364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BF5B45-63CF-41F7-8496-D896490AE335}"/>
              </a:ext>
            </a:extLst>
          </p:cNvPr>
          <p:cNvSpPr>
            <a:spLocks noGrp="1"/>
          </p:cNvSpPr>
          <p:nvPr>
            <p:ph type="title"/>
          </p:nvPr>
        </p:nvSpPr>
        <p:spPr/>
        <p:txBody>
          <a:bodyPr/>
          <a:lstStyle/>
          <a:p>
            <a:r>
              <a:rPr lang="pt-BR" dirty="0"/>
              <a:t>Construtor </a:t>
            </a:r>
            <a:r>
              <a:rPr lang="pt-BR" dirty="0" err="1"/>
              <a:t>Super</a:t>
            </a:r>
            <a:r>
              <a:rPr lang="pt-BR" dirty="0"/>
              <a:t>()</a:t>
            </a:r>
          </a:p>
        </p:txBody>
      </p:sp>
      <p:sp>
        <p:nvSpPr>
          <p:cNvPr id="3" name="Espaço Reservado para Conteúdo 2">
            <a:extLst>
              <a:ext uri="{FF2B5EF4-FFF2-40B4-BE49-F238E27FC236}">
                <a16:creationId xmlns:a16="http://schemas.microsoft.com/office/drawing/2014/main" id="{05C539C4-EDD4-414C-ADA6-9C2633603CB2}"/>
              </a:ext>
            </a:extLst>
          </p:cNvPr>
          <p:cNvSpPr>
            <a:spLocks noGrp="1"/>
          </p:cNvSpPr>
          <p:nvPr>
            <p:ph idx="1"/>
          </p:nvPr>
        </p:nvSpPr>
        <p:spPr>
          <a:xfrm>
            <a:off x="592347" y="1844675"/>
            <a:ext cx="11007306" cy="1473291"/>
          </a:xfrm>
        </p:spPr>
        <p:txBody>
          <a:bodyPr/>
          <a:lstStyle/>
          <a:p>
            <a:r>
              <a:rPr lang="pt-BR" sz="1800" dirty="0"/>
              <a:t>A palavra-chave </a:t>
            </a:r>
            <a:r>
              <a:rPr lang="pt-BR" sz="1800" dirty="0" err="1"/>
              <a:t>super</a:t>
            </a:r>
            <a:r>
              <a:rPr lang="pt-BR" sz="1800" dirty="0"/>
              <a:t> é utilizada para se referir à superclasse (classe pai) de uma classe derivada (classe filha). Ela é especialmente útil quando há a necessidade de reutilizar atributos ou métodos da classe pai, evitando a repetição de código.</a:t>
            </a:r>
          </a:p>
        </p:txBody>
      </p:sp>
      <p:sp>
        <p:nvSpPr>
          <p:cNvPr id="6" name="CaixaDeTexto 5">
            <a:extLst>
              <a:ext uri="{FF2B5EF4-FFF2-40B4-BE49-F238E27FC236}">
                <a16:creationId xmlns:a16="http://schemas.microsoft.com/office/drawing/2014/main" id="{2B572424-897C-4079-B040-AC0C43E820EC}"/>
              </a:ext>
            </a:extLst>
          </p:cNvPr>
          <p:cNvSpPr txBox="1"/>
          <p:nvPr/>
        </p:nvSpPr>
        <p:spPr>
          <a:xfrm>
            <a:off x="5538260" y="3361405"/>
            <a:ext cx="1115480" cy="338554"/>
          </a:xfrm>
          <a:prstGeom prst="rect">
            <a:avLst/>
          </a:prstGeom>
          <a:noFill/>
        </p:spPr>
        <p:txBody>
          <a:bodyPr wrap="square" rtlCol="0">
            <a:spAutoFit/>
          </a:bodyPr>
          <a:lstStyle/>
          <a:p>
            <a:pPr algn="ctr"/>
            <a:r>
              <a:rPr lang="pt-BR" sz="1600" dirty="0">
                <a:latin typeface="Times New Roman" panose="02020603050405020304" pitchFamily="18" charset="0"/>
                <a:cs typeface="Times New Roman" panose="02020603050405020304" pitchFamily="18" charset="0"/>
              </a:rPr>
              <a:t>Classe Pai</a:t>
            </a:r>
          </a:p>
        </p:txBody>
      </p:sp>
      <p:sp>
        <p:nvSpPr>
          <p:cNvPr id="8" name="Retângulo 7">
            <a:extLst>
              <a:ext uri="{FF2B5EF4-FFF2-40B4-BE49-F238E27FC236}">
                <a16:creationId xmlns:a16="http://schemas.microsoft.com/office/drawing/2014/main" id="{974DDB22-2288-4893-8D35-C51A4D00B151}"/>
              </a:ext>
            </a:extLst>
          </p:cNvPr>
          <p:cNvSpPr/>
          <p:nvPr/>
        </p:nvSpPr>
        <p:spPr>
          <a:xfrm>
            <a:off x="2960279" y="3743397"/>
            <a:ext cx="6271441" cy="2749471"/>
          </a:xfrm>
          <a:prstGeom prst="rect">
            <a:avLst/>
          </a:prstGeom>
        </p:spPr>
        <p:txBody>
          <a:bodyPr wrap="square">
            <a:spAutoFit/>
          </a:bodyPr>
          <a:lstStyle/>
          <a:p>
            <a:pPr>
              <a:spcBef>
                <a:spcPts val="150"/>
              </a:spcBef>
              <a:spcAft>
                <a:spcPts val="150"/>
              </a:spcAft>
            </a:pPr>
            <a:r>
              <a:rPr lang="pt-BR" sz="1600" b="1" dirty="0" err="1">
                <a:solidFill>
                  <a:srgbClr val="7F0055"/>
                </a:solidFill>
                <a:latin typeface="Consolas" panose="020B0609020204030204" pitchFamily="49" charset="0"/>
              </a:rPr>
              <a:t>public</a:t>
            </a:r>
            <a:r>
              <a:rPr lang="pt-BR" sz="1600" dirty="0">
                <a:solidFill>
                  <a:srgbClr val="000000"/>
                </a:solidFill>
                <a:latin typeface="Consolas" panose="020B0609020204030204" pitchFamily="49" charset="0"/>
              </a:rPr>
              <a:t> </a:t>
            </a:r>
            <a:r>
              <a:rPr lang="pt-BR" sz="1600" b="1" dirty="0" err="1">
                <a:solidFill>
                  <a:srgbClr val="7F0055"/>
                </a:solidFill>
                <a:latin typeface="Consolas" panose="020B0609020204030204" pitchFamily="49" charset="0"/>
              </a:rPr>
              <a:t>class</a:t>
            </a:r>
            <a:r>
              <a:rPr lang="pt-BR" sz="1600" dirty="0">
                <a:solidFill>
                  <a:srgbClr val="000000"/>
                </a:solidFill>
                <a:latin typeface="Consolas" panose="020B0609020204030204" pitchFamily="49" charset="0"/>
              </a:rPr>
              <a:t> </a:t>
            </a:r>
            <a:r>
              <a:rPr lang="pt-BR" sz="1600" dirty="0" err="1">
                <a:solidFill>
                  <a:srgbClr val="000000"/>
                </a:solidFill>
                <a:latin typeface="Consolas" panose="020B0609020204030204" pitchFamily="49" charset="0"/>
              </a:rPr>
              <a:t>Funcionarios</a:t>
            </a:r>
            <a:r>
              <a:rPr lang="pt-BR" sz="1600" dirty="0">
                <a:solidFill>
                  <a:srgbClr val="000000"/>
                </a:solidFill>
                <a:latin typeface="Consolas" panose="020B0609020204030204" pitchFamily="49" charset="0"/>
              </a:rPr>
              <a:t> {</a:t>
            </a:r>
          </a:p>
          <a:p>
            <a:pPr lvl="1">
              <a:spcBef>
                <a:spcPts val="150"/>
              </a:spcBef>
              <a:spcAft>
                <a:spcPts val="150"/>
              </a:spcAft>
            </a:pPr>
            <a:r>
              <a:rPr lang="pt-BR" sz="1600" b="1" dirty="0" err="1">
                <a:solidFill>
                  <a:srgbClr val="7F0055"/>
                </a:solidFill>
                <a:latin typeface="Consolas" panose="020B0609020204030204" pitchFamily="49" charset="0"/>
              </a:rPr>
              <a:t>private</a:t>
            </a:r>
            <a:r>
              <a:rPr lang="pt-BR" sz="1600" dirty="0">
                <a:solidFill>
                  <a:srgbClr val="000000"/>
                </a:solidFill>
                <a:latin typeface="Consolas" panose="020B0609020204030204" pitchFamily="49" charset="0"/>
              </a:rPr>
              <a:t> String </a:t>
            </a:r>
            <a:r>
              <a:rPr lang="pt-BR" sz="1600" u="sng" dirty="0">
                <a:solidFill>
                  <a:srgbClr val="0000C0"/>
                </a:solidFill>
                <a:latin typeface="Consolas" panose="020B0609020204030204" pitchFamily="49" charset="0"/>
              </a:rPr>
              <a:t>nome</a:t>
            </a:r>
            <a:r>
              <a:rPr lang="pt-BR" sz="1600" dirty="0">
                <a:solidFill>
                  <a:srgbClr val="000000"/>
                </a:solidFill>
                <a:latin typeface="Consolas" panose="020B0609020204030204" pitchFamily="49" charset="0"/>
              </a:rPr>
              <a:t>;</a:t>
            </a:r>
          </a:p>
          <a:p>
            <a:pPr lvl="1">
              <a:spcBef>
                <a:spcPts val="150"/>
              </a:spcBef>
              <a:spcAft>
                <a:spcPts val="150"/>
              </a:spcAft>
            </a:pPr>
            <a:r>
              <a:rPr lang="pt-BR" sz="1600" b="1" dirty="0" err="1">
                <a:solidFill>
                  <a:srgbClr val="7F0055"/>
                </a:solidFill>
                <a:latin typeface="Consolas" panose="020B0609020204030204" pitchFamily="49" charset="0"/>
              </a:rPr>
              <a:t>private</a:t>
            </a:r>
            <a:r>
              <a:rPr lang="pt-BR" sz="1600" dirty="0">
                <a:solidFill>
                  <a:srgbClr val="000000"/>
                </a:solidFill>
                <a:latin typeface="Consolas" panose="020B0609020204030204" pitchFamily="49" charset="0"/>
              </a:rPr>
              <a:t> </a:t>
            </a:r>
            <a:r>
              <a:rPr lang="pt-BR" sz="1600" b="1" dirty="0">
                <a:solidFill>
                  <a:srgbClr val="7F0055"/>
                </a:solidFill>
                <a:latin typeface="Consolas" panose="020B0609020204030204" pitchFamily="49" charset="0"/>
              </a:rPr>
              <a:t>double</a:t>
            </a:r>
            <a:r>
              <a:rPr lang="pt-BR" sz="1600" dirty="0">
                <a:solidFill>
                  <a:srgbClr val="000000"/>
                </a:solidFill>
                <a:latin typeface="Consolas" panose="020B0609020204030204" pitchFamily="49" charset="0"/>
              </a:rPr>
              <a:t> </a:t>
            </a:r>
            <a:r>
              <a:rPr lang="pt-BR" sz="1600" u="sng" dirty="0">
                <a:solidFill>
                  <a:srgbClr val="0000C0"/>
                </a:solidFill>
                <a:latin typeface="Consolas" panose="020B0609020204030204" pitchFamily="49" charset="0"/>
              </a:rPr>
              <a:t>salario</a:t>
            </a:r>
            <a:r>
              <a:rPr lang="pt-BR" sz="1600" dirty="0">
                <a:solidFill>
                  <a:srgbClr val="000000"/>
                </a:solidFill>
                <a:latin typeface="Consolas" panose="020B0609020204030204" pitchFamily="49" charset="0"/>
              </a:rPr>
              <a:t>;</a:t>
            </a:r>
          </a:p>
          <a:p>
            <a:pPr lvl="1">
              <a:spcBef>
                <a:spcPts val="150"/>
              </a:spcBef>
              <a:spcAft>
                <a:spcPts val="150"/>
              </a:spcAft>
            </a:pPr>
            <a:endParaRPr lang="pt-BR" sz="1600" dirty="0">
              <a:solidFill>
                <a:srgbClr val="000000"/>
              </a:solidFill>
              <a:latin typeface="Consolas" panose="020B0609020204030204" pitchFamily="49" charset="0"/>
            </a:endParaRPr>
          </a:p>
          <a:p>
            <a:pPr lvl="1">
              <a:spcBef>
                <a:spcPts val="150"/>
              </a:spcBef>
              <a:spcAft>
                <a:spcPts val="150"/>
              </a:spcAft>
            </a:pPr>
            <a:r>
              <a:rPr lang="pt-BR" sz="1600" b="1" dirty="0" err="1">
                <a:solidFill>
                  <a:srgbClr val="7F0055"/>
                </a:solidFill>
                <a:latin typeface="Consolas" panose="020B0609020204030204" pitchFamily="49" charset="0"/>
              </a:rPr>
              <a:t>public</a:t>
            </a:r>
            <a:r>
              <a:rPr lang="pt-BR" sz="1600" dirty="0">
                <a:solidFill>
                  <a:srgbClr val="000000"/>
                </a:solidFill>
                <a:latin typeface="Consolas" panose="020B0609020204030204" pitchFamily="49" charset="0"/>
              </a:rPr>
              <a:t> </a:t>
            </a:r>
            <a:r>
              <a:rPr lang="pt-BR" sz="1600" dirty="0" err="1">
                <a:solidFill>
                  <a:srgbClr val="000000"/>
                </a:solidFill>
                <a:latin typeface="Consolas" panose="020B0609020204030204" pitchFamily="49" charset="0"/>
              </a:rPr>
              <a:t>Funcionarios</a:t>
            </a:r>
            <a:r>
              <a:rPr lang="pt-BR" sz="1600" dirty="0">
                <a:solidFill>
                  <a:srgbClr val="000000"/>
                </a:solidFill>
                <a:latin typeface="Consolas" panose="020B0609020204030204" pitchFamily="49" charset="0"/>
              </a:rPr>
              <a:t>(String </a:t>
            </a:r>
            <a:r>
              <a:rPr lang="pt-BR" sz="1600" dirty="0">
                <a:solidFill>
                  <a:srgbClr val="6A3E3E"/>
                </a:solidFill>
                <a:latin typeface="Consolas" panose="020B0609020204030204" pitchFamily="49" charset="0"/>
              </a:rPr>
              <a:t>nome</a:t>
            </a:r>
            <a:r>
              <a:rPr lang="pt-BR" sz="1600" dirty="0">
                <a:solidFill>
                  <a:srgbClr val="000000"/>
                </a:solidFill>
                <a:latin typeface="Consolas" panose="020B0609020204030204" pitchFamily="49" charset="0"/>
              </a:rPr>
              <a:t>, </a:t>
            </a:r>
            <a:r>
              <a:rPr lang="pt-BR" sz="1600" b="1" dirty="0">
                <a:solidFill>
                  <a:srgbClr val="7F0055"/>
                </a:solidFill>
                <a:latin typeface="Consolas" panose="020B0609020204030204" pitchFamily="49" charset="0"/>
              </a:rPr>
              <a:t>double</a:t>
            </a:r>
            <a:r>
              <a:rPr lang="pt-BR" sz="1600" dirty="0">
                <a:solidFill>
                  <a:srgbClr val="000000"/>
                </a:solidFill>
                <a:latin typeface="Consolas" panose="020B0609020204030204" pitchFamily="49" charset="0"/>
              </a:rPr>
              <a:t> </a:t>
            </a:r>
            <a:r>
              <a:rPr lang="pt-BR" sz="1600" dirty="0">
                <a:solidFill>
                  <a:srgbClr val="6A3E3E"/>
                </a:solidFill>
                <a:latin typeface="Consolas" panose="020B0609020204030204" pitchFamily="49" charset="0"/>
              </a:rPr>
              <a:t>salario</a:t>
            </a:r>
            <a:r>
              <a:rPr lang="pt-BR" sz="1600" dirty="0">
                <a:solidFill>
                  <a:srgbClr val="000000"/>
                </a:solidFill>
                <a:latin typeface="Consolas" panose="020B0609020204030204" pitchFamily="49" charset="0"/>
              </a:rPr>
              <a:t>) {</a:t>
            </a:r>
          </a:p>
          <a:p>
            <a:pPr lvl="2">
              <a:spcBef>
                <a:spcPts val="150"/>
              </a:spcBef>
              <a:spcAft>
                <a:spcPts val="150"/>
              </a:spcAft>
            </a:pPr>
            <a:r>
              <a:rPr lang="pt-BR" sz="1600" b="1" dirty="0" err="1">
                <a:solidFill>
                  <a:srgbClr val="7F0055"/>
                </a:solidFill>
                <a:latin typeface="Consolas" panose="020B0609020204030204" pitchFamily="49" charset="0"/>
              </a:rPr>
              <a:t>this</a:t>
            </a:r>
            <a:r>
              <a:rPr lang="pt-BR" sz="1600" dirty="0" err="1">
                <a:solidFill>
                  <a:srgbClr val="000000"/>
                </a:solidFill>
                <a:latin typeface="Consolas" panose="020B0609020204030204" pitchFamily="49" charset="0"/>
              </a:rPr>
              <a:t>.</a:t>
            </a:r>
            <a:r>
              <a:rPr lang="pt-BR" sz="1600" dirty="0" err="1">
                <a:solidFill>
                  <a:srgbClr val="0000C0"/>
                </a:solidFill>
                <a:latin typeface="Consolas" panose="020B0609020204030204" pitchFamily="49" charset="0"/>
              </a:rPr>
              <a:t>nome</a:t>
            </a:r>
            <a:r>
              <a:rPr lang="pt-BR" sz="1600" dirty="0">
                <a:solidFill>
                  <a:srgbClr val="000000"/>
                </a:solidFill>
                <a:latin typeface="Consolas" panose="020B0609020204030204" pitchFamily="49" charset="0"/>
              </a:rPr>
              <a:t> = </a:t>
            </a:r>
            <a:r>
              <a:rPr lang="pt-BR" sz="1600" dirty="0">
                <a:solidFill>
                  <a:srgbClr val="6A3E3E"/>
                </a:solidFill>
                <a:latin typeface="Consolas" panose="020B0609020204030204" pitchFamily="49" charset="0"/>
              </a:rPr>
              <a:t>nome</a:t>
            </a:r>
            <a:r>
              <a:rPr lang="pt-BR" sz="1600" dirty="0">
                <a:solidFill>
                  <a:srgbClr val="000000"/>
                </a:solidFill>
                <a:latin typeface="Consolas" panose="020B0609020204030204" pitchFamily="49" charset="0"/>
              </a:rPr>
              <a:t>;</a:t>
            </a:r>
          </a:p>
          <a:p>
            <a:pPr lvl="2">
              <a:spcBef>
                <a:spcPts val="150"/>
              </a:spcBef>
              <a:spcAft>
                <a:spcPts val="150"/>
              </a:spcAft>
            </a:pPr>
            <a:r>
              <a:rPr lang="pt-BR" sz="1600" b="1" dirty="0" err="1">
                <a:solidFill>
                  <a:srgbClr val="7F0055"/>
                </a:solidFill>
                <a:latin typeface="Consolas" panose="020B0609020204030204" pitchFamily="49" charset="0"/>
              </a:rPr>
              <a:t>this</a:t>
            </a:r>
            <a:r>
              <a:rPr lang="pt-BR" sz="1600" dirty="0" err="1">
                <a:solidFill>
                  <a:srgbClr val="000000"/>
                </a:solidFill>
                <a:latin typeface="Consolas" panose="020B0609020204030204" pitchFamily="49" charset="0"/>
              </a:rPr>
              <a:t>.</a:t>
            </a:r>
            <a:r>
              <a:rPr lang="pt-BR" sz="1600" dirty="0" err="1">
                <a:solidFill>
                  <a:srgbClr val="0000C0"/>
                </a:solidFill>
                <a:latin typeface="Consolas" panose="020B0609020204030204" pitchFamily="49" charset="0"/>
              </a:rPr>
              <a:t>salario</a:t>
            </a:r>
            <a:r>
              <a:rPr lang="pt-BR" sz="1600" dirty="0">
                <a:solidFill>
                  <a:srgbClr val="000000"/>
                </a:solidFill>
                <a:latin typeface="Consolas" panose="020B0609020204030204" pitchFamily="49" charset="0"/>
              </a:rPr>
              <a:t> = </a:t>
            </a:r>
            <a:r>
              <a:rPr lang="pt-BR" sz="1600" dirty="0">
                <a:solidFill>
                  <a:srgbClr val="6A3E3E"/>
                </a:solidFill>
                <a:latin typeface="Consolas" panose="020B0609020204030204" pitchFamily="49" charset="0"/>
              </a:rPr>
              <a:t>salario</a:t>
            </a:r>
            <a:r>
              <a:rPr lang="pt-BR" sz="1600" dirty="0">
                <a:solidFill>
                  <a:srgbClr val="000000"/>
                </a:solidFill>
                <a:latin typeface="Consolas" panose="020B0609020204030204" pitchFamily="49" charset="0"/>
              </a:rPr>
              <a:t>;</a:t>
            </a:r>
          </a:p>
          <a:p>
            <a:pPr marL="457200" lvl="2">
              <a:spcBef>
                <a:spcPts val="150"/>
              </a:spcBef>
              <a:spcAft>
                <a:spcPts val="150"/>
              </a:spcAft>
            </a:pPr>
            <a:r>
              <a:rPr lang="pt-BR" sz="1600" dirty="0">
                <a:solidFill>
                  <a:srgbClr val="000000"/>
                </a:solidFill>
                <a:latin typeface="Consolas" panose="020B0609020204030204" pitchFamily="49" charset="0"/>
              </a:rPr>
              <a:t>}</a:t>
            </a:r>
          </a:p>
          <a:p>
            <a:pPr>
              <a:spcBef>
                <a:spcPts val="150"/>
              </a:spcBef>
              <a:spcAft>
                <a:spcPts val="150"/>
              </a:spcAft>
            </a:pPr>
            <a:r>
              <a:rPr lang="pt-BR"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29873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BF5B45-63CF-41F7-8496-D896490AE335}"/>
              </a:ext>
            </a:extLst>
          </p:cNvPr>
          <p:cNvSpPr>
            <a:spLocks noGrp="1"/>
          </p:cNvSpPr>
          <p:nvPr>
            <p:ph type="title"/>
          </p:nvPr>
        </p:nvSpPr>
        <p:spPr/>
        <p:txBody>
          <a:bodyPr/>
          <a:lstStyle/>
          <a:p>
            <a:r>
              <a:rPr lang="pt-BR" dirty="0"/>
              <a:t>Construtor </a:t>
            </a:r>
            <a:r>
              <a:rPr lang="pt-BR" dirty="0" err="1"/>
              <a:t>Super</a:t>
            </a:r>
            <a:r>
              <a:rPr lang="pt-BR" dirty="0"/>
              <a:t>()</a:t>
            </a:r>
          </a:p>
        </p:txBody>
      </p:sp>
      <p:sp>
        <p:nvSpPr>
          <p:cNvPr id="3" name="Espaço Reservado para Conteúdo 2">
            <a:extLst>
              <a:ext uri="{FF2B5EF4-FFF2-40B4-BE49-F238E27FC236}">
                <a16:creationId xmlns:a16="http://schemas.microsoft.com/office/drawing/2014/main" id="{05C539C4-EDD4-414C-ADA6-9C2633603CB2}"/>
              </a:ext>
            </a:extLst>
          </p:cNvPr>
          <p:cNvSpPr>
            <a:spLocks noGrp="1"/>
          </p:cNvSpPr>
          <p:nvPr>
            <p:ph idx="1"/>
          </p:nvPr>
        </p:nvSpPr>
        <p:spPr>
          <a:xfrm>
            <a:off x="592347" y="1844675"/>
            <a:ext cx="11007306" cy="1473291"/>
          </a:xfrm>
        </p:spPr>
        <p:txBody>
          <a:bodyPr/>
          <a:lstStyle/>
          <a:p>
            <a:r>
              <a:rPr lang="pt-BR" sz="1800" dirty="0"/>
              <a:t>A palavra-chave </a:t>
            </a:r>
            <a:r>
              <a:rPr lang="pt-BR" sz="1800" dirty="0" err="1"/>
              <a:t>super</a:t>
            </a:r>
            <a:r>
              <a:rPr lang="pt-BR" sz="1800" dirty="0"/>
              <a:t> é utilizada para se referir à superclasse (classe pai) de uma classe derivada (classe filha). Ela é especialmente útil quando há a necessidade de reutilizar atributos ou métodos da classe pai, evitando a repetição de código.</a:t>
            </a:r>
          </a:p>
        </p:txBody>
      </p:sp>
      <p:sp>
        <p:nvSpPr>
          <p:cNvPr id="7" name="CaixaDeTexto 6">
            <a:extLst>
              <a:ext uri="{FF2B5EF4-FFF2-40B4-BE49-F238E27FC236}">
                <a16:creationId xmlns:a16="http://schemas.microsoft.com/office/drawing/2014/main" id="{15C42C8B-8DB6-4C73-97AE-4AF8FC519272}"/>
              </a:ext>
            </a:extLst>
          </p:cNvPr>
          <p:cNvSpPr txBox="1"/>
          <p:nvPr/>
        </p:nvSpPr>
        <p:spPr>
          <a:xfrm>
            <a:off x="5503559" y="3520485"/>
            <a:ext cx="1184883" cy="338554"/>
          </a:xfrm>
          <a:prstGeom prst="rect">
            <a:avLst/>
          </a:prstGeom>
          <a:noFill/>
        </p:spPr>
        <p:txBody>
          <a:bodyPr wrap="square" rtlCol="0">
            <a:spAutoFit/>
          </a:bodyPr>
          <a:lstStyle/>
          <a:p>
            <a:pPr algn="ctr"/>
            <a:r>
              <a:rPr lang="pt-BR" sz="1600" dirty="0">
                <a:latin typeface="Times New Roman" panose="02020603050405020304" pitchFamily="18" charset="0"/>
                <a:cs typeface="Times New Roman" panose="02020603050405020304" pitchFamily="18" charset="0"/>
              </a:rPr>
              <a:t>Classe Filha</a:t>
            </a:r>
          </a:p>
        </p:txBody>
      </p:sp>
      <p:sp>
        <p:nvSpPr>
          <p:cNvPr id="4" name="Retângulo 3">
            <a:extLst>
              <a:ext uri="{FF2B5EF4-FFF2-40B4-BE49-F238E27FC236}">
                <a16:creationId xmlns:a16="http://schemas.microsoft.com/office/drawing/2014/main" id="{FFAD0326-5AFB-4F87-8E1F-8F1446812B25}"/>
              </a:ext>
            </a:extLst>
          </p:cNvPr>
          <p:cNvSpPr/>
          <p:nvPr/>
        </p:nvSpPr>
        <p:spPr>
          <a:xfrm>
            <a:off x="1698171" y="4061558"/>
            <a:ext cx="8795657" cy="2421176"/>
          </a:xfrm>
          <a:prstGeom prst="rect">
            <a:avLst/>
          </a:prstGeom>
        </p:spPr>
        <p:txBody>
          <a:bodyPr wrap="square">
            <a:spAutoFit/>
          </a:bodyPr>
          <a:lstStyle/>
          <a:p>
            <a:pPr>
              <a:spcBef>
                <a:spcPts val="150"/>
              </a:spcBef>
              <a:spcAft>
                <a:spcPts val="150"/>
              </a:spcAft>
            </a:pPr>
            <a:r>
              <a:rPr lang="pt-BR" sz="1600" b="1" dirty="0" err="1">
                <a:solidFill>
                  <a:srgbClr val="7F0055"/>
                </a:solidFill>
                <a:latin typeface="Consolas" panose="020B0609020204030204" pitchFamily="49" charset="0"/>
              </a:rPr>
              <a:t>public</a:t>
            </a:r>
            <a:r>
              <a:rPr lang="pt-BR" sz="1600" dirty="0">
                <a:solidFill>
                  <a:srgbClr val="000000"/>
                </a:solidFill>
                <a:latin typeface="Consolas" panose="020B0609020204030204" pitchFamily="49" charset="0"/>
              </a:rPr>
              <a:t> </a:t>
            </a:r>
            <a:r>
              <a:rPr lang="pt-BR" sz="1600" b="1" dirty="0" err="1">
                <a:solidFill>
                  <a:srgbClr val="7F0055"/>
                </a:solidFill>
                <a:latin typeface="Consolas" panose="020B0609020204030204" pitchFamily="49" charset="0"/>
              </a:rPr>
              <a:t>class</a:t>
            </a:r>
            <a:r>
              <a:rPr lang="pt-BR" sz="1600" dirty="0">
                <a:solidFill>
                  <a:srgbClr val="000000"/>
                </a:solidFill>
                <a:latin typeface="Consolas" panose="020B0609020204030204" pitchFamily="49" charset="0"/>
              </a:rPr>
              <a:t> Gerente </a:t>
            </a:r>
            <a:r>
              <a:rPr lang="pt-BR" sz="1600" b="1" dirty="0" err="1">
                <a:solidFill>
                  <a:srgbClr val="7F0055"/>
                </a:solidFill>
                <a:latin typeface="Consolas" panose="020B0609020204030204" pitchFamily="49" charset="0"/>
              </a:rPr>
              <a:t>extends</a:t>
            </a:r>
            <a:r>
              <a:rPr lang="pt-BR" sz="1600" dirty="0">
                <a:solidFill>
                  <a:srgbClr val="000000"/>
                </a:solidFill>
                <a:latin typeface="Consolas" panose="020B0609020204030204" pitchFamily="49" charset="0"/>
              </a:rPr>
              <a:t> </a:t>
            </a:r>
            <a:r>
              <a:rPr lang="pt-BR" sz="1600" dirty="0" err="1">
                <a:solidFill>
                  <a:srgbClr val="000000"/>
                </a:solidFill>
                <a:latin typeface="Consolas" panose="020B0609020204030204" pitchFamily="49" charset="0"/>
              </a:rPr>
              <a:t>Funcionarios</a:t>
            </a:r>
            <a:r>
              <a:rPr lang="pt-BR" sz="1600" dirty="0">
                <a:solidFill>
                  <a:srgbClr val="000000"/>
                </a:solidFill>
                <a:latin typeface="Consolas" panose="020B0609020204030204" pitchFamily="49" charset="0"/>
              </a:rPr>
              <a:t>{</a:t>
            </a:r>
          </a:p>
          <a:p>
            <a:pPr lvl="1">
              <a:spcBef>
                <a:spcPts val="150"/>
              </a:spcBef>
              <a:spcAft>
                <a:spcPts val="150"/>
              </a:spcAft>
            </a:pPr>
            <a:r>
              <a:rPr lang="pt-BR" sz="1600" b="1" dirty="0" err="1">
                <a:solidFill>
                  <a:srgbClr val="7F0055"/>
                </a:solidFill>
                <a:latin typeface="Consolas" panose="020B0609020204030204" pitchFamily="49" charset="0"/>
              </a:rPr>
              <a:t>private</a:t>
            </a:r>
            <a:r>
              <a:rPr lang="pt-BR" sz="1600" dirty="0">
                <a:solidFill>
                  <a:srgbClr val="000000"/>
                </a:solidFill>
                <a:latin typeface="Consolas" panose="020B0609020204030204" pitchFamily="49" charset="0"/>
              </a:rPr>
              <a:t> </a:t>
            </a:r>
            <a:r>
              <a:rPr lang="pt-BR" sz="1600" b="1" dirty="0">
                <a:solidFill>
                  <a:srgbClr val="7F0055"/>
                </a:solidFill>
                <a:latin typeface="Consolas" panose="020B0609020204030204" pitchFamily="49" charset="0"/>
              </a:rPr>
              <a:t>double</a:t>
            </a:r>
            <a:r>
              <a:rPr lang="pt-BR" sz="1600" dirty="0">
                <a:solidFill>
                  <a:srgbClr val="000000"/>
                </a:solidFill>
                <a:latin typeface="Consolas" panose="020B0609020204030204" pitchFamily="49" charset="0"/>
              </a:rPr>
              <a:t> </a:t>
            </a:r>
            <a:r>
              <a:rPr lang="pt-BR" sz="1600" dirty="0" err="1">
                <a:solidFill>
                  <a:srgbClr val="0000C0"/>
                </a:solidFill>
                <a:latin typeface="Consolas" panose="020B0609020204030204" pitchFamily="49" charset="0"/>
              </a:rPr>
              <a:t>adicionalGerencia</a:t>
            </a:r>
            <a:r>
              <a:rPr lang="pt-BR" sz="1600" dirty="0">
                <a:solidFill>
                  <a:srgbClr val="000000"/>
                </a:solidFill>
                <a:latin typeface="Consolas" panose="020B0609020204030204" pitchFamily="49" charset="0"/>
              </a:rPr>
              <a:t>;</a:t>
            </a:r>
          </a:p>
          <a:p>
            <a:pPr lvl="1">
              <a:spcBef>
                <a:spcPts val="150"/>
              </a:spcBef>
              <a:spcAft>
                <a:spcPts val="150"/>
              </a:spcAft>
            </a:pPr>
            <a:endParaRPr lang="pt-BR" sz="1600" b="1" dirty="0">
              <a:solidFill>
                <a:srgbClr val="7F0055"/>
              </a:solidFill>
              <a:latin typeface="Consolas" panose="020B0609020204030204" pitchFamily="49" charset="0"/>
            </a:endParaRPr>
          </a:p>
          <a:p>
            <a:pPr lvl="1">
              <a:spcBef>
                <a:spcPts val="150"/>
              </a:spcBef>
              <a:spcAft>
                <a:spcPts val="150"/>
              </a:spcAft>
            </a:pPr>
            <a:r>
              <a:rPr lang="pt-BR" sz="1600" b="1" dirty="0" err="1">
                <a:solidFill>
                  <a:srgbClr val="7F0055"/>
                </a:solidFill>
                <a:latin typeface="Consolas" panose="020B0609020204030204" pitchFamily="49" charset="0"/>
              </a:rPr>
              <a:t>public</a:t>
            </a:r>
            <a:r>
              <a:rPr lang="pt-BR" sz="1600" dirty="0">
                <a:solidFill>
                  <a:srgbClr val="000000"/>
                </a:solidFill>
                <a:latin typeface="Consolas" panose="020B0609020204030204" pitchFamily="49" charset="0"/>
              </a:rPr>
              <a:t> Gerente(String </a:t>
            </a:r>
            <a:r>
              <a:rPr lang="pt-BR" sz="1600" dirty="0">
                <a:solidFill>
                  <a:srgbClr val="6A3E3E"/>
                </a:solidFill>
                <a:latin typeface="Consolas" panose="020B0609020204030204" pitchFamily="49" charset="0"/>
              </a:rPr>
              <a:t>nome</a:t>
            </a:r>
            <a:r>
              <a:rPr lang="pt-BR" sz="1600" dirty="0">
                <a:solidFill>
                  <a:srgbClr val="000000"/>
                </a:solidFill>
                <a:latin typeface="Consolas" panose="020B0609020204030204" pitchFamily="49" charset="0"/>
              </a:rPr>
              <a:t>, </a:t>
            </a:r>
            <a:r>
              <a:rPr lang="pt-BR" sz="1600" b="1" dirty="0">
                <a:solidFill>
                  <a:srgbClr val="7F0055"/>
                </a:solidFill>
                <a:latin typeface="Consolas" panose="020B0609020204030204" pitchFamily="49" charset="0"/>
              </a:rPr>
              <a:t>double</a:t>
            </a:r>
            <a:r>
              <a:rPr lang="pt-BR" sz="1600" dirty="0">
                <a:solidFill>
                  <a:srgbClr val="000000"/>
                </a:solidFill>
                <a:latin typeface="Consolas" panose="020B0609020204030204" pitchFamily="49" charset="0"/>
              </a:rPr>
              <a:t> </a:t>
            </a:r>
            <a:r>
              <a:rPr lang="pt-BR" sz="1600" dirty="0">
                <a:solidFill>
                  <a:srgbClr val="6A3E3E"/>
                </a:solidFill>
                <a:latin typeface="Consolas" panose="020B0609020204030204" pitchFamily="49" charset="0"/>
              </a:rPr>
              <a:t>salario</a:t>
            </a:r>
            <a:r>
              <a:rPr lang="pt-BR" sz="1600" dirty="0">
                <a:solidFill>
                  <a:srgbClr val="000000"/>
                </a:solidFill>
                <a:latin typeface="Consolas" panose="020B0609020204030204" pitchFamily="49" charset="0"/>
              </a:rPr>
              <a:t>, </a:t>
            </a:r>
            <a:r>
              <a:rPr lang="pt-BR" sz="1600" b="1" dirty="0">
                <a:solidFill>
                  <a:srgbClr val="7F0055"/>
                </a:solidFill>
                <a:latin typeface="Consolas" panose="020B0609020204030204" pitchFamily="49" charset="0"/>
              </a:rPr>
              <a:t>double</a:t>
            </a:r>
            <a:r>
              <a:rPr lang="pt-BR" sz="1600" dirty="0">
                <a:solidFill>
                  <a:srgbClr val="000000"/>
                </a:solidFill>
                <a:latin typeface="Consolas" panose="020B0609020204030204" pitchFamily="49" charset="0"/>
              </a:rPr>
              <a:t> </a:t>
            </a:r>
            <a:r>
              <a:rPr lang="pt-BR" sz="1600" dirty="0" err="1">
                <a:solidFill>
                  <a:srgbClr val="6A3E3E"/>
                </a:solidFill>
                <a:latin typeface="Consolas" panose="020B0609020204030204" pitchFamily="49" charset="0"/>
              </a:rPr>
              <a:t>adicionalGerencia</a:t>
            </a:r>
            <a:r>
              <a:rPr lang="pt-BR" sz="1600" dirty="0">
                <a:solidFill>
                  <a:srgbClr val="000000"/>
                </a:solidFill>
                <a:latin typeface="Consolas" panose="020B0609020204030204" pitchFamily="49" charset="0"/>
              </a:rPr>
              <a:t>) {</a:t>
            </a:r>
          </a:p>
          <a:p>
            <a:pPr lvl="2">
              <a:spcBef>
                <a:spcPts val="150"/>
              </a:spcBef>
              <a:spcAft>
                <a:spcPts val="150"/>
              </a:spcAft>
            </a:pPr>
            <a:r>
              <a:rPr lang="pt-BR" sz="1600" b="1" dirty="0" err="1">
                <a:solidFill>
                  <a:srgbClr val="7F0055"/>
                </a:solidFill>
                <a:latin typeface="Consolas" panose="020B0609020204030204" pitchFamily="49" charset="0"/>
              </a:rPr>
              <a:t>super</a:t>
            </a:r>
            <a:r>
              <a:rPr lang="pt-BR" sz="1600" dirty="0">
                <a:solidFill>
                  <a:srgbClr val="000000"/>
                </a:solidFill>
                <a:latin typeface="Consolas" panose="020B0609020204030204" pitchFamily="49" charset="0"/>
              </a:rPr>
              <a:t>(</a:t>
            </a:r>
            <a:r>
              <a:rPr lang="pt-BR" sz="1600" dirty="0">
                <a:solidFill>
                  <a:srgbClr val="6A3E3E"/>
                </a:solidFill>
                <a:latin typeface="Consolas" panose="020B0609020204030204" pitchFamily="49" charset="0"/>
              </a:rPr>
              <a:t>nome</a:t>
            </a:r>
            <a:r>
              <a:rPr lang="pt-BR" sz="1600" dirty="0">
                <a:solidFill>
                  <a:srgbClr val="000000"/>
                </a:solidFill>
                <a:latin typeface="Consolas" panose="020B0609020204030204" pitchFamily="49" charset="0"/>
              </a:rPr>
              <a:t>, </a:t>
            </a:r>
            <a:r>
              <a:rPr lang="pt-BR" sz="1600" dirty="0">
                <a:solidFill>
                  <a:srgbClr val="6A3E3E"/>
                </a:solidFill>
                <a:latin typeface="Consolas" panose="020B0609020204030204" pitchFamily="49" charset="0"/>
              </a:rPr>
              <a:t>salario</a:t>
            </a:r>
            <a:r>
              <a:rPr lang="pt-BR" sz="1600" dirty="0">
                <a:solidFill>
                  <a:srgbClr val="000000"/>
                </a:solidFill>
                <a:latin typeface="Consolas" panose="020B0609020204030204" pitchFamily="49" charset="0"/>
              </a:rPr>
              <a:t>);</a:t>
            </a:r>
          </a:p>
          <a:p>
            <a:pPr lvl="2">
              <a:spcBef>
                <a:spcPts val="150"/>
              </a:spcBef>
              <a:spcAft>
                <a:spcPts val="150"/>
              </a:spcAft>
            </a:pPr>
            <a:r>
              <a:rPr lang="pt-BR" sz="1600" b="1" dirty="0" err="1">
                <a:solidFill>
                  <a:srgbClr val="7F0055"/>
                </a:solidFill>
                <a:latin typeface="Consolas" panose="020B0609020204030204" pitchFamily="49" charset="0"/>
              </a:rPr>
              <a:t>this</a:t>
            </a:r>
            <a:r>
              <a:rPr lang="pt-BR" sz="1600" dirty="0" err="1">
                <a:solidFill>
                  <a:srgbClr val="000000"/>
                </a:solidFill>
                <a:latin typeface="Consolas" panose="020B0609020204030204" pitchFamily="49" charset="0"/>
              </a:rPr>
              <a:t>.</a:t>
            </a:r>
            <a:r>
              <a:rPr lang="pt-BR" sz="1600" dirty="0" err="1">
                <a:solidFill>
                  <a:srgbClr val="0000C0"/>
                </a:solidFill>
                <a:latin typeface="Consolas" panose="020B0609020204030204" pitchFamily="49" charset="0"/>
              </a:rPr>
              <a:t>adicionalGerencia</a:t>
            </a:r>
            <a:r>
              <a:rPr lang="pt-BR" sz="1600" dirty="0">
                <a:solidFill>
                  <a:srgbClr val="000000"/>
                </a:solidFill>
                <a:latin typeface="Consolas" panose="020B0609020204030204" pitchFamily="49" charset="0"/>
              </a:rPr>
              <a:t> = </a:t>
            </a:r>
            <a:r>
              <a:rPr lang="pt-BR" sz="1600" dirty="0" err="1">
                <a:solidFill>
                  <a:srgbClr val="6A3E3E"/>
                </a:solidFill>
                <a:latin typeface="Consolas" panose="020B0609020204030204" pitchFamily="49" charset="0"/>
              </a:rPr>
              <a:t>adicionalGerencia</a:t>
            </a:r>
            <a:r>
              <a:rPr lang="pt-BR" sz="1600" dirty="0">
                <a:solidFill>
                  <a:srgbClr val="000000"/>
                </a:solidFill>
                <a:latin typeface="Consolas" panose="020B0609020204030204" pitchFamily="49" charset="0"/>
              </a:rPr>
              <a:t>;</a:t>
            </a:r>
          </a:p>
          <a:p>
            <a:pPr lvl="1">
              <a:spcBef>
                <a:spcPts val="150"/>
              </a:spcBef>
              <a:spcAft>
                <a:spcPts val="150"/>
              </a:spcAft>
            </a:pPr>
            <a:r>
              <a:rPr lang="pt-BR" sz="1600" dirty="0">
                <a:solidFill>
                  <a:srgbClr val="000000"/>
                </a:solidFill>
                <a:latin typeface="Consolas" panose="020B0609020204030204" pitchFamily="49" charset="0"/>
              </a:rPr>
              <a:t>}</a:t>
            </a:r>
          </a:p>
          <a:p>
            <a:pPr>
              <a:spcBef>
                <a:spcPts val="150"/>
              </a:spcBef>
              <a:spcAft>
                <a:spcPts val="150"/>
              </a:spcAft>
            </a:pPr>
            <a:r>
              <a:rPr lang="pt-BR"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3419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BF5B45-63CF-41F7-8496-D896490AE335}"/>
              </a:ext>
            </a:extLst>
          </p:cNvPr>
          <p:cNvSpPr>
            <a:spLocks noGrp="1"/>
          </p:cNvSpPr>
          <p:nvPr>
            <p:ph type="title"/>
          </p:nvPr>
        </p:nvSpPr>
        <p:spPr/>
        <p:txBody>
          <a:bodyPr/>
          <a:lstStyle/>
          <a:p>
            <a:r>
              <a:rPr lang="pt-BR" dirty="0"/>
              <a:t>Construtor </a:t>
            </a:r>
            <a:r>
              <a:rPr lang="pt-BR" dirty="0" err="1"/>
              <a:t>Super</a:t>
            </a:r>
            <a:r>
              <a:rPr lang="pt-BR" dirty="0"/>
              <a:t>()</a:t>
            </a:r>
          </a:p>
        </p:txBody>
      </p:sp>
      <p:sp>
        <p:nvSpPr>
          <p:cNvPr id="3" name="Espaço Reservado para Conteúdo 2">
            <a:extLst>
              <a:ext uri="{FF2B5EF4-FFF2-40B4-BE49-F238E27FC236}">
                <a16:creationId xmlns:a16="http://schemas.microsoft.com/office/drawing/2014/main" id="{05C539C4-EDD4-414C-ADA6-9C2633603CB2}"/>
              </a:ext>
            </a:extLst>
          </p:cNvPr>
          <p:cNvSpPr>
            <a:spLocks noGrp="1"/>
          </p:cNvSpPr>
          <p:nvPr>
            <p:ph idx="1"/>
          </p:nvPr>
        </p:nvSpPr>
        <p:spPr>
          <a:xfrm>
            <a:off x="592347" y="1844675"/>
            <a:ext cx="11007306" cy="1473291"/>
          </a:xfrm>
        </p:spPr>
        <p:txBody>
          <a:bodyPr/>
          <a:lstStyle/>
          <a:p>
            <a:r>
              <a:rPr lang="pt-BR" sz="1800" dirty="0"/>
              <a:t>A palavra-chave </a:t>
            </a:r>
            <a:r>
              <a:rPr lang="pt-BR" sz="1800" dirty="0" err="1"/>
              <a:t>super</a:t>
            </a:r>
            <a:r>
              <a:rPr lang="pt-BR" sz="1800" dirty="0"/>
              <a:t> é utilizada para se referir à superclasse (classe pai) de uma classe derivada (classe filha). Ela é especialmente útil quando há a necessidade de reutilizar atributos ou métodos da classe pai, evitando a repetição de código.</a:t>
            </a:r>
          </a:p>
        </p:txBody>
      </p:sp>
      <p:sp>
        <p:nvSpPr>
          <p:cNvPr id="7" name="CaixaDeTexto 6">
            <a:extLst>
              <a:ext uri="{FF2B5EF4-FFF2-40B4-BE49-F238E27FC236}">
                <a16:creationId xmlns:a16="http://schemas.microsoft.com/office/drawing/2014/main" id="{15C42C8B-8DB6-4C73-97AE-4AF8FC519272}"/>
              </a:ext>
            </a:extLst>
          </p:cNvPr>
          <p:cNvSpPr txBox="1"/>
          <p:nvPr/>
        </p:nvSpPr>
        <p:spPr>
          <a:xfrm>
            <a:off x="5503559" y="3520485"/>
            <a:ext cx="1184883" cy="338554"/>
          </a:xfrm>
          <a:prstGeom prst="rect">
            <a:avLst/>
          </a:prstGeom>
          <a:noFill/>
        </p:spPr>
        <p:txBody>
          <a:bodyPr wrap="square" rtlCol="0">
            <a:spAutoFit/>
          </a:bodyPr>
          <a:lstStyle/>
          <a:p>
            <a:pPr algn="ctr"/>
            <a:r>
              <a:rPr lang="pt-BR" sz="1600" dirty="0">
                <a:latin typeface="Times New Roman" panose="02020603050405020304" pitchFamily="18" charset="0"/>
                <a:cs typeface="Times New Roman" panose="02020603050405020304" pitchFamily="18" charset="0"/>
              </a:rPr>
              <a:t>Classe Filha</a:t>
            </a:r>
          </a:p>
        </p:txBody>
      </p:sp>
      <p:sp>
        <p:nvSpPr>
          <p:cNvPr id="4" name="Retângulo 3">
            <a:extLst>
              <a:ext uri="{FF2B5EF4-FFF2-40B4-BE49-F238E27FC236}">
                <a16:creationId xmlns:a16="http://schemas.microsoft.com/office/drawing/2014/main" id="{FFAD0326-5AFB-4F87-8E1F-8F1446812B25}"/>
              </a:ext>
            </a:extLst>
          </p:cNvPr>
          <p:cNvSpPr/>
          <p:nvPr/>
        </p:nvSpPr>
        <p:spPr>
          <a:xfrm>
            <a:off x="1698171" y="4061558"/>
            <a:ext cx="8795657" cy="2421176"/>
          </a:xfrm>
          <a:prstGeom prst="rect">
            <a:avLst/>
          </a:prstGeom>
        </p:spPr>
        <p:txBody>
          <a:bodyPr wrap="square">
            <a:spAutoFit/>
          </a:bodyPr>
          <a:lstStyle/>
          <a:p>
            <a:pPr>
              <a:spcBef>
                <a:spcPts val="150"/>
              </a:spcBef>
              <a:spcAft>
                <a:spcPts val="150"/>
              </a:spcAft>
            </a:pPr>
            <a:r>
              <a:rPr lang="pt-BR" sz="1600" b="1" dirty="0" err="1">
                <a:solidFill>
                  <a:srgbClr val="7F0055"/>
                </a:solidFill>
                <a:latin typeface="Consolas" panose="020B0609020204030204" pitchFamily="49" charset="0"/>
              </a:rPr>
              <a:t>public</a:t>
            </a:r>
            <a:r>
              <a:rPr lang="pt-BR" sz="1600" dirty="0">
                <a:solidFill>
                  <a:srgbClr val="000000"/>
                </a:solidFill>
                <a:latin typeface="Consolas" panose="020B0609020204030204" pitchFamily="49" charset="0"/>
              </a:rPr>
              <a:t> </a:t>
            </a:r>
            <a:r>
              <a:rPr lang="pt-BR" sz="1600" b="1" dirty="0" err="1">
                <a:solidFill>
                  <a:srgbClr val="7F0055"/>
                </a:solidFill>
                <a:latin typeface="Consolas" panose="020B0609020204030204" pitchFamily="49" charset="0"/>
              </a:rPr>
              <a:t>class</a:t>
            </a:r>
            <a:r>
              <a:rPr lang="pt-BR" sz="1600" dirty="0">
                <a:solidFill>
                  <a:srgbClr val="000000"/>
                </a:solidFill>
                <a:latin typeface="Consolas" panose="020B0609020204030204" pitchFamily="49" charset="0"/>
              </a:rPr>
              <a:t> Gerente </a:t>
            </a:r>
            <a:r>
              <a:rPr lang="pt-BR" sz="1600" b="1" dirty="0" err="1">
                <a:solidFill>
                  <a:srgbClr val="7F0055"/>
                </a:solidFill>
                <a:latin typeface="Consolas" panose="020B0609020204030204" pitchFamily="49" charset="0"/>
              </a:rPr>
              <a:t>extends</a:t>
            </a:r>
            <a:r>
              <a:rPr lang="pt-BR" sz="1600" dirty="0">
                <a:solidFill>
                  <a:srgbClr val="000000"/>
                </a:solidFill>
                <a:latin typeface="Consolas" panose="020B0609020204030204" pitchFamily="49" charset="0"/>
              </a:rPr>
              <a:t> </a:t>
            </a:r>
            <a:r>
              <a:rPr lang="pt-BR" sz="1600" dirty="0" err="1">
                <a:solidFill>
                  <a:srgbClr val="000000"/>
                </a:solidFill>
                <a:latin typeface="Consolas" panose="020B0609020204030204" pitchFamily="49" charset="0"/>
              </a:rPr>
              <a:t>Funcionarios</a:t>
            </a:r>
            <a:r>
              <a:rPr lang="pt-BR" sz="1600" dirty="0">
                <a:solidFill>
                  <a:srgbClr val="000000"/>
                </a:solidFill>
                <a:latin typeface="Consolas" panose="020B0609020204030204" pitchFamily="49" charset="0"/>
              </a:rPr>
              <a:t>{</a:t>
            </a:r>
          </a:p>
          <a:p>
            <a:pPr lvl="1">
              <a:spcBef>
                <a:spcPts val="150"/>
              </a:spcBef>
              <a:spcAft>
                <a:spcPts val="150"/>
              </a:spcAft>
            </a:pPr>
            <a:r>
              <a:rPr lang="pt-BR" sz="1600" b="1" dirty="0" err="1">
                <a:solidFill>
                  <a:srgbClr val="7F0055"/>
                </a:solidFill>
                <a:latin typeface="Consolas" panose="020B0609020204030204" pitchFamily="49" charset="0"/>
              </a:rPr>
              <a:t>private</a:t>
            </a:r>
            <a:r>
              <a:rPr lang="pt-BR" sz="1600" dirty="0">
                <a:solidFill>
                  <a:srgbClr val="000000"/>
                </a:solidFill>
                <a:latin typeface="Consolas" panose="020B0609020204030204" pitchFamily="49" charset="0"/>
              </a:rPr>
              <a:t> </a:t>
            </a:r>
            <a:r>
              <a:rPr lang="pt-BR" sz="1600" b="1" dirty="0">
                <a:solidFill>
                  <a:srgbClr val="7F0055"/>
                </a:solidFill>
                <a:latin typeface="Consolas" panose="020B0609020204030204" pitchFamily="49" charset="0"/>
              </a:rPr>
              <a:t>double</a:t>
            </a:r>
            <a:r>
              <a:rPr lang="pt-BR" sz="1600" dirty="0">
                <a:solidFill>
                  <a:srgbClr val="000000"/>
                </a:solidFill>
                <a:latin typeface="Consolas" panose="020B0609020204030204" pitchFamily="49" charset="0"/>
              </a:rPr>
              <a:t> </a:t>
            </a:r>
            <a:r>
              <a:rPr lang="pt-BR" sz="1600" dirty="0" err="1">
                <a:solidFill>
                  <a:srgbClr val="0000C0"/>
                </a:solidFill>
                <a:latin typeface="Consolas" panose="020B0609020204030204" pitchFamily="49" charset="0"/>
              </a:rPr>
              <a:t>adicionalGerencia</a:t>
            </a:r>
            <a:r>
              <a:rPr lang="pt-BR" sz="1600" dirty="0">
                <a:solidFill>
                  <a:srgbClr val="000000"/>
                </a:solidFill>
                <a:latin typeface="Consolas" panose="020B0609020204030204" pitchFamily="49" charset="0"/>
              </a:rPr>
              <a:t>;</a:t>
            </a:r>
          </a:p>
          <a:p>
            <a:pPr lvl="1">
              <a:spcBef>
                <a:spcPts val="150"/>
              </a:spcBef>
              <a:spcAft>
                <a:spcPts val="150"/>
              </a:spcAft>
            </a:pPr>
            <a:endParaRPr lang="pt-BR" sz="1600" b="1" dirty="0">
              <a:solidFill>
                <a:srgbClr val="7F0055"/>
              </a:solidFill>
              <a:latin typeface="Consolas" panose="020B0609020204030204" pitchFamily="49" charset="0"/>
            </a:endParaRPr>
          </a:p>
          <a:p>
            <a:pPr lvl="1">
              <a:spcBef>
                <a:spcPts val="150"/>
              </a:spcBef>
              <a:spcAft>
                <a:spcPts val="150"/>
              </a:spcAft>
            </a:pPr>
            <a:r>
              <a:rPr lang="pt-BR" sz="1600" b="1" dirty="0" err="1">
                <a:solidFill>
                  <a:srgbClr val="7F0055"/>
                </a:solidFill>
                <a:latin typeface="Consolas" panose="020B0609020204030204" pitchFamily="49" charset="0"/>
              </a:rPr>
              <a:t>public</a:t>
            </a:r>
            <a:r>
              <a:rPr lang="pt-BR" sz="1600" dirty="0">
                <a:solidFill>
                  <a:srgbClr val="000000"/>
                </a:solidFill>
                <a:latin typeface="Consolas" panose="020B0609020204030204" pitchFamily="49" charset="0"/>
              </a:rPr>
              <a:t> Gerente(String </a:t>
            </a:r>
            <a:r>
              <a:rPr lang="pt-BR" sz="1600" dirty="0">
                <a:solidFill>
                  <a:srgbClr val="6A3E3E"/>
                </a:solidFill>
                <a:latin typeface="Consolas" panose="020B0609020204030204" pitchFamily="49" charset="0"/>
              </a:rPr>
              <a:t>nome</a:t>
            </a:r>
            <a:r>
              <a:rPr lang="pt-BR" sz="1600" dirty="0">
                <a:solidFill>
                  <a:srgbClr val="000000"/>
                </a:solidFill>
                <a:latin typeface="Consolas" panose="020B0609020204030204" pitchFamily="49" charset="0"/>
              </a:rPr>
              <a:t>, </a:t>
            </a:r>
            <a:r>
              <a:rPr lang="pt-BR" sz="1600" b="1" dirty="0">
                <a:solidFill>
                  <a:srgbClr val="7F0055"/>
                </a:solidFill>
                <a:latin typeface="Consolas" panose="020B0609020204030204" pitchFamily="49" charset="0"/>
              </a:rPr>
              <a:t>double</a:t>
            </a:r>
            <a:r>
              <a:rPr lang="pt-BR" sz="1600" dirty="0">
                <a:solidFill>
                  <a:srgbClr val="000000"/>
                </a:solidFill>
                <a:latin typeface="Consolas" panose="020B0609020204030204" pitchFamily="49" charset="0"/>
              </a:rPr>
              <a:t> </a:t>
            </a:r>
            <a:r>
              <a:rPr lang="pt-BR" sz="1600" dirty="0">
                <a:solidFill>
                  <a:srgbClr val="6A3E3E"/>
                </a:solidFill>
                <a:latin typeface="Consolas" panose="020B0609020204030204" pitchFamily="49" charset="0"/>
              </a:rPr>
              <a:t>salario</a:t>
            </a:r>
            <a:r>
              <a:rPr lang="pt-BR" sz="1600" dirty="0">
                <a:solidFill>
                  <a:srgbClr val="000000"/>
                </a:solidFill>
                <a:latin typeface="Consolas" panose="020B0609020204030204" pitchFamily="49" charset="0"/>
              </a:rPr>
              <a:t>, </a:t>
            </a:r>
            <a:r>
              <a:rPr lang="pt-BR" sz="1600" b="1" dirty="0">
                <a:solidFill>
                  <a:srgbClr val="7F0055"/>
                </a:solidFill>
                <a:latin typeface="Consolas" panose="020B0609020204030204" pitchFamily="49" charset="0"/>
              </a:rPr>
              <a:t>double</a:t>
            </a:r>
            <a:r>
              <a:rPr lang="pt-BR" sz="1600" dirty="0">
                <a:solidFill>
                  <a:srgbClr val="000000"/>
                </a:solidFill>
                <a:latin typeface="Consolas" panose="020B0609020204030204" pitchFamily="49" charset="0"/>
              </a:rPr>
              <a:t> </a:t>
            </a:r>
            <a:r>
              <a:rPr lang="pt-BR" sz="1600" dirty="0" err="1">
                <a:solidFill>
                  <a:srgbClr val="6A3E3E"/>
                </a:solidFill>
                <a:latin typeface="Consolas" panose="020B0609020204030204" pitchFamily="49" charset="0"/>
              </a:rPr>
              <a:t>adicionalGerencia</a:t>
            </a:r>
            <a:r>
              <a:rPr lang="pt-BR" sz="1600" dirty="0">
                <a:solidFill>
                  <a:srgbClr val="000000"/>
                </a:solidFill>
                <a:latin typeface="Consolas" panose="020B0609020204030204" pitchFamily="49" charset="0"/>
              </a:rPr>
              <a:t>) {</a:t>
            </a:r>
          </a:p>
          <a:p>
            <a:pPr lvl="2">
              <a:spcBef>
                <a:spcPts val="150"/>
              </a:spcBef>
              <a:spcAft>
                <a:spcPts val="150"/>
              </a:spcAft>
            </a:pPr>
            <a:r>
              <a:rPr lang="pt-BR" sz="1600" b="1" dirty="0" err="1">
                <a:solidFill>
                  <a:srgbClr val="7F0055"/>
                </a:solidFill>
                <a:latin typeface="Consolas" panose="020B0609020204030204" pitchFamily="49" charset="0"/>
              </a:rPr>
              <a:t>super</a:t>
            </a:r>
            <a:r>
              <a:rPr lang="pt-BR" sz="1600" dirty="0">
                <a:solidFill>
                  <a:srgbClr val="000000"/>
                </a:solidFill>
                <a:latin typeface="Consolas" panose="020B0609020204030204" pitchFamily="49" charset="0"/>
              </a:rPr>
              <a:t>(</a:t>
            </a:r>
            <a:r>
              <a:rPr lang="pt-BR" sz="1600" dirty="0">
                <a:solidFill>
                  <a:srgbClr val="6A3E3E"/>
                </a:solidFill>
                <a:latin typeface="Consolas" panose="020B0609020204030204" pitchFamily="49" charset="0"/>
              </a:rPr>
              <a:t>nome</a:t>
            </a:r>
            <a:r>
              <a:rPr lang="pt-BR" sz="1600" dirty="0">
                <a:solidFill>
                  <a:srgbClr val="000000"/>
                </a:solidFill>
                <a:latin typeface="Consolas" panose="020B0609020204030204" pitchFamily="49" charset="0"/>
              </a:rPr>
              <a:t>, </a:t>
            </a:r>
            <a:r>
              <a:rPr lang="pt-BR" sz="1600" dirty="0">
                <a:solidFill>
                  <a:srgbClr val="6A3E3E"/>
                </a:solidFill>
                <a:latin typeface="Consolas" panose="020B0609020204030204" pitchFamily="49" charset="0"/>
              </a:rPr>
              <a:t>salario</a:t>
            </a:r>
            <a:r>
              <a:rPr lang="pt-BR" sz="1600" dirty="0">
                <a:solidFill>
                  <a:srgbClr val="000000"/>
                </a:solidFill>
                <a:latin typeface="Consolas" panose="020B0609020204030204" pitchFamily="49" charset="0"/>
              </a:rPr>
              <a:t>);</a:t>
            </a:r>
          </a:p>
          <a:p>
            <a:pPr lvl="2">
              <a:spcBef>
                <a:spcPts val="150"/>
              </a:spcBef>
              <a:spcAft>
                <a:spcPts val="150"/>
              </a:spcAft>
            </a:pPr>
            <a:r>
              <a:rPr lang="pt-BR" sz="1600" b="1" dirty="0" err="1">
                <a:solidFill>
                  <a:srgbClr val="7F0055"/>
                </a:solidFill>
                <a:latin typeface="Consolas" panose="020B0609020204030204" pitchFamily="49" charset="0"/>
              </a:rPr>
              <a:t>this</a:t>
            </a:r>
            <a:r>
              <a:rPr lang="pt-BR" sz="1600" dirty="0" err="1">
                <a:solidFill>
                  <a:srgbClr val="000000"/>
                </a:solidFill>
                <a:latin typeface="Consolas" panose="020B0609020204030204" pitchFamily="49" charset="0"/>
              </a:rPr>
              <a:t>.</a:t>
            </a:r>
            <a:r>
              <a:rPr lang="pt-BR" sz="1600" dirty="0" err="1">
                <a:solidFill>
                  <a:srgbClr val="0000C0"/>
                </a:solidFill>
                <a:latin typeface="Consolas" panose="020B0609020204030204" pitchFamily="49" charset="0"/>
              </a:rPr>
              <a:t>adicionalGerencia</a:t>
            </a:r>
            <a:r>
              <a:rPr lang="pt-BR" sz="1600" dirty="0">
                <a:solidFill>
                  <a:srgbClr val="000000"/>
                </a:solidFill>
                <a:latin typeface="Consolas" panose="020B0609020204030204" pitchFamily="49" charset="0"/>
              </a:rPr>
              <a:t> = </a:t>
            </a:r>
            <a:r>
              <a:rPr lang="pt-BR" sz="1600" dirty="0" err="1">
                <a:solidFill>
                  <a:srgbClr val="6A3E3E"/>
                </a:solidFill>
                <a:latin typeface="Consolas" panose="020B0609020204030204" pitchFamily="49" charset="0"/>
              </a:rPr>
              <a:t>adicionalGerencia</a:t>
            </a:r>
            <a:r>
              <a:rPr lang="pt-BR" sz="1600" dirty="0">
                <a:solidFill>
                  <a:srgbClr val="000000"/>
                </a:solidFill>
                <a:latin typeface="Consolas" panose="020B0609020204030204" pitchFamily="49" charset="0"/>
              </a:rPr>
              <a:t>;</a:t>
            </a:r>
          </a:p>
          <a:p>
            <a:pPr lvl="1">
              <a:spcBef>
                <a:spcPts val="150"/>
              </a:spcBef>
              <a:spcAft>
                <a:spcPts val="150"/>
              </a:spcAft>
            </a:pPr>
            <a:r>
              <a:rPr lang="pt-BR" sz="1600" dirty="0">
                <a:solidFill>
                  <a:srgbClr val="000000"/>
                </a:solidFill>
                <a:latin typeface="Consolas" panose="020B0609020204030204" pitchFamily="49" charset="0"/>
              </a:rPr>
              <a:t>}</a:t>
            </a:r>
          </a:p>
          <a:p>
            <a:pPr>
              <a:spcBef>
                <a:spcPts val="150"/>
              </a:spcBef>
              <a:spcAft>
                <a:spcPts val="150"/>
              </a:spcAft>
            </a:pPr>
            <a:r>
              <a:rPr lang="pt-BR"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696678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8281D3-C181-4E1C-B325-E00D3550CEFA}"/>
              </a:ext>
            </a:extLst>
          </p:cNvPr>
          <p:cNvSpPr>
            <a:spLocks noGrp="1"/>
          </p:cNvSpPr>
          <p:nvPr>
            <p:ph type="title"/>
          </p:nvPr>
        </p:nvSpPr>
        <p:spPr/>
        <p:txBody>
          <a:bodyPr/>
          <a:lstStyle/>
          <a:p>
            <a:r>
              <a:rPr lang="pt-BR" b="1" dirty="0"/>
              <a:t>O que é Polimorfismo?</a:t>
            </a:r>
            <a:br>
              <a:rPr lang="pt-BR" b="1" dirty="0"/>
            </a:br>
            <a:endParaRPr lang="pt-BR" dirty="0"/>
          </a:p>
        </p:txBody>
      </p:sp>
      <p:sp>
        <p:nvSpPr>
          <p:cNvPr id="3" name="Espaço Reservado para Conteúdo 2">
            <a:extLst>
              <a:ext uri="{FF2B5EF4-FFF2-40B4-BE49-F238E27FC236}">
                <a16:creationId xmlns:a16="http://schemas.microsoft.com/office/drawing/2014/main" id="{B58E572E-10D7-43D6-B230-D23680BEFDD1}"/>
              </a:ext>
            </a:extLst>
          </p:cNvPr>
          <p:cNvSpPr>
            <a:spLocks noGrp="1"/>
          </p:cNvSpPr>
          <p:nvPr>
            <p:ph idx="1"/>
          </p:nvPr>
        </p:nvSpPr>
        <p:spPr/>
        <p:txBody>
          <a:bodyPr/>
          <a:lstStyle/>
          <a:p>
            <a:r>
              <a:rPr lang="pt-BR" dirty="0"/>
              <a:t>Polimorfismo é a habilidade de um mesmo objeto executar comportamentos diferentes, dependendo da forma como é utilizado no programa.</a:t>
            </a:r>
          </a:p>
          <a:p>
            <a:endParaRPr lang="pt-BR" dirty="0"/>
          </a:p>
          <a:p>
            <a:pPr lvl="1"/>
            <a:r>
              <a:rPr lang="pt-BR" dirty="0"/>
              <a:t>Sobrecarga (</a:t>
            </a:r>
            <a:r>
              <a:rPr lang="pt-BR" dirty="0" err="1"/>
              <a:t>Overloading</a:t>
            </a:r>
            <a:r>
              <a:rPr lang="pt-BR" dirty="0"/>
              <a:t>):Vários métodos com o mesmo nome, mas com parâmetros diferentes na mesma classe.</a:t>
            </a:r>
          </a:p>
          <a:p>
            <a:pPr lvl="1"/>
            <a:r>
              <a:rPr lang="pt-BR" dirty="0"/>
              <a:t>Sobrescrita (</a:t>
            </a:r>
            <a:r>
              <a:rPr lang="pt-BR" dirty="0" err="1"/>
              <a:t>Overriding</a:t>
            </a:r>
            <a:r>
              <a:rPr lang="pt-BR" dirty="0"/>
              <a:t>):Uma subclasse redefine um método da superclasse, mantendo a mesma assinatura.</a:t>
            </a:r>
          </a:p>
        </p:txBody>
      </p:sp>
    </p:spTree>
    <p:extLst>
      <p:ext uri="{BB962C8B-B14F-4D97-AF65-F5344CB8AC3E}">
        <p14:creationId xmlns:p14="http://schemas.microsoft.com/office/powerpoint/2010/main" val="3973512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744C23-AA41-4EE5-936C-BE42F1928F7C}"/>
              </a:ext>
            </a:extLst>
          </p:cNvPr>
          <p:cNvSpPr>
            <a:spLocks noGrp="1"/>
          </p:cNvSpPr>
          <p:nvPr>
            <p:ph type="title"/>
          </p:nvPr>
        </p:nvSpPr>
        <p:spPr/>
        <p:txBody>
          <a:bodyPr/>
          <a:lstStyle/>
          <a:p>
            <a:r>
              <a:rPr lang="pt-BR" dirty="0"/>
              <a:t>Exemplo de Polimorfismo</a:t>
            </a:r>
          </a:p>
        </p:txBody>
      </p:sp>
      <p:sp>
        <p:nvSpPr>
          <p:cNvPr id="4" name="Retângulo 3">
            <a:extLst>
              <a:ext uri="{FF2B5EF4-FFF2-40B4-BE49-F238E27FC236}">
                <a16:creationId xmlns:a16="http://schemas.microsoft.com/office/drawing/2014/main" id="{A9C127C7-5E90-4A82-86A4-C9E34D1D6277}"/>
              </a:ext>
            </a:extLst>
          </p:cNvPr>
          <p:cNvSpPr/>
          <p:nvPr/>
        </p:nvSpPr>
        <p:spPr>
          <a:xfrm>
            <a:off x="852311" y="3028407"/>
            <a:ext cx="4698999" cy="2975173"/>
          </a:xfrm>
          <a:prstGeom prst="rect">
            <a:avLst/>
          </a:prstGeom>
        </p:spPr>
        <p:txBody>
          <a:bodyPr wrap="square">
            <a:spAutoFit/>
          </a:bodyPr>
          <a:lstStyle/>
          <a:p>
            <a:pPr>
              <a:spcBef>
                <a:spcPts val="150"/>
              </a:spcBef>
              <a:spcAft>
                <a:spcPts val="150"/>
              </a:spcAft>
            </a:pPr>
            <a:r>
              <a:rPr lang="pt-BR" sz="1400" b="1" dirty="0" err="1">
                <a:solidFill>
                  <a:srgbClr val="7F0055"/>
                </a:solidFill>
                <a:latin typeface="Consolas" panose="020B0609020204030204" pitchFamily="49" charset="0"/>
              </a:rPr>
              <a:t>public</a:t>
            </a:r>
            <a:r>
              <a:rPr lang="pt-BR" sz="1400" dirty="0">
                <a:solidFill>
                  <a:srgbClr val="000000"/>
                </a:solidFill>
                <a:latin typeface="Consolas" panose="020B0609020204030204" pitchFamily="49" charset="0"/>
              </a:rPr>
              <a:t> </a:t>
            </a:r>
            <a:r>
              <a:rPr lang="pt-BR" sz="1400" b="1" dirty="0" err="1">
                <a:solidFill>
                  <a:srgbClr val="7F0055"/>
                </a:solidFill>
                <a:latin typeface="Consolas" panose="020B0609020204030204" pitchFamily="49" charset="0"/>
              </a:rPr>
              <a:t>class</a:t>
            </a:r>
            <a:r>
              <a:rPr lang="pt-BR" sz="1400" dirty="0">
                <a:solidFill>
                  <a:srgbClr val="000000"/>
                </a:solidFill>
                <a:latin typeface="Consolas" panose="020B0609020204030204" pitchFamily="49" charset="0"/>
              </a:rPr>
              <a:t> Calculadora {</a:t>
            </a:r>
          </a:p>
          <a:p>
            <a:pPr indent="457200">
              <a:spcBef>
                <a:spcPts val="150"/>
              </a:spcBef>
              <a:spcAft>
                <a:spcPts val="150"/>
              </a:spcAft>
            </a:pPr>
            <a:r>
              <a:rPr lang="pt-BR" sz="1400" b="1" dirty="0" err="1">
                <a:solidFill>
                  <a:srgbClr val="7F0055"/>
                </a:solidFill>
                <a:latin typeface="Consolas" panose="020B0609020204030204" pitchFamily="49" charset="0"/>
              </a:rPr>
              <a:t>public</a:t>
            </a:r>
            <a:r>
              <a:rPr lang="pt-BR" sz="1400" dirty="0">
                <a:solidFill>
                  <a:srgbClr val="000000"/>
                </a:solidFill>
                <a:latin typeface="Consolas" panose="020B0609020204030204" pitchFamily="49" charset="0"/>
              </a:rPr>
              <a:t> </a:t>
            </a:r>
            <a:r>
              <a:rPr lang="pt-BR" sz="1400" b="1" dirty="0" err="1">
                <a:solidFill>
                  <a:srgbClr val="7F0055"/>
                </a:solidFill>
                <a:latin typeface="Consolas" panose="020B0609020204030204" pitchFamily="49" charset="0"/>
              </a:rPr>
              <a:t>int</a:t>
            </a:r>
            <a:r>
              <a:rPr lang="pt-BR" sz="1400" dirty="0">
                <a:solidFill>
                  <a:srgbClr val="000000"/>
                </a:solidFill>
                <a:latin typeface="Consolas" panose="020B0609020204030204" pitchFamily="49" charset="0"/>
              </a:rPr>
              <a:t> somar(</a:t>
            </a:r>
            <a:r>
              <a:rPr lang="pt-BR" sz="1400" b="1" dirty="0" err="1">
                <a:solidFill>
                  <a:srgbClr val="7F0055"/>
                </a:solidFill>
                <a:latin typeface="Consolas" panose="020B0609020204030204" pitchFamily="49" charset="0"/>
              </a:rPr>
              <a:t>int</a:t>
            </a:r>
            <a:r>
              <a:rPr lang="pt-BR" sz="1400" dirty="0">
                <a:solidFill>
                  <a:srgbClr val="000000"/>
                </a:solidFill>
                <a:latin typeface="Consolas" panose="020B0609020204030204" pitchFamily="49" charset="0"/>
              </a:rPr>
              <a:t> </a:t>
            </a:r>
            <a:r>
              <a:rPr lang="pt-BR" sz="1400" dirty="0">
                <a:solidFill>
                  <a:srgbClr val="6A3E3E"/>
                </a:solidFill>
                <a:latin typeface="Consolas" panose="020B0609020204030204" pitchFamily="49" charset="0"/>
              </a:rPr>
              <a:t>a</a:t>
            </a:r>
            <a:r>
              <a:rPr lang="pt-BR" sz="1400" dirty="0">
                <a:solidFill>
                  <a:srgbClr val="000000"/>
                </a:solidFill>
                <a:latin typeface="Consolas" panose="020B0609020204030204" pitchFamily="49" charset="0"/>
              </a:rPr>
              <a:t>, </a:t>
            </a:r>
            <a:r>
              <a:rPr lang="pt-BR" sz="1400" b="1" dirty="0" err="1">
                <a:solidFill>
                  <a:srgbClr val="7F0055"/>
                </a:solidFill>
                <a:latin typeface="Consolas" panose="020B0609020204030204" pitchFamily="49" charset="0"/>
              </a:rPr>
              <a:t>int</a:t>
            </a:r>
            <a:r>
              <a:rPr lang="pt-BR" sz="1400" dirty="0">
                <a:solidFill>
                  <a:srgbClr val="000000"/>
                </a:solidFill>
                <a:latin typeface="Consolas" panose="020B0609020204030204" pitchFamily="49" charset="0"/>
              </a:rPr>
              <a:t> </a:t>
            </a:r>
            <a:r>
              <a:rPr lang="pt-BR" sz="1400" dirty="0">
                <a:solidFill>
                  <a:srgbClr val="6A3E3E"/>
                </a:solidFill>
                <a:latin typeface="Consolas" panose="020B0609020204030204" pitchFamily="49" charset="0"/>
              </a:rPr>
              <a:t>b</a:t>
            </a:r>
            <a:r>
              <a:rPr lang="pt-BR" sz="1400" dirty="0">
                <a:solidFill>
                  <a:srgbClr val="000000"/>
                </a:solidFill>
                <a:latin typeface="Consolas" panose="020B0609020204030204" pitchFamily="49" charset="0"/>
              </a:rPr>
              <a:t>) {</a:t>
            </a:r>
          </a:p>
          <a:p>
            <a:pPr indent="914400">
              <a:spcBef>
                <a:spcPts val="150"/>
              </a:spcBef>
              <a:spcAft>
                <a:spcPts val="150"/>
              </a:spcAft>
            </a:pPr>
            <a:r>
              <a:rPr lang="pt-BR" sz="1400" b="1" dirty="0" err="1">
                <a:solidFill>
                  <a:srgbClr val="7F0055"/>
                </a:solidFill>
                <a:latin typeface="Consolas" panose="020B0609020204030204" pitchFamily="49" charset="0"/>
              </a:rPr>
              <a:t>return</a:t>
            </a:r>
            <a:r>
              <a:rPr lang="pt-BR" sz="1400" dirty="0">
                <a:solidFill>
                  <a:srgbClr val="000000"/>
                </a:solidFill>
                <a:latin typeface="Consolas" panose="020B0609020204030204" pitchFamily="49" charset="0"/>
              </a:rPr>
              <a:t> </a:t>
            </a:r>
            <a:r>
              <a:rPr lang="pt-BR" sz="1400" dirty="0">
                <a:solidFill>
                  <a:srgbClr val="6A3E3E"/>
                </a:solidFill>
                <a:latin typeface="Consolas" panose="020B0609020204030204" pitchFamily="49" charset="0"/>
              </a:rPr>
              <a:t>a</a:t>
            </a:r>
            <a:r>
              <a:rPr lang="pt-BR" sz="1400" dirty="0">
                <a:solidFill>
                  <a:srgbClr val="000000"/>
                </a:solidFill>
                <a:latin typeface="Consolas" panose="020B0609020204030204" pitchFamily="49" charset="0"/>
              </a:rPr>
              <a:t> + </a:t>
            </a:r>
            <a:r>
              <a:rPr lang="pt-BR" sz="1400" dirty="0">
                <a:solidFill>
                  <a:srgbClr val="6A3E3E"/>
                </a:solidFill>
                <a:latin typeface="Consolas" panose="020B0609020204030204" pitchFamily="49" charset="0"/>
              </a:rPr>
              <a:t>b</a:t>
            </a:r>
            <a:r>
              <a:rPr lang="pt-BR" sz="1400" dirty="0">
                <a:solidFill>
                  <a:srgbClr val="000000"/>
                </a:solidFill>
                <a:latin typeface="Consolas" panose="020B0609020204030204" pitchFamily="49" charset="0"/>
              </a:rPr>
              <a:t>;</a:t>
            </a:r>
          </a:p>
          <a:p>
            <a:pPr indent="457200">
              <a:spcBef>
                <a:spcPts val="150"/>
              </a:spcBef>
              <a:spcAft>
                <a:spcPts val="150"/>
              </a:spcAft>
            </a:pPr>
            <a:r>
              <a:rPr lang="pt-BR" sz="1400" dirty="0">
                <a:solidFill>
                  <a:srgbClr val="000000"/>
                </a:solidFill>
                <a:latin typeface="Consolas" panose="020B0609020204030204" pitchFamily="49" charset="0"/>
              </a:rPr>
              <a:t>}</a:t>
            </a:r>
          </a:p>
          <a:p>
            <a:pPr indent="457200">
              <a:spcBef>
                <a:spcPts val="150"/>
              </a:spcBef>
              <a:spcAft>
                <a:spcPts val="150"/>
              </a:spcAft>
            </a:pPr>
            <a:r>
              <a:rPr lang="pt-BR" sz="1400" b="1" dirty="0" err="1">
                <a:solidFill>
                  <a:srgbClr val="7F0055"/>
                </a:solidFill>
                <a:latin typeface="Consolas" panose="020B0609020204030204" pitchFamily="49" charset="0"/>
              </a:rPr>
              <a:t>public</a:t>
            </a:r>
            <a:r>
              <a:rPr lang="pt-BR" sz="1400" dirty="0">
                <a:solidFill>
                  <a:srgbClr val="000000"/>
                </a:solidFill>
                <a:latin typeface="Consolas" panose="020B0609020204030204" pitchFamily="49" charset="0"/>
              </a:rPr>
              <a:t> </a:t>
            </a:r>
            <a:r>
              <a:rPr lang="pt-BR" sz="1400" b="1" dirty="0" err="1">
                <a:solidFill>
                  <a:srgbClr val="7F0055"/>
                </a:solidFill>
                <a:latin typeface="Consolas" panose="020B0609020204030204" pitchFamily="49" charset="0"/>
              </a:rPr>
              <a:t>double</a:t>
            </a:r>
            <a:r>
              <a:rPr lang="pt-BR" sz="1400" dirty="0">
                <a:solidFill>
                  <a:srgbClr val="000000"/>
                </a:solidFill>
                <a:latin typeface="Consolas" panose="020B0609020204030204" pitchFamily="49" charset="0"/>
              </a:rPr>
              <a:t> somar(</a:t>
            </a:r>
            <a:r>
              <a:rPr lang="pt-BR" sz="1400" b="1" dirty="0" err="1">
                <a:solidFill>
                  <a:srgbClr val="7F0055"/>
                </a:solidFill>
                <a:latin typeface="Consolas" panose="020B0609020204030204" pitchFamily="49" charset="0"/>
              </a:rPr>
              <a:t>double</a:t>
            </a:r>
            <a:r>
              <a:rPr lang="pt-BR" sz="1400" dirty="0">
                <a:solidFill>
                  <a:srgbClr val="000000"/>
                </a:solidFill>
                <a:latin typeface="Consolas" panose="020B0609020204030204" pitchFamily="49" charset="0"/>
              </a:rPr>
              <a:t> </a:t>
            </a:r>
            <a:r>
              <a:rPr lang="pt-BR" sz="1400" dirty="0">
                <a:solidFill>
                  <a:srgbClr val="6A3E3E"/>
                </a:solidFill>
                <a:latin typeface="Consolas" panose="020B0609020204030204" pitchFamily="49" charset="0"/>
              </a:rPr>
              <a:t>a</a:t>
            </a:r>
            <a:r>
              <a:rPr lang="pt-BR" sz="1400" dirty="0">
                <a:solidFill>
                  <a:srgbClr val="000000"/>
                </a:solidFill>
                <a:latin typeface="Consolas" panose="020B0609020204030204" pitchFamily="49" charset="0"/>
              </a:rPr>
              <a:t>, </a:t>
            </a:r>
            <a:r>
              <a:rPr lang="pt-BR" sz="1400" b="1" dirty="0" err="1">
                <a:solidFill>
                  <a:srgbClr val="7F0055"/>
                </a:solidFill>
                <a:latin typeface="Consolas" panose="020B0609020204030204" pitchFamily="49" charset="0"/>
              </a:rPr>
              <a:t>double</a:t>
            </a:r>
            <a:r>
              <a:rPr lang="pt-BR" sz="1400" dirty="0">
                <a:solidFill>
                  <a:srgbClr val="000000"/>
                </a:solidFill>
                <a:latin typeface="Consolas" panose="020B0609020204030204" pitchFamily="49" charset="0"/>
              </a:rPr>
              <a:t> </a:t>
            </a:r>
            <a:r>
              <a:rPr lang="pt-BR" sz="1400" dirty="0">
                <a:solidFill>
                  <a:srgbClr val="6A3E3E"/>
                </a:solidFill>
                <a:latin typeface="Consolas" panose="020B0609020204030204" pitchFamily="49" charset="0"/>
              </a:rPr>
              <a:t>b</a:t>
            </a:r>
            <a:r>
              <a:rPr lang="pt-BR" sz="1400" dirty="0">
                <a:solidFill>
                  <a:srgbClr val="000000"/>
                </a:solidFill>
                <a:latin typeface="Consolas" panose="020B0609020204030204" pitchFamily="49" charset="0"/>
              </a:rPr>
              <a:t>) {</a:t>
            </a:r>
          </a:p>
          <a:p>
            <a:pPr indent="914400">
              <a:spcBef>
                <a:spcPts val="150"/>
              </a:spcBef>
              <a:spcAft>
                <a:spcPts val="150"/>
              </a:spcAft>
            </a:pPr>
            <a:r>
              <a:rPr lang="pt-BR" sz="1400" b="1" dirty="0" err="1">
                <a:solidFill>
                  <a:srgbClr val="7F0055"/>
                </a:solidFill>
                <a:latin typeface="Consolas" panose="020B0609020204030204" pitchFamily="49" charset="0"/>
              </a:rPr>
              <a:t>return</a:t>
            </a:r>
            <a:r>
              <a:rPr lang="pt-BR" sz="1400" dirty="0">
                <a:solidFill>
                  <a:srgbClr val="000000"/>
                </a:solidFill>
                <a:latin typeface="Consolas" panose="020B0609020204030204" pitchFamily="49" charset="0"/>
              </a:rPr>
              <a:t> </a:t>
            </a:r>
            <a:r>
              <a:rPr lang="pt-BR" sz="1400" dirty="0">
                <a:solidFill>
                  <a:srgbClr val="6A3E3E"/>
                </a:solidFill>
                <a:latin typeface="Consolas" panose="020B0609020204030204" pitchFamily="49" charset="0"/>
              </a:rPr>
              <a:t>a</a:t>
            </a:r>
            <a:r>
              <a:rPr lang="pt-BR" sz="1400" dirty="0">
                <a:solidFill>
                  <a:srgbClr val="000000"/>
                </a:solidFill>
                <a:latin typeface="Consolas" panose="020B0609020204030204" pitchFamily="49" charset="0"/>
              </a:rPr>
              <a:t> + </a:t>
            </a:r>
            <a:r>
              <a:rPr lang="pt-BR" sz="1400" dirty="0">
                <a:solidFill>
                  <a:srgbClr val="6A3E3E"/>
                </a:solidFill>
                <a:latin typeface="Consolas" panose="020B0609020204030204" pitchFamily="49" charset="0"/>
              </a:rPr>
              <a:t>b</a:t>
            </a:r>
            <a:r>
              <a:rPr lang="pt-BR" sz="1400" dirty="0">
                <a:solidFill>
                  <a:srgbClr val="000000"/>
                </a:solidFill>
                <a:latin typeface="Consolas" panose="020B0609020204030204" pitchFamily="49" charset="0"/>
              </a:rPr>
              <a:t>;</a:t>
            </a:r>
          </a:p>
          <a:p>
            <a:pPr indent="457200">
              <a:spcBef>
                <a:spcPts val="150"/>
              </a:spcBef>
              <a:spcAft>
                <a:spcPts val="150"/>
              </a:spcAft>
            </a:pPr>
            <a:r>
              <a:rPr lang="pt-BR" sz="1400" dirty="0">
                <a:solidFill>
                  <a:srgbClr val="000000"/>
                </a:solidFill>
                <a:latin typeface="Consolas" panose="020B0609020204030204" pitchFamily="49" charset="0"/>
              </a:rPr>
              <a:t>}</a:t>
            </a:r>
          </a:p>
          <a:p>
            <a:pPr indent="457200">
              <a:spcBef>
                <a:spcPts val="150"/>
              </a:spcBef>
              <a:spcAft>
                <a:spcPts val="150"/>
              </a:spcAft>
            </a:pPr>
            <a:r>
              <a:rPr lang="pt-BR" sz="1400" b="1" dirty="0" err="1">
                <a:solidFill>
                  <a:srgbClr val="7F0055"/>
                </a:solidFill>
                <a:latin typeface="Consolas" panose="020B0609020204030204" pitchFamily="49" charset="0"/>
              </a:rPr>
              <a:t>public</a:t>
            </a:r>
            <a:r>
              <a:rPr lang="pt-BR" sz="1400" dirty="0">
                <a:solidFill>
                  <a:srgbClr val="000000"/>
                </a:solidFill>
                <a:latin typeface="Consolas" panose="020B0609020204030204" pitchFamily="49" charset="0"/>
              </a:rPr>
              <a:t> </a:t>
            </a:r>
            <a:r>
              <a:rPr lang="pt-BR" sz="1400" b="1" dirty="0" err="1">
                <a:solidFill>
                  <a:srgbClr val="7F0055"/>
                </a:solidFill>
                <a:latin typeface="Consolas" panose="020B0609020204030204" pitchFamily="49" charset="0"/>
              </a:rPr>
              <a:t>int</a:t>
            </a:r>
            <a:r>
              <a:rPr lang="pt-BR" sz="1400" dirty="0">
                <a:solidFill>
                  <a:srgbClr val="000000"/>
                </a:solidFill>
                <a:latin typeface="Consolas" panose="020B0609020204030204" pitchFamily="49" charset="0"/>
              </a:rPr>
              <a:t> somar(</a:t>
            </a:r>
            <a:r>
              <a:rPr lang="pt-BR" sz="1400" b="1" dirty="0" err="1">
                <a:solidFill>
                  <a:srgbClr val="7F0055"/>
                </a:solidFill>
                <a:latin typeface="Consolas" panose="020B0609020204030204" pitchFamily="49" charset="0"/>
              </a:rPr>
              <a:t>int</a:t>
            </a:r>
            <a:r>
              <a:rPr lang="pt-BR" sz="1400" dirty="0">
                <a:solidFill>
                  <a:srgbClr val="000000"/>
                </a:solidFill>
                <a:latin typeface="Consolas" panose="020B0609020204030204" pitchFamily="49" charset="0"/>
              </a:rPr>
              <a:t> </a:t>
            </a:r>
            <a:r>
              <a:rPr lang="pt-BR" sz="1400" dirty="0">
                <a:solidFill>
                  <a:srgbClr val="6A3E3E"/>
                </a:solidFill>
                <a:latin typeface="Consolas" panose="020B0609020204030204" pitchFamily="49" charset="0"/>
              </a:rPr>
              <a:t>a</a:t>
            </a:r>
            <a:r>
              <a:rPr lang="pt-BR" sz="1400" dirty="0">
                <a:solidFill>
                  <a:srgbClr val="000000"/>
                </a:solidFill>
                <a:latin typeface="Consolas" panose="020B0609020204030204" pitchFamily="49" charset="0"/>
              </a:rPr>
              <a:t>, </a:t>
            </a:r>
            <a:r>
              <a:rPr lang="pt-BR" sz="1400" b="1" dirty="0" err="1">
                <a:solidFill>
                  <a:srgbClr val="7F0055"/>
                </a:solidFill>
                <a:latin typeface="Consolas" panose="020B0609020204030204" pitchFamily="49" charset="0"/>
              </a:rPr>
              <a:t>int</a:t>
            </a:r>
            <a:r>
              <a:rPr lang="pt-BR" sz="1400" dirty="0">
                <a:solidFill>
                  <a:srgbClr val="000000"/>
                </a:solidFill>
                <a:latin typeface="Consolas" panose="020B0609020204030204" pitchFamily="49" charset="0"/>
              </a:rPr>
              <a:t> </a:t>
            </a:r>
            <a:r>
              <a:rPr lang="pt-BR" sz="1400" dirty="0">
                <a:solidFill>
                  <a:srgbClr val="6A3E3E"/>
                </a:solidFill>
                <a:latin typeface="Consolas" panose="020B0609020204030204" pitchFamily="49" charset="0"/>
              </a:rPr>
              <a:t>b</a:t>
            </a:r>
            <a:r>
              <a:rPr lang="pt-BR" sz="1400" dirty="0">
                <a:solidFill>
                  <a:srgbClr val="000000"/>
                </a:solidFill>
                <a:latin typeface="Consolas" panose="020B0609020204030204" pitchFamily="49" charset="0"/>
              </a:rPr>
              <a:t>, </a:t>
            </a:r>
            <a:r>
              <a:rPr lang="pt-BR" sz="1400" b="1" dirty="0" err="1">
                <a:solidFill>
                  <a:srgbClr val="7F0055"/>
                </a:solidFill>
                <a:latin typeface="Consolas" panose="020B0609020204030204" pitchFamily="49" charset="0"/>
              </a:rPr>
              <a:t>int</a:t>
            </a:r>
            <a:r>
              <a:rPr lang="pt-BR" sz="1400" dirty="0">
                <a:solidFill>
                  <a:srgbClr val="000000"/>
                </a:solidFill>
                <a:latin typeface="Consolas" panose="020B0609020204030204" pitchFamily="49" charset="0"/>
              </a:rPr>
              <a:t> </a:t>
            </a:r>
            <a:r>
              <a:rPr lang="pt-BR" sz="1400" dirty="0">
                <a:solidFill>
                  <a:srgbClr val="6A3E3E"/>
                </a:solidFill>
                <a:latin typeface="Consolas" panose="020B0609020204030204" pitchFamily="49" charset="0"/>
              </a:rPr>
              <a:t>c</a:t>
            </a:r>
            <a:r>
              <a:rPr lang="pt-BR" sz="1400" dirty="0">
                <a:solidFill>
                  <a:srgbClr val="000000"/>
                </a:solidFill>
                <a:latin typeface="Consolas" panose="020B0609020204030204" pitchFamily="49" charset="0"/>
              </a:rPr>
              <a:t>) {</a:t>
            </a:r>
          </a:p>
          <a:p>
            <a:pPr indent="914400">
              <a:spcBef>
                <a:spcPts val="150"/>
              </a:spcBef>
              <a:spcAft>
                <a:spcPts val="150"/>
              </a:spcAft>
            </a:pPr>
            <a:r>
              <a:rPr lang="pt-BR" sz="1400" b="1" dirty="0" err="1">
                <a:solidFill>
                  <a:srgbClr val="7F0055"/>
                </a:solidFill>
                <a:latin typeface="Consolas" panose="020B0609020204030204" pitchFamily="49" charset="0"/>
              </a:rPr>
              <a:t>return</a:t>
            </a:r>
            <a:r>
              <a:rPr lang="pt-BR" sz="1400" dirty="0">
                <a:solidFill>
                  <a:srgbClr val="000000"/>
                </a:solidFill>
                <a:latin typeface="Consolas" panose="020B0609020204030204" pitchFamily="49" charset="0"/>
              </a:rPr>
              <a:t> </a:t>
            </a:r>
            <a:r>
              <a:rPr lang="pt-BR" sz="1400" dirty="0">
                <a:solidFill>
                  <a:srgbClr val="6A3E3E"/>
                </a:solidFill>
                <a:latin typeface="Consolas" panose="020B0609020204030204" pitchFamily="49" charset="0"/>
              </a:rPr>
              <a:t>a</a:t>
            </a:r>
            <a:r>
              <a:rPr lang="pt-BR" sz="1400" dirty="0">
                <a:solidFill>
                  <a:srgbClr val="000000"/>
                </a:solidFill>
                <a:latin typeface="Consolas" panose="020B0609020204030204" pitchFamily="49" charset="0"/>
              </a:rPr>
              <a:t> + </a:t>
            </a:r>
            <a:r>
              <a:rPr lang="pt-BR" sz="1400" dirty="0">
                <a:solidFill>
                  <a:srgbClr val="6A3E3E"/>
                </a:solidFill>
                <a:latin typeface="Consolas" panose="020B0609020204030204" pitchFamily="49" charset="0"/>
              </a:rPr>
              <a:t>b</a:t>
            </a:r>
            <a:r>
              <a:rPr lang="pt-BR" sz="1400" dirty="0">
                <a:solidFill>
                  <a:srgbClr val="000000"/>
                </a:solidFill>
                <a:latin typeface="Consolas" panose="020B0609020204030204" pitchFamily="49" charset="0"/>
              </a:rPr>
              <a:t> + </a:t>
            </a:r>
            <a:r>
              <a:rPr lang="pt-BR" sz="1400" dirty="0">
                <a:solidFill>
                  <a:srgbClr val="6A3E3E"/>
                </a:solidFill>
                <a:latin typeface="Consolas" panose="020B0609020204030204" pitchFamily="49" charset="0"/>
              </a:rPr>
              <a:t>c</a:t>
            </a:r>
            <a:r>
              <a:rPr lang="pt-BR" sz="1400" dirty="0">
                <a:solidFill>
                  <a:srgbClr val="000000"/>
                </a:solidFill>
                <a:latin typeface="Consolas" panose="020B0609020204030204" pitchFamily="49" charset="0"/>
              </a:rPr>
              <a:t>;</a:t>
            </a:r>
          </a:p>
          <a:p>
            <a:pPr indent="457200">
              <a:spcBef>
                <a:spcPts val="150"/>
              </a:spcBef>
              <a:spcAft>
                <a:spcPts val="150"/>
              </a:spcAft>
            </a:pPr>
            <a:r>
              <a:rPr lang="pt-BR" sz="1400" dirty="0">
                <a:solidFill>
                  <a:srgbClr val="000000"/>
                </a:solidFill>
                <a:latin typeface="Consolas" panose="020B0609020204030204" pitchFamily="49" charset="0"/>
              </a:rPr>
              <a:t>}</a:t>
            </a:r>
          </a:p>
          <a:p>
            <a:pPr>
              <a:spcBef>
                <a:spcPts val="150"/>
              </a:spcBef>
              <a:spcAft>
                <a:spcPts val="150"/>
              </a:spcAft>
            </a:pPr>
            <a:r>
              <a:rPr lang="pt-BR" sz="1400" dirty="0">
                <a:solidFill>
                  <a:srgbClr val="000000"/>
                </a:solidFill>
                <a:latin typeface="Consolas" panose="020B0609020204030204" pitchFamily="49" charset="0"/>
              </a:rPr>
              <a:t>}</a:t>
            </a:r>
          </a:p>
        </p:txBody>
      </p:sp>
      <p:sp>
        <p:nvSpPr>
          <p:cNvPr id="5" name="CaixaDeTexto 4">
            <a:extLst>
              <a:ext uri="{FF2B5EF4-FFF2-40B4-BE49-F238E27FC236}">
                <a16:creationId xmlns:a16="http://schemas.microsoft.com/office/drawing/2014/main" id="{84F9EC0C-06FF-4414-87FA-9B60D0B83818}"/>
              </a:ext>
            </a:extLst>
          </p:cNvPr>
          <p:cNvSpPr txBox="1"/>
          <p:nvPr/>
        </p:nvSpPr>
        <p:spPr>
          <a:xfrm>
            <a:off x="1897943" y="2514600"/>
            <a:ext cx="2607734"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Sobrecarga</a:t>
            </a:r>
          </a:p>
        </p:txBody>
      </p:sp>
      <p:sp>
        <p:nvSpPr>
          <p:cNvPr id="6" name="Retângulo 5">
            <a:extLst>
              <a:ext uri="{FF2B5EF4-FFF2-40B4-BE49-F238E27FC236}">
                <a16:creationId xmlns:a16="http://schemas.microsoft.com/office/drawing/2014/main" id="{92256B6E-0262-418B-82DC-A9263E124FF3}"/>
              </a:ext>
            </a:extLst>
          </p:cNvPr>
          <p:cNvSpPr/>
          <p:nvPr/>
        </p:nvSpPr>
        <p:spPr>
          <a:xfrm>
            <a:off x="6403622" y="3028407"/>
            <a:ext cx="4936067" cy="3241913"/>
          </a:xfrm>
          <a:prstGeom prst="rect">
            <a:avLst/>
          </a:prstGeom>
        </p:spPr>
        <p:txBody>
          <a:bodyPr wrap="square">
            <a:spAutoFit/>
          </a:bodyPr>
          <a:lstStyle/>
          <a:p>
            <a:pPr>
              <a:spcBef>
                <a:spcPts val="150"/>
              </a:spcBef>
              <a:spcAft>
                <a:spcPts val="150"/>
              </a:spcAft>
            </a:pPr>
            <a:r>
              <a:rPr lang="pt-BR" sz="1400" b="1" dirty="0" err="1">
                <a:solidFill>
                  <a:srgbClr val="7F0055"/>
                </a:solidFill>
                <a:latin typeface="Consolas" panose="020B0609020204030204" pitchFamily="49" charset="0"/>
              </a:rPr>
              <a:t>class</a:t>
            </a:r>
            <a:r>
              <a:rPr lang="pt-BR" sz="1400" dirty="0">
                <a:solidFill>
                  <a:srgbClr val="000000"/>
                </a:solidFill>
                <a:latin typeface="Consolas" panose="020B0609020204030204" pitchFamily="49" charset="0"/>
              </a:rPr>
              <a:t> Animal {</a:t>
            </a:r>
          </a:p>
          <a:p>
            <a:pPr indent="457200">
              <a:spcBef>
                <a:spcPts val="150"/>
              </a:spcBef>
              <a:spcAft>
                <a:spcPts val="150"/>
              </a:spcAft>
            </a:pPr>
            <a:r>
              <a:rPr lang="pt-BR" sz="1400" b="1" dirty="0" err="1">
                <a:solidFill>
                  <a:srgbClr val="7F0055"/>
                </a:solidFill>
                <a:latin typeface="Consolas" panose="020B0609020204030204" pitchFamily="49" charset="0"/>
              </a:rPr>
              <a:t>public</a:t>
            </a:r>
            <a:r>
              <a:rPr lang="pt-BR" sz="1400" dirty="0">
                <a:solidFill>
                  <a:srgbClr val="000000"/>
                </a:solidFill>
                <a:latin typeface="Consolas" panose="020B0609020204030204" pitchFamily="49" charset="0"/>
              </a:rPr>
              <a:t> </a:t>
            </a:r>
            <a:r>
              <a:rPr lang="pt-BR" sz="1400" b="1" dirty="0" err="1">
                <a:solidFill>
                  <a:srgbClr val="7F0055"/>
                </a:solidFill>
                <a:latin typeface="Consolas" panose="020B0609020204030204" pitchFamily="49" charset="0"/>
              </a:rPr>
              <a:t>void</a:t>
            </a:r>
            <a:r>
              <a:rPr lang="pt-BR" sz="1400" dirty="0">
                <a:solidFill>
                  <a:srgbClr val="000000"/>
                </a:solidFill>
                <a:latin typeface="Consolas" panose="020B0609020204030204" pitchFamily="49" charset="0"/>
              </a:rPr>
              <a:t> </a:t>
            </a:r>
            <a:r>
              <a:rPr lang="pt-BR" sz="1400" dirty="0" err="1">
                <a:solidFill>
                  <a:srgbClr val="000000"/>
                </a:solidFill>
                <a:latin typeface="Consolas" panose="020B0609020204030204" pitchFamily="49" charset="0"/>
              </a:rPr>
              <a:t>emitirSom</a:t>
            </a:r>
            <a:r>
              <a:rPr lang="pt-BR" sz="1400" dirty="0">
                <a:solidFill>
                  <a:srgbClr val="000000"/>
                </a:solidFill>
                <a:latin typeface="Consolas" panose="020B0609020204030204" pitchFamily="49" charset="0"/>
              </a:rPr>
              <a:t>() {</a:t>
            </a:r>
          </a:p>
          <a:p>
            <a:pPr indent="914400">
              <a:spcBef>
                <a:spcPts val="150"/>
              </a:spcBef>
              <a:spcAft>
                <a:spcPts val="150"/>
              </a:spcAft>
            </a:pPr>
            <a:r>
              <a:rPr lang="pt-BR" sz="1400" dirty="0" err="1">
                <a:solidFill>
                  <a:srgbClr val="000000"/>
                </a:solidFill>
                <a:latin typeface="Consolas" panose="020B0609020204030204" pitchFamily="49" charset="0"/>
              </a:rPr>
              <a:t>System.</a:t>
            </a:r>
            <a:r>
              <a:rPr lang="pt-BR" sz="1400" b="1" i="1" dirty="0" err="1">
                <a:solidFill>
                  <a:srgbClr val="0000C0"/>
                </a:solidFill>
                <a:latin typeface="Consolas" panose="020B0609020204030204" pitchFamily="49" charset="0"/>
              </a:rPr>
              <a:t>out</a:t>
            </a:r>
            <a:r>
              <a:rPr lang="pt-BR" sz="1400" dirty="0" err="1">
                <a:solidFill>
                  <a:srgbClr val="000000"/>
                </a:solidFill>
                <a:latin typeface="Consolas" panose="020B0609020204030204" pitchFamily="49" charset="0"/>
              </a:rPr>
              <a:t>.println</a:t>
            </a:r>
            <a:r>
              <a:rPr lang="pt-BR" sz="1400" dirty="0">
                <a:solidFill>
                  <a:srgbClr val="000000"/>
                </a:solidFill>
                <a:latin typeface="Consolas" panose="020B0609020204030204" pitchFamily="49" charset="0"/>
              </a:rPr>
              <a:t>(</a:t>
            </a:r>
            <a:r>
              <a:rPr lang="pt-BR" sz="1400" dirty="0">
                <a:solidFill>
                  <a:srgbClr val="2A00FF"/>
                </a:solidFill>
                <a:latin typeface="Consolas" panose="020B0609020204030204" pitchFamily="49" charset="0"/>
              </a:rPr>
              <a:t>"Animal faz som"</a:t>
            </a:r>
            <a:r>
              <a:rPr lang="pt-BR" sz="1400" dirty="0">
                <a:solidFill>
                  <a:srgbClr val="000000"/>
                </a:solidFill>
                <a:latin typeface="Consolas" panose="020B0609020204030204" pitchFamily="49" charset="0"/>
              </a:rPr>
              <a:t>);</a:t>
            </a:r>
          </a:p>
          <a:p>
            <a:pPr indent="457200">
              <a:spcBef>
                <a:spcPts val="150"/>
              </a:spcBef>
              <a:spcAft>
                <a:spcPts val="150"/>
              </a:spcAft>
            </a:pPr>
            <a:r>
              <a:rPr lang="pt-BR" sz="1400" dirty="0">
                <a:solidFill>
                  <a:srgbClr val="000000"/>
                </a:solidFill>
                <a:latin typeface="Consolas" panose="020B0609020204030204" pitchFamily="49" charset="0"/>
              </a:rPr>
              <a:t>}</a:t>
            </a:r>
          </a:p>
          <a:p>
            <a:pPr>
              <a:spcBef>
                <a:spcPts val="150"/>
              </a:spcBef>
              <a:spcAft>
                <a:spcPts val="150"/>
              </a:spcAft>
            </a:pPr>
            <a:r>
              <a:rPr lang="pt-BR" sz="1400" dirty="0">
                <a:solidFill>
                  <a:srgbClr val="000000"/>
                </a:solidFill>
                <a:latin typeface="Consolas" panose="020B0609020204030204" pitchFamily="49" charset="0"/>
              </a:rPr>
              <a:t>}</a:t>
            </a:r>
          </a:p>
          <a:p>
            <a:pPr>
              <a:spcBef>
                <a:spcPts val="150"/>
              </a:spcBef>
              <a:spcAft>
                <a:spcPts val="150"/>
              </a:spcAft>
            </a:pPr>
            <a:endParaRPr lang="pt-BR" sz="1400" dirty="0">
              <a:solidFill>
                <a:srgbClr val="000000"/>
              </a:solidFill>
              <a:latin typeface="Consolas" panose="020B0609020204030204" pitchFamily="49" charset="0"/>
            </a:endParaRPr>
          </a:p>
          <a:p>
            <a:pPr>
              <a:spcBef>
                <a:spcPts val="150"/>
              </a:spcBef>
              <a:spcAft>
                <a:spcPts val="150"/>
              </a:spcAft>
            </a:pPr>
            <a:r>
              <a:rPr lang="pt-BR" sz="1400" b="1" dirty="0" err="1">
                <a:solidFill>
                  <a:srgbClr val="7F0055"/>
                </a:solidFill>
                <a:latin typeface="Consolas" panose="020B0609020204030204" pitchFamily="49" charset="0"/>
              </a:rPr>
              <a:t>class</a:t>
            </a:r>
            <a:r>
              <a:rPr lang="pt-BR" sz="1400" dirty="0">
                <a:solidFill>
                  <a:srgbClr val="000000"/>
                </a:solidFill>
                <a:latin typeface="Consolas" panose="020B0609020204030204" pitchFamily="49" charset="0"/>
              </a:rPr>
              <a:t> Gato </a:t>
            </a:r>
            <a:r>
              <a:rPr lang="pt-BR" sz="1400" b="1" dirty="0" err="1">
                <a:solidFill>
                  <a:srgbClr val="7F0055"/>
                </a:solidFill>
                <a:latin typeface="Consolas" panose="020B0609020204030204" pitchFamily="49" charset="0"/>
              </a:rPr>
              <a:t>extends</a:t>
            </a:r>
            <a:r>
              <a:rPr lang="pt-BR" sz="1400" dirty="0">
                <a:solidFill>
                  <a:srgbClr val="000000"/>
                </a:solidFill>
                <a:latin typeface="Consolas" panose="020B0609020204030204" pitchFamily="49" charset="0"/>
              </a:rPr>
              <a:t> Animal {</a:t>
            </a:r>
          </a:p>
          <a:p>
            <a:pPr indent="457200">
              <a:spcBef>
                <a:spcPts val="150"/>
              </a:spcBef>
              <a:spcAft>
                <a:spcPts val="150"/>
              </a:spcAft>
            </a:pPr>
            <a:r>
              <a:rPr lang="pt-BR" sz="1400" dirty="0">
                <a:solidFill>
                  <a:srgbClr val="646464"/>
                </a:solidFill>
                <a:latin typeface="Consolas" panose="020B0609020204030204" pitchFamily="49" charset="0"/>
              </a:rPr>
              <a:t>@</a:t>
            </a:r>
            <a:r>
              <a:rPr lang="pt-BR" sz="1400" dirty="0" err="1">
                <a:solidFill>
                  <a:srgbClr val="646464"/>
                </a:solidFill>
                <a:latin typeface="Consolas" panose="020B0609020204030204" pitchFamily="49" charset="0"/>
              </a:rPr>
              <a:t>Override</a:t>
            </a:r>
            <a:endParaRPr lang="pt-BR" sz="1400" dirty="0">
              <a:solidFill>
                <a:srgbClr val="000000"/>
              </a:solidFill>
              <a:latin typeface="Consolas" panose="020B0609020204030204" pitchFamily="49" charset="0"/>
            </a:endParaRPr>
          </a:p>
          <a:p>
            <a:pPr indent="457200">
              <a:spcBef>
                <a:spcPts val="150"/>
              </a:spcBef>
              <a:spcAft>
                <a:spcPts val="150"/>
              </a:spcAft>
            </a:pPr>
            <a:r>
              <a:rPr lang="pt-BR" sz="1400" b="1" dirty="0" err="1">
                <a:solidFill>
                  <a:srgbClr val="7F0055"/>
                </a:solidFill>
                <a:latin typeface="Consolas" panose="020B0609020204030204" pitchFamily="49" charset="0"/>
              </a:rPr>
              <a:t>public</a:t>
            </a:r>
            <a:r>
              <a:rPr lang="pt-BR" sz="1400" dirty="0">
                <a:solidFill>
                  <a:srgbClr val="000000"/>
                </a:solidFill>
                <a:latin typeface="Consolas" panose="020B0609020204030204" pitchFamily="49" charset="0"/>
              </a:rPr>
              <a:t> </a:t>
            </a:r>
            <a:r>
              <a:rPr lang="pt-BR" sz="1400" b="1" dirty="0" err="1">
                <a:solidFill>
                  <a:srgbClr val="7F0055"/>
                </a:solidFill>
                <a:latin typeface="Consolas" panose="020B0609020204030204" pitchFamily="49" charset="0"/>
              </a:rPr>
              <a:t>void</a:t>
            </a:r>
            <a:r>
              <a:rPr lang="pt-BR" sz="1400" dirty="0">
                <a:solidFill>
                  <a:srgbClr val="000000"/>
                </a:solidFill>
                <a:latin typeface="Consolas" panose="020B0609020204030204" pitchFamily="49" charset="0"/>
              </a:rPr>
              <a:t> </a:t>
            </a:r>
            <a:r>
              <a:rPr lang="pt-BR" sz="1400" dirty="0" err="1">
                <a:solidFill>
                  <a:srgbClr val="000000"/>
                </a:solidFill>
                <a:latin typeface="Consolas" panose="020B0609020204030204" pitchFamily="49" charset="0"/>
              </a:rPr>
              <a:t>emitirSom</a:t>
            </a:r>
            <a:r>
              <a:rPr lang="pt-BR" sz="1400" dirty="0">
                <a:solidFill>
                  <a:srgbClr val="000000"/>
                </a:solidFill>
                <a:latin typeface="Consolas" panose="020B0609020204030204" pitchFamily="49" charset="0"/>
              </a:rPr>
              <a:t>() {</a:t>
            </a:r>
          </a:p>
          <a:p>
            <a:pPr indent="914400">
              <a:spcBef>
                <a:spcPts val="150"/>
              </a:spcBef>
              <a:spcAft>
                <a:spcPts val="150"/>
              </a:spcAft>
            </a:pPr>
            <a:r>
              <a:rPr lang="pt-BR" sz="1400" dirty="0" err="1">
                <a:solidFill>
                  <a:srgbClr val="000000"/>
                </a:solidFill>
                <a:latin typeface="Consolas" panose="020B0609020204030204" pitchFamily="49" charset="0"/>
              </a:rPr>
              <a:t>System.</a:t>
            </a:r>
            <a:r>
              <a:rPr lang="pt-BR" sz="1400" b="1" i="1" dirty="0" err="1">
                <a:solidFill>
                  <a:srgbClr val="0000C0"/>
                </a:solidFill>
                <a:latin typeface="Consolas" panose="020B0609020204030204" pitchFamily="49" charset="0"/>
              </a:rPr>
              <a:t>out</a:t>
            </a:r>
            <a:r>
              <a:rPr lang="pt-BR" sz="1400" dirty="0" err="1">
                <a:solidFill>
                  <a:srgbClr val="000000"/>
                </a:solidFill>
                <a:latin typeface="Consolas" panose="020B0609020204030204" pitchFamily="49" charset="0"/>
              </a:rPr>
              <a:t>.println</a:t>
            </a:r>
            <a:r>
              <a:rPr lang="pt-BR" sz="1400" dirty="0">
                <a:solidFill>
                  <a:srgbClr val="000000"/>
                </a:solidFill>
                <a:latin typeface="Consolas" panose="020B0609020204030204" pitchFamily="49" charset="0"/>
              </a:rPr>
              <a:t>(</a:t>
            </a:r>
            <a:r>
              <a:rPr lang="pt-BR" sz="1400" dirty="0">
                <a:solidFill>
                  <a:srgbClr val="2A00FF"/>
                </a:solidFill>
                <a:latin typeface="Consolas" panose="020B0609020204030204" pitchFamily="49" charset="0"/>
              </a:rPr>
              <a:t>"Gato mia"</a:t>
            </a:r>
            <a:r>
              <a:rPr lang="pt-BR" sz="1400" dirty="0">
                <a:solidFill>
                  <a:srgbClr val="000000"/>
                </a:solidFill>
                <a:latin typeface="Consolas" panose="020B0609020204030204" pitchFamily="49" charset="0"/>
              </a:rPr>
              <a:t>);</a:t>
            </a:r>
          </a:p>
          <a:p>
            <a:pPr indent="457200">
              <a:spcBef>
                <a:spcPts val="150"/>
              </a:spcBef>
              <a:spcAft>
                <a:spcPts val="150"/>
              </a:spcAft>
            </a:pPr>
            <a:r>
              <a:rPr lang="pt-BR" sz="1400" dirty="0">
                <a:solidFill>
                  <a:srgbClr val="000000"/>
                </a:solidFill>
                <a:latin typeface="Consolas" panose="020B0609020204030204" pitchFamily="49" charset="0"/>
              </a:rPr>
              <a:t>}</a:t>
            </a:r>
          </a:p>
          <a:p>
            <a:pPr>
              <a:spcBef>
                <a:spcPts val="150"/>
              </a:spcBef>
              <a:spcAft>
                <a:spcPts val="150"/>
              </a:spcAft>
            </a:pPr>
            <a:r>
              <a:rPr lang="pt-BR" sz="1400" dirty="0">
                <a:solidFill>
                  <a:srgbClr val="000000"/>
                </a:solidFill>
                <a:latin typeface="Consolas" panose="020B0609020204030204" pitchFamily="49" charset="0"/>
              </a:rPr>
              <a:t>}</a:t>
            </a:r>
          </a:p>
        </p:txBody>
      </p:sp>
      <p:sp>
        <p:nvSpPr>
          <p:cNvPr id="7" name="CaixaDeTexto 6">
            <a:extLst>
              <a:ext uri="{FF2B5EF4-FFF2-40B4-BE49-F238E27FC236}">
                <a16:creationId xmlns:a16="http://schemas.microsoft.com/office/drawing/2014/main" id="{EB5AEC25-BA37-441D-87EC-8DE38AED57BF}"/>
              </a:ext>
            </a:extLst>
          </p:cNvPr>
          <p:cNvSpPr txBox="1"/>
          <p:nvPr/>
        </p:nvSpPr>
        <p:spPr>
          <a:xfrm>
            <a:off x="7567788" y="2514600"/>
            <a:ext cx="2607734"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Sobrescrita</a:t>
            </a:r>
          </a:p>
        </p:txBody>
      </p:sp>
    </p:spTree>
    <p:extLst>
      <p:ext uri="{BB962C8B-B14F-4D97-AF65-F5344CB8AC3E}">
        <p14:creationId xmlns:p14="http://schemas.microsoft.com/office/powerpoint/2010/main" val="2967410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F55CF7-7DD5-478F-8B89-574E79ED855F}"/>
              </a:ext>
            </a:extLst>
          </p:cNvPr>
          <p:cNvSpPr>
            <a:spLocks noGrp="1"/>
          </p:cNvSpPr>
          <p:nvPr>
            <p:ph type="title"/>
          </p:nvPr>
        </p:nvSpPr>
        <p:spPr/>
        <p:txBody>
          <a:bodyPr/>
          <a:lstStyle/>
          <a:p>
            <a:r>
              <a:rPr lang="pt-BR" dirty="0"/>
              <a:t>Projeto: Sistema para Locadora de Veículos</a:t>
            </a:r>
          </a:p>
        </p:txBody>
      </p:sp>
      <p:sp>
        <p:nvSpPr>
          <p:cNvPr id="3" name="Espaço Reservado para Conteúdo 2">
            <a:extLst>
              <a:ext uri="{FF2B5EF4-FFF2-40B4-BE49-F238E27FC236}">
                <a16:creationId xmlns:a16="http://schemas.microsoft.com/office/drawing/2014/main" id="{EA887720-5C48-4CFE-9800-78B1959096A9}"/>
              </a:ext>
            </a:extLst>
          </p:cNvPr>
          <p:cNvSpPr>
            <a:spLocks noGrp="1"/>
          </p:cNvSpPr>
          <p:nvPr>
            <p:ph idx="1"/>
          </p:nvPr>
        </p:nvSpPr>
        <p:spPr/>
        <p:txBody>
          <a:bodyPr/>
          <a:lstStyle/>
          <a:p>
            <a:r>
              <a:rPr lang="pt-BR" dirty="0"/>
              <a:t>O projeto consiste em um sistema que gerencia os veículos disponíveis para aluguel em uma locadora. Cada veículo pode ter características específicas, como tipo (carro, moto ou caminhão), capacidade de passageiros, valor da diária, entre outros. O sistema deve permitir:</a:t>
            </a:r>
          </a:p>
          <a:p>
            <a:pPr marL="1028700" lvl="1" indent="-342900"/>
            <a:r>
              <a:rPr lang="pt-BR" dirty="0"/>
              <a:t>Cadastro de diferentes tipos de veículos</a:t>
            </a:r>
          </a:p>
          <a:p>
            <a:pPr marL="1028700" lvl="1" indent="-342900"/>
            <a:r>
              <a:rPr lang="pt-BR" dirty="0"/>
              <a:t>Cálculo automático do valor do aluguel com base no tipo do veículo e na quantidade de dias</a:t>
            </a:r>
          </a:p>
          <a:p>
            <a:pPr marL="1028700" lvl="1" indent="-342900"/>
            <a:r>
              <a:rPr lang="pt-BR" dirty="0"/>
              <a:t>Aplicação de taxas adicionais específicas por tipo de veículo</a:t>
            </a:r>
          </a:p>
          <a:p>
            <a:pPr marL="1028700" lvl="1" indent="-342900"/>
            <a:r>
              <a:rPr lang="pt-BR" dirty="0"/>
              <a:t>Exibição de detalhes dos veículos cadastrados</a:t>
            </a:r>
          </a:p>
        </p:txBody>
      </p:sp>
    </p:spTree>
    <p:extLst>
      <p:ext uri="{BB962C8B-B14F-4D97-AF65-F5344CB8AC3E}">
        <p14:creationId xmlns:p14="http://schemas.microsoft.com/office/powerpoint/2010/main" val="29471424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3442</TotalTime>
  <Words>765</Words>
  <Application>Microsoft Office PowerPoint</Application>
  <PresentationFormat>Widescreen</PresentationFormat>
  <Paragraphs>98</Paragraphs>
  <Slides>10</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10</vt:i4>
      </vt:variant>
    </vt:vector>
  </HeadingPairs>
  <TitlesOfParts>
    <vt:vector size="16" baseType="lpstr">
      <vt:lpstr>Arial</vt:lpstr>
      <vt:lpstr>Calibri</vt:lpstr>
      <vt:lpstr>Calibri Light</vt:lpstr>
      <vt:lpstr>Consolas</vt:lpstr>
      <vt:lpstr>Times New Roman</vt:lpstr>
      <vt:lpstr>Tema do Office</vt:lpstr>
      <vt:lpstr>Herança e Polimorfismo</vt:lpstr>
      <vt:lpstr>Herança </vt:lpstr>
      <vt:lpstr>Exemplo </vt:lpstr>
      <vt:lpstr>Construtor Super()</vt:lpstr>
      <vt:lpstr>Construtor Super()</vt:lpstr>
      <vt:lpstr>Construtor Super()</vt:lpstr>
      <vt:lpstr>O que é Polimorfismo? </vt:lpstr>
      <vt:lpstr>Exemplo de Polimorfismo</vt:lpstr>
      <vt:lpstr>Projeto: Sistema para Locadora de Veículos</vt:lpstr>
      <vt:lpstr>Estrutura do Projeto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Lucas Tadeu Monteiro Guedes Fernandes Salomao</dc:creator>
  <cp:lastModifiedBy>Pedro Miho</cp:lastModifiedBy>
  <cp:revision>253</cp:revision>
  <dcterms:created xsi:type="dcterms:W3CDTF">2024-03-08T12:14:33Z</dcterms:created>
  <dcterms:modified xsi:type="dcterms:W3CDTF">2025-04-18T14:15:10Z</dcterms:modified>
</cp:coreProperties>
</file>