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78" r:id="rId13"/>
    <p:sldId id="269" r:id="rId14"/>
    <p:sldId id="268" r:id="rId15"/>
    <p:sldId id="270" r:id="rId16"/>
    <p:sldId id="271" r:id="rId17"/>
    <p:sldId id="272" r:id="rId18"/>
    <p:sldId id="279" r:id="rId19"/>
    <p:sldId id="274" r:id="rId20"/>
    <p:sldId id="275" r:id="rId21"/>
    <p:sldId id="276" r:id="rId22"/>
    <p:sldId id="277" r:id="rId23"/>
    <p:sldId id="280" r:id="rId24"/>
    <p:sldId id="281" r:id="rId25"/>
    <p:sldId id="282" r:id="rId26"/>
    <p:sldId id="283" r:id="rId27"/>
    <p:sldId id="284" r:id="rId2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dro Henrique Miho de Souza" initials="PHMdS" lastIdx="2" clrIdx="0">
    <p:extLst>
      <p:ext uri="{19B8F6BF-5375-455C-9EA6-DF929625EA0E}">
        <p15:presenceInfo xmlns:p15="http://schemas.microsoft.com/office/powerpoint/2012/main" userId="S-1-5-21-1968796493-41410912-2451105760-10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073"/>
    <a:srgbClr val="292A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79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B45FB-FC1C-4893-B550-48C1193193C6}" type="datetimeFigureOut">
              <a:rPr lang="pt-BR" smtClean="0"/>
              <a:t>20/02/2025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800886-2B44-4102-B316-2BF70C0940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2525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F73EA-414C-4929-B3E7-AD122EFFB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2931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7FCEED-3F66-43BC-8B20-36021361A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055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3950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B2585-BC56-4839-AEEF-1B75486F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8134"/>
            <a:ext cx="9392728" cy="491707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D1A810-2C5E-49EA-AAFC-FDC1AA5F1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5287" y="1825624"/>
            <a:ext cx="10981426" cy="46183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866602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DB59BB-5636-42CF-B124-FAF3D7953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875309-BF17-4BAA-9583-FFA5CD625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4D6C19-C741-47D2-A6CB-2906DBB98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20/02/2025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C129DE-944E-4128-9F49-76B5C1F4F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0892AE-B301-431E-9D8C-F0BDAF576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95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DFB8E-AD99-4A2B-8BE2-ED878F91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BA61F7-989E-45C9-916D-42CE0B17B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351338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50000"/>
              </a:lnSpc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lnSpc>
                <a:spcPct val="150000"/>
              </a:lnSpc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lnSpc>
                <a:spcPct val="150000"/>
              </a:lnSpc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50000"/>
              </a:lnSpc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50000"/>
              </a:lnSpc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90727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40976-951F-48E1-9F65-E2E7237C0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F09C38-83BA-4379-9DE9-B52DAEE2D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01F2F7-E203-4170-8B06-E39E4EF61B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20/02/2025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2FDAB5-81C4-491B-B1DB-3E7A63996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87684E-F6A9-4B10-B6C6-98901C57A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69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37CFC-895E-42D9-B850-249E3AA6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E2EF1D-1141-40D7-BDED-690939FB8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ECF165-5788-48F8-B64E-CAD147B1C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1A5A9C-1616-4A2F-9897-2AA0D6A7B0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20/02/2025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9E4B8E-0EE6-4C64-9500-F64ED0B84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E3A651-93A6-476E-86D8-9380EB07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02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013D5-4B61-49F1-B604-8019D708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207A11-9E53-4968-BFBB-FBA312D2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141C8A-81E9-4FD8-AF20-F5BD9DA31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B1C8E84-38D3-49F5-9A51-7C0AF548D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895D1BB-221B-469A-A06C-FD406B207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AA33C3-5B87-4019-8743-8F9C2F98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20/02/2025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0BDA0B8-E9EF-4477-9209-5DEC0973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BCF0E10-CAD6-4E43-98B3-1AFB88B6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05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29988-C070-4222-8D96-E36CF17E1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20D39C8-444E-4546-80F5-D0180A75AF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20/02/2025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1C134A4-BE1B-4962-9516-659CD4519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E7749A-36AE-46D1-BE46-BE0E2F45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53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3BC826-C9FB-472E-956F-F80F0568AE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20/02/2025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E154652-AECB-47CC-A9CD-8426C4D1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E24980-9E3E-413B-9621-9DCBCC5F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77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EF455-B40C-43F1-B648-F6F57DD2C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570ACE-9666-4656-BDDD-596392FA7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F34EE3-79AE-487D-B73B-1A408180A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5AF76A-9469-4EBF-8DAC-F6889FD7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20/02/2025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4ED122-B6B8-4D0E-98A8-D12057984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136D5D-BD69-4CD2-A354-F8289DAA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49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7CECA-FA2C-4E5F-A052-5D5CBF0F7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0F7117-B346-47D7-9DBC-5BBD02B23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FDB8822-F4D3-4DE6-B130-D7308F116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70F3C1-6276-4A5F-B650-8B2E8FB063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20/02/2025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42CF32-D9DD-42DF-9B63-B3207D85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A81DD0-CB02-442E-A173-AFA500CC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47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6E30110-E419-43DB-AEFA-3636065754B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762736"/>
            <a:ext cx="12192000" cy="95264"/>
          </a:xfrm>
          <a:prstGeom prst="rect">
            <a:avLst/>
          </a:prstGeom>
          <a:solidFill>
            <a:schemeClr val="bg1"/>
          </a:solidFill>
          <a:ln>
            <a:solidFill>
              <a:srgbClr val="292A86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AA702B-ED3B-45E1-8C71-1ACC187886A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82422" y="635357"/>
            <a:ext cx="122428" cy="888712"/>
          </a:xfrm>
          <a:prstGeom prst="rect">
            <a:avLst/>
          </a:prstGeom>
          <a:solidFill>
            <a:srgbClr val="292A86"/>
          </a:solidFill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9B168A8-B937-4519-802D-8D1D90A0A0E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283716" y="719713"/>
            <a:ext cx="1273846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9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MqfAczP5YsM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tPizFNPupk&amp;t=13s" TargetMode="External"/><Relationship Id="rId2" Type="http://schemas.openxmlformats.org/officeDocument/2006/relationships/hyperlink" Target="https://www.youtube.com/watch?v=12EaUb6o2m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B5C3A-A09A-4259-AF3D-EF5302F61C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Ameaças Cibernéticas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FF2C9F-673D-46AD-83CF-B874F96C37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Esp. Pedro Miho</a:t>
            </a:r>
          </a:p>
        </p:txBody>
      </p:sp>
    </p:spTree>
    <p:extLst>
      <p:ext uri="{BB962C8B-B14F-4D97-AF65-F5344CB8AC3E}">
        <p14:creationId xmlns:p14="http://schemas.microsoft.com/office/powerpoint/2010/main" val="4046982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86E52E-C71E-47E5-82D9-7285A9390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</a:t>
            </a:r>
            <a:r>
              <a:rPr lang="pt-BR" dirty="0" err="1"/>
              <a:t>Ransomware</a:t>
            </a:r>
            <a:r>
              <a:rPr lang="pt-BR" dirty="0"/>
              <a:t> </a:t>
            </a:r>
          </a:p>
        </p:txBody>
      </p:sp>
      <p:pic>
        <p:nvPicPr>
          <p:cNvPr id="4" name="Espaço Reservado para Conteúdo 4">
            <a:extLst>
              <a:ext uri="{FF2B5EF4-FFF2-40B4-BE49-F238E27FC236}">
                <a16:creationId xmlns:a16="http://schemas.microsoft.com/office/drawing/2014/main" id="{A6EE5349-EE91-4B1D-AA7F-43ABD7DD2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955" y="4562802"/>
            <a:ext cx="1080000" cy="1080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2E27483-CE8A-4A93-8B70-CA9AD36F8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616" y="3364129"/>
            <a:ext cx="2463339" cy="246333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D7FFD36-9886-4457-AB17-ABA213856D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964" y="4378136"/>
            <a:ext cx="1080000" cy="1080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93D1F58-59E5-45BB-9714-56C21BF344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737" y="2555502"/>
            <a:ext cx="653097" cy="6530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CDB03D3-386B-4CA4-8480-7C1260A4CD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964" y="2945922"/>
            <a:ext cx="1080000" cy="108000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5FDB346-47E7-4D0D-AEBD-33684B2AFE5F}"/>
              </a:ext>
            </a:extLst>
          </p:cNvPr>
          <p:cNvSpPr txBox="1"/>
          <p:nvPr/>
        </p:nvSpPr>
        <p:spPr>
          <a:xfrm>
            <a:off x="8273964" y="5458136"/>
            <a:ext cx="1158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Mykrosoft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5BEC138B-50C5-4349-88A3-6350F8070BE2}"/>
              </a:ext>
            </a:extLst>
          </p:cNvPr>
          <p:cNvCxnSpPr>
            <a:cxnSpLocks/>
            <a:stCxn id="8" idx="1"/>
            <a:endCxn id="5" idx="3"/>
          </p:cNvCxnSpPr>
          <p:nvPr/>
        </p:nvCxnSpPr>
        <p:spPr>
          <a:xfrm flipH="1">
            <a:off x="5049955" y="3485922"/>
            <a:ext cx="3224009" cy="1109877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>
            <a:extLst>
              <a:ext uri="{FF2B5EF4-FFF2-40B4-BE49-F238E27FC236}">
                <a16:creationId xmlns:a16="http://schemas.microsoft.com/office/drawing/2014/main" id="{A804B468-F2EF-444B-A09C-760AFFFFCD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036" y="2986990"/>
            <a:ext cx="503817" cy="5400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1261F93F-FAD3-4EEF-9315-14DD14A346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853" y="3485922"/>
            <a:ext cx="503817" cy="540000"/>
          </a:xfrm>
          <a:prstGeom prst="rect">
            <a:avLst/>
          </a:prstGeom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BB9B29-291B-47DB-B658-BDE85E60F631}"/>
              </a:ext>
            </a:extLst>
          </p:cNvPr>
          <p:cNvGrpSpPr/>
          <p:nvPr/>
        </p:nvGrpSpPr>
        <p:grpSpPr>
          <a:xfrm>
            <a:off x="3263330" y="5898159"/>
            <a:ext cx="1109911" cy="546203"/>
            <a:chOff x="2855826" y="5815186"/>
            <a:chExt cx="1109911" cy="546203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F9E1D69C-2707-4365-93C0-BDB5545C3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826" y="5821389"/>
              <a:ext cx="503817" cy="540000"/>
            </a:xfrm>
            <a:prstGeom prst="rect">
              <a:avLst/>
            </a:prstGeom>
          </p:spPr>
        </p:pic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7F6E3439-3910-48F4-B3DC-CC8BC87530C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1920" y="5815186"/>
              <a:ext cx="503817" cy="540000"/>
            </a:xfrm>
            <a:prstGeom prst="rect">
              <a:avLst/>
            </a:prstGeom>
          </p:spPr>
        </p:pic>
      </p:grpSp>
      <p:pic>
        <p:nvPicPr>
          <p:cNvPr id="22" name="Imagem 21">
            <a:extLst>
              <a:ext uri="{FF2B5EF4-FFF2-40B4-BE49-F238E27FC236}">
                <a16:creationId xmlns:a16="http://schemas.microsoft.com/office/drawing/2014/main" id="{2B708E06-44CE-43AB-A568-69BE01C790C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199" y="3755922"/>
            <a:ext cx="1078172" cy="1078172"/>
          </a:xfrm>
          <a:prstGeom prst="rect">
            <a:avLst/>
          </a:prstGeom>
        </p:spPr>
      </p:pic>
      <p:grpSp>
        <p:nvGrpSpPr>
          <p:cNvPr id="31" name="Agrupar 30">
            <a:extLst>
              <a:ext uri="{FF2B5EF4-FFF2-40B4-BE49-F238E27FC236}">
                <a16:creationId xmlns:a16="http://schemas.microsoft.com/office/drawing/2014/main" id="{EC700C7B-8124-478F-95EC-02DE9AC22E0C}"/>
              </a:ext>
            </a:extLst>
          </p:cNvPr>
          <p:cNvGrpSpPr/>
          <p:nvPr/>
        </p:nvGrpSpPr>
        <p:grpSpPr>
          <a:xfrm>
            <a:off x="4888166" y="1842993"/>
            <a:ext cx="2415668" cy="720000"/>
            <a:chOff x="5248166" y="1913486"/>
            <a:chExt cx="2415668" cy="720000"/>
          </a:xfrm>
        </p:grpSpPr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D63BD1AC-3317-49A4-8CD5-1A01BE343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8166" y="1913486"/>
              <a:ext cx="720000" cy="720000"/>
            </a:xfrm>
            <a:prstGeom prst="rect">
              <a:avLst/>
            </a:prstGeom>
          </p:spPr>
        </p:pic>
        <p:pic>
          <p:nvPicPr>
            <p:cNvPr id="27" name="Imagem 26">
              <a:extLst>
                <a:ext uri="{FF2B5EF4-FFF2-40B4-BE49-F238E27FC236}">
                  <a16:creationId xmlns:a16="http://schemas.microsoft.com/office/drawing/2014/main" id="{9B004A95-0E12-4AF8-823D-0EFE1121E4E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1913486"/>
              <a:ext cx="720000" cy="720000"/>
            </a:xfrm>
            <a:prstGeom prst="rect">
              <a:avLst/>
            </a:prstGeom>
          </p:spPr>
        </p:pic>
        <p:pic>
          <p:nvPicPr>
            <p:cNvPr id="28" name="Imagem 27">
              <a:extLst>
                <a:ext uri="{FF2B5EF4-FFF2-40B4-BE49-F238E27FC236}">
                  <a16:creationId xmlns:a16="http://schemas.microsoft.com/office/drawing/2014/main" id="{F1DB4AEC-998A-40FE-AA92-7B707C8A9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3834" y="1913486"/>
              <a:ext cx="720000" cy="72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5092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86E52E-C71E-47E5-82D9-7285A9390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</a:t>
            </a:r>
            <a:r>
              <a:rPr lang="pt-BR" dirty="0" err="1"/>
              <a:t>Spyware</a:t>
            </a:r>
            <a:r>
              <a:rPr lang="pt-BR" dirty="0"/>
              <a:t> </a:t>
            </a:r>
          </a:p>
        </p:txBody>
      </p:sp>
      <p:pic>
        <p:nvPicPr>
          <p:cNvPr id="4" name="Espaço Reservado para Conteúdo 4">
            <a:extLst>
              <a:ext uri="{FF2B5EF4-FFF2-40B4-BE49-F238E27FC236}">
                <a16:creationId xmlns:a16="http://schemas.microsoft.com/office/drawing/2014/main" id="{A6EE5349-EE91-4B1D-AA7F-43ABD7DD2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955" y="4562802"/>
            <a:ext cx="1080000" cy="108000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2E27483-CE8A-4A93-8B70-CA9AD36F8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616" y="3364129"/>
            <a:ext cx="2463339" cy="246333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D7FFD36-9886-4457-AB17-ABA213856D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964" y="4378136"/>
            <a:ext cx="1080000" cy="1080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93D1F58-59E5-45BB-9714-56C21BF344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737" y="2555502"/>
            <a:ext cx="653097" cy="65309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CDB03D3-386B-4CA4-8480-7C1260A4CD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964" y="2945922"/>
            <a:ext cx="1080000" cy="108000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5FDB346-47E7-4D0D-AEBD-33684B2AFE5F}"/>
              </a:ext>
            </a:extLst>
          </p:cNvPr>
          <p:cNvSpPr txBox="1"/>
          <p:nvPr/>
        </p:nvSpPr>
        <p:spPr>
          <a:xfrm>
            <a:off x="8273964" y="5458136"/>
            <a:ext cx="1158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Mykrosoft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5BEC138B-50C5-4349-88A3-6350F8070BE2}"/>
              </a:ext>
            </a:extLst>
          </p:cNvPr>
          <p:cNvCxnSpPr>
            <a:cxnSpLocks/>
            <a:stCxn id="8" idx="1"/>
            <a:endCxn id="5" idx="3"/>
          </p:cNvCxnSpPr>
          <p:nvPr/>
        </p:nvCxnSpPr>
        <p:spPr>
          <a:xfrm flipH="1">
            <a:off x="5049955" y="3485922"/>
            <a:ext cx="3224009" cy="1109877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>
            <a:extLst>
              <a:ext uri="{FF2B5EF4-FFF2-40B4-BE49-F238E27FC236}">
                <a16:creationId xmlns:a16="http://schemas.microsoft.com/office/drawing/2014/main" id="{A804B468-F2EF-444B-A09C-760AFFFFCD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036" y="2986990"/>
            <a:ext cx="503817" cy="5400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1261F93F-FAD3-4EEF-9315-14DD14A346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853" y="3485922"/>
            <a:ext cx="503817" cy="540000"/>
          </a:xfrm>
          <a:prstGeom prst="rect">
            <a:avLst/>
          </a:prstGeom>
        </p:spPr>
      </p:pic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6BB9B29-291B-47DB-B658-BDE85E60F631}"/>
              </a:ext>
            </a:extLst>
          </p:cNvPr>
          <p:cNvGrpSpPr/>
          <p:nvPr/>
        </p:nvGrpSpPr>
        <p:grpSpPr>
          <a:xfrm>
            <a:off x="3263330" y="5898159"/>
            <a:ext cx="1109911" cy="546203"/>
            <a:chOff x="2855826" y="5815186"/>
            <a:chExt cx="1109911" cy="546203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F9E1D69C-2707-4365-93C0-BDB5545C3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5826" y="5821389"/>
              <a:ext cx="503817" cy="540000"/>
            </a:xfrm>
            <a:prstGeom prst="rect">
              <a:avLst/>
            </a:prstGeom>
          </p:spPr>
        </p:pic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7F6E3439-3910-48F4-B3DC-CC8BC87530C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1920" y="5815186"/>
              <a:ext cx="503817" cy="540000"/>
            </a:xfrm>
            <a:prstGeom prst="rect">
              <a:avLst/>
            </a:prstGeom>
          </p:spPr>
        </p:pic>
      </p:grpSp>
      <p:pic>
        <p:nvPicPr>
          <p:cNvPr id="15" name="Imagem 14">
            <a:extLst>
              <a:ext uri="{FF2B5EF4-FFF2-40B4-BE49-F238E27FC236}">
                <a16:creationId xmlns:a16="http://schemas.microsoft.com/office/drawing/2014/main" id="{9E6F519C-139F-4567-B783-B4CFEBDE3C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158" y="3741532"/>
            <a:ext cx="1120255" cy="112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32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F07B82-1834-41A3-ABA1-E45AF4351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Casos reais – </a:t>
            </a:r>
            <a:r>
              <a:rPr lang="pt-BR" dirty="0" err="1"/>
              <a:t>ILoveYou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E443DE-AB2D-4846-9E7B-2081F1E6B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115" y="2357080"/>
            <a:ext cx="6187144" cy="341008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sz="1600" dirty="0"/>
              <a:t>Em maio de 2000, o mundo presenciou um dos ataques cibernéticos mais devastadores da história: o vírus </a:t>
            </a:r>
            <a:r>
              <a:rPr lang="pt-BR" sz="1600" dirty="0" err="1"/>
              <a:t>ILoveYou</a:t>
            </a:r>
            <a:r>
              <a:rPr lang="pt-BR" sz="1600" dirty="0"/>
              <a:t>. Disfarçado como uma inocente declaração de amor enviada por e-mail, o malware explorava a curiosidade dos usuários para se espalhar rapidamente. Ao ser aberto, ele infectava o sistema, comprometia arquivos e se propagava automaticamente, atingindo milhões de computadores em poucos dias. Esse ataque evidenciou o poder da engenharia social e mostrou como uma simples mensagem podia causar impactos globais em empresas, governos e usuários comuns.</a:t>
            </a:r>
            <a:endParaRPr lang="pt-BR" sz="1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78651A2-503B-4619-97E3-97E0DF7BD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374" y="2357080"/>
            <a:ext cx="3856512" cy="341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755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F07B82-1834-41A3-ABA1-E45AF4351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Casos reais – </a:t>
            </a:r>
            <a:r>
              <a:rPr lang="pt-BR" dirty="0" err="1"/>
              <a:t>ILoveYou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E443DE-AB2D-4846-9E7B-2081F1E6B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b="1" dirty="0"/>
              <a:t>Malwares utilizados</a:t>
            </a:r>
          </a:p>
          <a:p>
            <a:pPr lvl="1" indent="0">
              <a:buNone/>
            </a:pPr>
            <a:r>
              <a:rPr lang="pt-BR" dirty="0"/>
              <a:t>O ataque foi realizado utilizando um </a:t>
            </a:r>
            <a:r>
              <a:rPr lang="pt-BR" dirty="0" err="1"/>
              <a:t>worm</a:t>
            </a:r>
            <a:r>
              <a:rPr lang="pt-BR" dirty="0"/>
              <a:t> escrito em Visual Basic Script (VBS).</a:t>
            </a:r>
          </a:p>
          <a:p>
            <a:pPr>
              <a:spcBef>
                <a:spcPts val="0"/>
              </a:spcBef>
            </a:pPr>
            <a:r>
              <a:rPr lang="pt-BR" sz="1800" b="1" dirty="0"/>
              <a:t>Meio de propagação e funcionamento do ataque</a:t>
            </a:r>
          </a:p>
          <a:p>
            <a:pPr lvl="1" indent="0">
              <a:buNone/>
            </a:pPr>
            <a:r>
              <a:rPr lang="pt-BR" dirty="0"/>
              <a:t>Propagação: O vírus se espalhava via e-mail, com o assunto "ILOVEYOU" e um anexo chamado "LOVE-LETTER-FOR-YOU.txt.vbs".</a:t>
            </a:r>
          </a:p>
          <a:p>
            <a:pPr lvl="1" indent="0">
              <a:buNone/>
            </a:pPr>
            <a:r>
              <a:rPr lang="pt-BR" b="1" dirty="0"/>
              <a:t>Funcionamento:</a:t>
            </a:r>
          </a:p>
          <a:p>
            <a:pPr marL="1428750" lvl="2" indent="-285750"/>
            <a:r>
              <a:rPr lang="pt-BR" dirty="0"/>
              <a:t>O usuário abria o anexo, acreditando ser uma carta de amor.</a:t>
            </a:r>
          </a:p>
          <a:p>
            <a:pPr marL="1428750" lvl="2" indent="-285750"/>
            <a:r>
              <a:rPr lang="pt-BR" dirty="0"/>
              <a:t>O script sobrescrevia arquivos no computador, incluindo documentos do Office, imagens e áudios.</a:t>
            </a:r>
          </a:p>
          <a:p>
            <a:pPr marL="1428750" lvl="2" indent="-285750"/>
            <a:r>
              <a:rPr lang="pt-BR" dirty="0"/>
              <a:t>O </a:t>
            </a:r>
            <a:r>
              <a:rPr lang="pt-BR" dirty="0" err="1"/>
              <a:t>worm</a:t>
            </a:r>
            <a:r>
              <a:rPr lang="pt-BR" dirty="0"/>
              <a:t> enviava automaticamente cópias de si mesmo para todos os contatos do Outlook do usuário, ampliando a disseminação global.</a:t>
            </a:r>
          </a:p>
          <a:p>
            <a:pPr marL="0" lvl="2" indent="0">
              <a:buNone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723228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F07B82-1834-41A3-ABA1-E45AF4351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Casos reais – </a:t>
            </a:r>
            <a:r>
              <a:rPr lang="pt-BR" dirty="0" err="1"/>
              <a:t>ILoveYou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E443DE-AB2D-4846-9E7B-2081F1E6B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b="1" dirty="0"/>
              <a:t>O que foi feito para parar esse ataque?</a:t>
            </a:r>
          </a:p>
          <a:p>
            <a:pPr marL="971550" lvl="1" indent="-285750"/>
            <a:r>
              <a:rPr lang="pt-BR" b="1" dirty="0"/>
              <a:t>Suspensão de e-mails corporativos</a:t>
            </a:r>
            <a:r>
              <a:rPr lang="pt-BR" dirty="0"/>
              <a:t>: Grandes organizações, como o Pentágono, a CIA e o Parlamento Britânico, suspenderam temporariamente seus serviços de e-mail para evitar a propagação.</a:t>
            </a:r>
          </a:p>
          <a:p>
            <a:pPr marL="971550" lvl="1" indent="-285750"/>
            <a:r>
              <a:rPr lang="pt-BR" b="1" dirty="0"/>
              <a:t>Desenvolvimento de patches e atualizações: </a:t>
            </a:r>
            <a:r>
              <a:rPr lang="pt-BR" dirty="0"/>
              <a:t>Empresas de segurança começaram a desenvolver patches e atualizações para bloquear o malware.</a:t>
            </a:r>
          </a:p>
          <a:p>
            <a:pPr marL="971550" lvl="1" indent="-285750"/>
            <a:r>
              <a:rPr lang="pt-BR" b="1" dirty="0"/>
              <a:t>Campanhas de conscientização</a:t>
            </a:r>
            <a:r>
              <a:rPr lang="pt-BR" dirty="0"/>
              <a:t>: Usuários foram orientados a não abrir anexos desconhecidos.</a:t>
            </a:r>
          </a:p>
          <a:p>
            <a:pPr marL="971550" lvl="1" indent="-285750"/>
            <a:r>
              <a:rPr lang="pt-BR" b="1" dirty="0"/>
              <a:t>Bloqueio de anexos maliciosos:</a:t>
            </a:r>
            <a:r>
              <a:rPr lang="pt-BR" dirty="0"/>
              <a:t> Provedores de e-mail e administradores de TI passaram a filtrar mensagens contendo scripts potencialmente perigosos.</a:t>
            </a:r>
          </a:p>
        </p:txBody>
      </p:sp>
    </p:spTree>
    <p:extLst>
      <p:ext uri="{BB962C8B-B14F-4D97-AF65-F5344CB8AC3E}">
        <p14:creationId xmlns:p14="http://schemas.microsoft.com/office/powerpoint/2010/main" val="3607171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F07B82-1834-41A3-ABA1-E45AF4351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Casos reais – </a:t>
            </a:r>
            <a:r>
              <a:rPr lang="pt-BR" dirty="0" err="1"/>
              <a:t>ILoveYou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E443DE-AB2D-4846-9E7B-2081F1E6B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b="1" dirty="0"/>
              <a:t>Número de dispositivos infectados e prejuízo total</a:t>
            </a:r>
          </a:p>
          <a:p>
            <a:pPr lvl="1" indent="0">
              <a:buNone/>
            </a:pPr>
            <a:r>
              <a:rPr lang="pt-BR" dirty="0"/>
              <a:t>Na época do ataque, estima-se que existiam cerca de 500 milhões de computadores conectados à internet. Isso significa que aproximadamente 10% de todos os dispositivos conectados foram afetados pelo malware.</a:t>
            </a:r>
          </a:p>
          <a:p>
            <a:pPr lvl="1" indent="0">
              <a:buNone/>
            </a:pPr>
            <a:r>
              <a:rPr lang="pt-BR" b="1" dirty="0"/>
              <a:t>Resumo dos impactos:</a:t>
            </a:r>
          </a:p>
          <a:p>
            <a:pPr marL="1428750" lvl="2" indent="-285750"/>
            <a:r>
              <a:rPr lang="pt-BR" dirty="0"/>
              <a:t>Computadores infectados: Mais de 50 milhões</a:t>
            </a:r>
          </a:p>
          <a:p>
            <a:pPr marL="1428750" lvl="2" indent="-285750"/>
            <a:r>
              <a:rPr lang="pt-BR" dirty="0"/>
              <a:t>Porcentagem de dispositivos afetados no mundo: ~10%</a:t>
            </a:r>
          </a:p>
          <a:p>
            <a:pPr lvl="1" indent="0">
              <a:buNone/>
            </a:pPr>
            <a:r>
              <a:rPr lang="pt-BR" b="1" dirty="0"/>
              <a:t>Prejuízo total:</a:t>
            </a:r>
          </a:p>
          <a:p>
            <a:pPr marL="1428750" lvl="2" indent="-285750"/>
            <a:r>
              <a:rPr lang="pt-BR" dirty="0"/>
              <a:t>Danos diretos: Entre US$ 5,5 e 8,7 bilhões</a:t>
            </a:r>
          </a:p>
          <a:p>
            <a:pPr marL="1428750" lvl="2" indent="-285750"/>
            <a:r>
              <a:rPr lang="pt-BR" dirty="0"/>
              <a:t>Custos para remoção e recuperação: Cerca de US$ 15 bilhões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4242315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44C96E-DC8A-4903-8059-FE7D8949D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Casos reais – </a:t>
            </a:r>
            <a:r>
              <a:rPr lang="pt-BR" dirty="0" err="1"/>
              <a:t>ILoveYou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975AE1-176A-4311-BED3-DF3FADA02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sz="1800" b="1" dirty="0"/>
              <a:t>Responsáveis pelo o ataque</a:t>
            </a:r>
          </a:p>
          <a:p>
            <a:pPr lvl="1" indent="0">
              <a:spcBef>
                <a:spcPts val="0"/>
              </a:spcBef>
              <a:buNone/>
            </a:pPr>
            <a:r>
              <a:rPr lang="pt-BR" dirty="0"/>
              <a:t>O vírus </a:t>
            </a:r>
            <a:r>
              <a:rPr lang="pt-BR" b="1" dirty="0"/>
              <a:t>ILOVEYOU</a:t>
            </a:r>
            <a:r>
              <a:rPr lang="pt-BR" dirty="0"/>
              <a:t> foi criado por </a:t>
            </a:r>
            <a:r>
              <a:rPr lang="pt-BR" b="1" dirty="0" err="1"/>
              <a:t>Onel</a:t>
            </a:r>
            <a:r>
              <a:rPr lang="pt-BR" b="1" dirty="0"/>
              <a:t> de Guzmán</a:t>
            </a:r>
            <a:r>
              <a:rPr lang="pt-BR" dirty="0"/>
              <a:t>, um estudante filipino de ciência da computação. Na época, ele era membro de um grupo de hackers chamado </a:t>
            </a:r>
            <a:r>
              <a:rPr lang="pt-BR" b="1" dirty="0" err="1"/>
              <a:t>GRAMMERSoft</a:t>
            </a:r>
            <a:r>
              <a:rPr lang="pt-BR" dirty="0"/>
              <a:t>, que desenvolvia programas maliciosos.</a:t>
            </a:r>
          </a:p>
          <a:p>
            <a:pPr lvl="1" indent="0">
              <a:spcBef>
                <a:spcPts val="0"/>
              </a:spcBef>
              <a:buNone/>
            </a:pPr>
            <a:r>
              <a:rPr lang="pt-BR" b="1" dirty="0"/>
              <a:t>Motivação por trás do vírus</a:t>
            </a:r>
          </a:p>
          <a:p>
            <a:pPr lvl="2" indent="0">
              <a:spcBef>
                <a:spcPts val="0"/>
              </a:spcBef>
              <a:buNone/>
            </a:pPr>
            <a:r>
              <a:rPr lang="pt-BR" dirty="0"/>
              <a:t>Inicialmente, </a:t>
            </a:r>
            <a:r>
              <a:rPr lang="pt-BR" dirty="0" err="1"/>
              <a:t>Onel</a:t>
            </a:r>
            <a:r>
              <a:rPr lang="pt-BR" dirty="0"/>
              <a:t> de Guzmán afirmou que seu objetivo era roubar credenciais de internet para permitir o acesso gratuito à web, já que o serviço era caro nas Filipinas. No entanto, o vírus acabou se espalhando de forma descontrolada, causando um dos maiores </a:t>
            </a:r>
            <a:r>
              <a:rPr lang="pt-BR" dirty="0" err="1"/>
              <a:t>ciberataques</a:t>
            </a:r>
            <a:r>
              <a:rPr lang="pt-BR" dirty="0"/>
              <a:t> da história.</a:t>
            </a:r>
          </a:p>
          <a:p>
            <a:pPr lvl="1" indent="0">
              <a:spcBef>
                <a:spcPts val="0"/>
              </a:spcBef>
              <a:buNone/>
            </a:pPr>
            <a:r>
              <a:rPr lang="pt-BR" b="1" dirty="0"/>
              <a:t>Consequências legais</a:t>
            </a:r>
          </a:p>
          <a:p>
            <a:pPr lvl="2" indent="0">
              <a:spcBef>
                <a:spcPts val="0"/>
              </a:spcBef>
              <a:buNone/>
            </a:pPr>
            <a:r>
              <a:rPr lang="pt-BR" dirty="0"/>
              <a:t>Apesar da enorme repercussão do ataque, </a:t>
            </a:r>
            <a:r>
              <a:rPr lang="pt-BR" dirty="0" err="1"/>
              <a:t>Onel</a:t>
            </a:r>
            <a:r>
              <a:rPr lang="pt-BR" dirty="0"/>
              <a:t> de Guzmán não foi punido criminalmente. Na época, as Filipinas não possuíam leis específicas contra crimes cibernéticos, o que impediu qualquer ação legal contra ele. No entanto, o incidente levou o país a criar novas regulamentações para crimes digitais.</a:t>
            </a:r>
          </a:p>
        </p:txBody>
      </p:sp>
    </p:spTree>
    <p:extLst>
      <p:ext uri="{BB962C8B-B14F-4D97-AF65-F5344CB8AC3E}">
        <p14:creationId xmlns:p14="http://schemas.microsoft.com/office/powerpoint/2010/main" val="3641694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44C96E-DC8A-4903-8059-FE7D8949D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Casos reais – </a:t>
            </a:r>
            <a:r>
              <a:rPr lang="pt-BR" dirty="0" err="1"/>
              <a:t>ILoveYou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E975AE1-176A-4311-BED3-DF3FADA02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3536950"/>
          </a:xfrm>
        </p:spPr>
        <p:txBody>
          <a:bodyPr/>
          <a:lstStyle/>
          <a:p>
            <a:pPr marL="0" lvl="1" indent="0">
              <a:spcBef>
                <a:spcPts val="0"/>
              </a:spcBef>
              <a:buNone/>
            </a:pPr>
            <a:r>
              <a:rPr lang="pt-BR" sz="1800" b="1" dirty="0"/>
              <a:t>O que aconteceu com ele depois?</a:t>
            </a:r>
          </a:p>
          <a:p>
            <a:pPr lvl="1" indent="0">
              <a:spcBef>
                <a:spcPts val="0"/>
              </a:spcBef>
              <a:buNone/>
            </a:pPr>
            <a:r>
              <a:rPr lang="pt-BR" dirty="0"/>
              <a:t>Após o ataque, </a:t>
            </a:r>
            <a:r>
              <a:rPr lang="pt-BR" dirty="0" err="1"/>
              <a:t>Onel</a:t>
            </a:r>
            <a:r>
              <a:rPr lang="pt-BR" dirty="0"/>
              <a:t> de Guzmán desapareceu por anos, evitando a mídia e qualquer exposição pública. Em 2020, ele foi encontrado pelo jornalista </a:t>
            </a:r>
            <a:r>
              <a:rPr lang="pt-BR" dirty="0" err="1"/>
              <a:t>Geoff</a:t>
            </a:r>
            <a:r>
              <a:rPr lang="pt-BR" dirty="0"/>
              <a:t> White e revelou que, de fato, foi o responsável pelo vírus. Atualmente, vive uma vida simples nas Filipinas, trabalhando com conserto de celulares e recusando entrevistas sobre seu passado hacker.</a:t>
            </a:r>
          </a:p>
          <a:p>
            <a:pPr marL="0" lvl="1" indent="0">
              <a:spcBef>
                <a:spcPts val="0"/>
              </a:spcBef>
              <a:buNone/>
            </a:pPr>
            <a:endParaRPr lang="pt-BR" sz="2000" dirty="0"/>
          </a:p>
          <a:p>
            <a:pPr marL="0" lvl="1" indent="0">
              <a:spcBef>
                <a:spcPts val="0"/>
              </a:spcBef>
              <a:buNone/>
            </a:pPr>
            <a:r>
              <a:rPr lang="pt-BR" sz="1800" b="1" dirty="0"/>
              <a:t>Vídeo explicando o ataque </a:t>
            </a:r>
            <a:r>
              <a:rPr lang="pt-BR" sz="1800" b="1" dirty="0" err="1"/>
              <a:t>ILoveYou</a:t>
            </a:r>
            <a:r>
              <a:rPr lang="pt-BR" sz="1800" b="1" dirty="0"/>
              <a:t>:</a:t>
            </a:r>
          </a:p>
          <a:p>
            <a:pPr marL="687600" lvl="2" indent="0">
              <a:spcBef>
                <a:spcPts val="0"/>
              </a:spcBef>
              <a:buNone/>
            </a:pPr>
            <a:r>
              <a:rPr lang="pt-BR" sz="1600" dirty="0"/>
              <a:t>https://www.youtube.com/watch?v=fRk5e0iSa1Q</a:t>
            </a:r>
          </a:p>
        </p:txBody>
      </p:sp>
    </p:spTree>
    <p:extLst>
      <p:ext uri="{BB962C8B-B14F-4D97-AF65-F5344CB8AC3E}">
        <p14:creationId xmlns:p14="http://schemas.microsoft.com/office/powerpoint/2010/main" val="1189411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8F533B-5079-4447-AA4C-751B8156D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Casos reais – </a:t>
            </a:r>
            <a:r>
              <a:rPr lang="pt-BR" dirty="0" err="1"/>
              <a:t>Stuxnet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8D4BA6-2695-4157-A2D2-3BDFD3FDD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534" y="2528110"/>
            <a:ext cx="6261035" cy="3475470"/>
          </a:xfrm>
        </p:spPr>
        <p:txBody>
          <a:bodyPr/>
          <a:lstStyle/>
          <a:p>
            <a:r>
              <a:rPr lang="pt-BR" sz="1800" dirty="0"/>
              <a:t>O </a:t>
            </a:r>
            <a:r>
              <a:rPr lang="pt-BR" sz="1800" dirty="0" err="1"/>
              <a:t>Stuxnet</a:t>
            </a:r>
            <a:r>
              <a:rPr lang="pt-BR" sz="1800" dirty="0"/>
              <a:t> foi um ataque cibernético sofisticado criado pelos EUA e Israel para sabotar o programa nuclear iraniano. Descoberto em 2010, ele visava especificamente as centrífugas de enriquecimento de urânio na usina de </a:t>
            </a:r>
            <a:r>
              <a:rPr lang="pt-BR" sz="1800" dirty="0" err="1"/>
              <a:t>Natanz</a:t>
            </a:r>
            <a:r>
              <a:rPr lang="pt-BR" sz="1800" dirty="0"/>
              <a:t>, alterando seu funcionamento de forma imperceptível e causando danos físicos. Esse ataque marcou a história da guerra cibernética ao demonstrar como um malware pode ser usado para sabotagem em larga escala.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120C2DB-E9EC-48D4-90B2-FA0539963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8103" y="3716533"/>
            <a:ext cx="3415363" cy="109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104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F07B82-1834-41A3-ABA1-E45AF4351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Casos reais – </a:t>
            </a:r>
            <a:r>
              <a:rPr lang="pt-BR" dirty="0" err="1"/>
              <a:t>Stuxnet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E443DE-AB2D-4846-9E7B-2081F1E6B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800" b="1" dirty="0"/>
              <a:t>Malwares utilizados</a:t>
            </a:r>
          </a:p>
          <a:p>
            <a:pPr lvl="1" indent="0">
              <a:buNone/>
            </a:pPr>
            <a:r>
              <a:rPr lang="pt-BR" dirty="0"/>
              <a:t>O </a:t>
            </a:r>
            <a:r>
              <a:rPr lang="pt-BR" dirty="0" err="1"/>
              <a:t>Stuxnet</a:t>
            </a:r>
            <a:r>
              <a:rPr lang="pt-BR" dirty="0"/>
              <a:t> foi um </a:t>
            </a:r>
            <a:r>
              <a:rPr lang="pt-BR" b="1" dirty="0" err="1"/>
              <a:t>worm</a:t>
            </a:r>
            <a:r>
              <a:rPr lang="pt-BR" dirty="0"/>
              <a:t> altamente sofisticado, projetado especificamente para atacar sistemas industriais. Ele explorava </a:t>
            </a:r>
            <a:r>
              <a:rPr lang="pt-BR" b="1" dirty="0"/>
              <a:t>vulnerabilidades de dia zero</a:t>
            </a:r>
            <a:r>
              <a:rPr lang="pt-BR" dirty="0"/>
              <a:t> no Windows e manipulava </a:t>
            </a:r>
            <a:r>
              <a:rPr lang="pt-BR" b="1" dirty="0"/>
              <a:t>Controladores Lógicos Programáveis (</a:t>
            </a:r>
            <a:r>
              <a:rPr lang="pt-BR" b="1" dirty="0" err="1"/>
              <a:t>CLPs</a:t>
            </a:r>
            <a:r>
              <a:rPr lang="pt-BR" b="1" dirty="0"/>
              <a:t>)</a:t>
            </a:r>
            <a:r>
              <a:rPr lang="pt-BR" dirty="0"/>
              <a:t> da Siemens.</a:t>
            </a:r>
          </a:p>
          <a:p>
            <a:pPr>
              <a:spcBef>
                <a:spcPts val="0"/>
              </a:spcBef>
            </a:pPr>
            <a:r>
              <a:rPr lang="pt-BR" sz="1800" b="1" dirty="0"/>
              <a:t>Meio de propagação e funcionamento do ataque</a:t>
            </a:r>
          </a:p>
          <a:p>
            <a:pPr marL="971550" lvl="1" indent="-285750"/>
            <a:r>
              <a:rPr lang="pt-BR" dirty="0"/>
              <a:t>O </a:t>
            </a:r>
            <a:r>
              <a:rPr lang="pt-BR" dirty="0" err="1"/>
              <a:t>Stuxnet</a:t>
            </a:r>
            <a:r>
              <a:rPr lang="pt-BR" dirty="0"/>
              <a:t> não foi entregue via internet, pois as instalações iranianas estavam desconectadas da rede mundial.</a:t>
            </a:r>
          </a:p>
          <a:p>
            <a:pPr marL="971550" lvl="1" indent="-285750"/>
            <a:r>
              <a:rPr lang="pt-BR" dirty="0"/>
              <a:t>O malware foi introduzido por </a:t>
            </a:r>
            <a:r>
              <a:rPr lang="pt-BR" dirty="0" err="1"/>
              <a:t>pendrives</a:t>
            </a:r>
            <a:r>
              <a:rPr lang="pt-BR" dirty="0"/>
              <a:t> ou laptops contaminados.</a:t>
            </a:r>
          </a:p>
          <a:p>
            <a:pPr marL="971550" lvl="1" indent="-285750"/>
            <a:r>
              <a:rPr lang="pt-BR" dirty="0"/>
              <a:t>Assim que infectava um sistema, o </a:t>
            </a:r>
            <a:r>
              <a:rPr lang="pt-BR" dirty="0" err="1"/>
              <a:t>worm</a:t>
            </a:r>
            <a:r>
              <a:rPr lang="pt-BR" dirty="0"/>
              <a:t> se autorreplicava e explorava vulnerabilidades no Windows para se espalhar por toda a rede.</a:t>
            </a:r>
          </a:p>
          <a:p>
            <a:pPr marL="971550" lvl="1" indent="-285750"/>
            <a:r>
              <a:rPr lang="pt-BR" dirty="0"/>
              <a:t>O objetivo era modificar o código dos </a:t>
            </a:r>
            <a:r>
              <a:rPr lang="pt-BR" dirty="0" err="1"/>
              <a:t>CLPs</a:t>
            </a:r>
            <a:r>
              <a:rPr lang="pt-BR" dirty="0"/>
              <a:t> da Siemens, usados para controlar as centrífugas nucleares, fazendo com que elas girassem em velocidades perigosas e se autodestruíssem.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787775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7415D6-D7E8-4E6E-B875-DC8051980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Entendendo o Software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216C38-03B2-4A24-881D-4931D2612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744954"/>
            <a:ext cx="11007306" cy="325442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Software é um conjunto de instruções e dados que fazem um computador executar tarefas específicas. Ele pode ser categorizado em três tipos principais:</a:t>
            </a:r>
          </a:p>
          <a:p>
            <a:pPr marL="1028700" lvl="1" indent="-342900"/>
            <a:r>
              <a:rPr lang="pt-BR" sz="1700" b="1" dirty="0"/>
              <a:t>Software de Sistema</a:t>
            </a:r>
            <a:r>
              <a:rPr lang="pt-BR" sz="1700" dirty="0"/>
              <a:t>: Sistemas operacionais como Windows, Linux e </a:t>
            </a:r>
            <a:r>
              <a:rPr lang="pt-BR" sz="1700" dirty="0" err="1"/>
              <a:t>macOS</a:t>
            </a:r>
            <a:r>
              <a:rPr lang="pt-BR" sz="1700" dirty="0"/>
              <a:t>.</a:t>
            </a:r>
          </a:p>
          <a:p>
            <a:pPr marL="1028700" lvl="1" indent="-342900"/>
            <a:r>
              <a:rPr lang="pt-BR" sz="1700" b="1" dirty="0"/>
              <a:t>Software</a:t>
            </a:r>
            <a:r>
              <a:rPr lang="pt-BR" sz="1700" dirty="0"/>
              <a:t> </a:t>
            </a:r>
            <a:r>
              <a:rPr lang="pt-BR" sz="1700" b="1" dirty="0"/>
              <a:t>Aplicativo</a:t>
            </a:r>
            <a:r>
              <a:rPr lang="pt-BR" sz="1700" dirty="0"/>
              <a:t>: Programas como navegadores, editores de texto e aplicativos de produtividade.</a:t>
            </a:r>
          </a:p>
          <a:p>
            <a:pPr marL="1028700" lvl="1" indent="-342900"/>
            <a:r>
              <a:rPr lang="pt-BR" sz="1700" b="1" dirty="0"/>
              <a:t>Software</a:t>
            </a:r>
            <a:r>
              <a:rPr lang="pt-BR" sz="1700" dirty="0"/>
              <a:t> </a:t>
            </a:r>
            <a:r>
              <a:rPr lang="pt-BR" sz="1700" b="1" dirty="0"/>
              <a:t>Utilitário</a:t>
            </a:r>
            <a:r>
              <a:rPr lang="pt-BR" sz="1700" dirty="0"/>
              <a:t>: Ferramentas para manutenção do sistema, como antivírus e </a:t>
            </a:r>
            <a:r>
              <a:rPr lang="pt-BR" sz="1700" dirty="0" err="1"/>
              <a:t>otimizadores</a:t>
            </a:r>
            <a:r>
              <a:rPr lang="pt-BR" sz="1700" dirty="0"/>
              <a:t> de desempenho.</a:t>
            </a:r>
          </a:p>
          <a:p>
            <a:pPr>
              <a:spcBef>
                <a:spcPts val="0"/>
              </a:spcBef>
            </a:pPr>
            <a:r>
              <a:rPr lang="pt-BR" dirty="0"/>
              <a:t>O software legítimo é desenvolvido para facilitar a vida dos usuários e aumentar a produtividade. Ele segue normas de segurança e boas práticas de desenvolvimento.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5166AC7-315D-4C83-ACDF-5867397204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000" y="5538010"/>
            <a:ext cx="720000" cy="720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27F748D-321F-4561-AC1B-5CDEFAB8C4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6000" y="5533272"/>
            <a:ext cx="720000" cy="7200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36DC5CA-9C8D-453D-81C9-9C5C2CF285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4000" y="5538010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69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F07B82-1834-41A3-ABA1-E45AF4351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Casos reais – </a:t>
            </a:r>
            <a:r>
              <a:rPr lang="pt-BR" dirty="0" err="1"/>
              <a:t>Stuxnet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E443DE-AB2D-4846-9E7B-2081F1E6B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733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1600" dirty="0"/>
              <a:t>Para evitar detecção, o </a:t>
            </a:r>
            <a:r>
              <a:rPr lang="pt-BR" sz="1600" dirty="0" err="1"/>
              <a:t>Stuxnet</a:t>
            </a:r>
            <a:r>
              <a:rPr lang="pt-BR" sz="1600" dirty="0"/>
              <a:t> enviava dados falsos para os operadores, simulando que as máquinas estavam funcionando normalmente.</a:t>
            </a:r>
            <a:endParaRPr lang="pt-BR" sz="1600" b="1" dirty="0"/>
          </a:p>
          <a:p>
            <a:pPr>
              <a:spcBef>
                <a:spcPts val="0"/>
              </a:spcBef>
            </a:pPr>
            <a:r>
              <a:rPr lang="pt-BR" sz="1800" b="1" dirty="0"/>
              <a:t>O que foi feito para parar esse ataque?</a:t>
            </a:r>
          </a:p>
          <a:p>
            <a:pPr lvl="1" indent="0">
              <a:buNone/>
            </a:pPr>
            <a:r>
              <a:rPr lang="pt-BR" dirty="0"/>
              <a:t>Após a descoberta do </a:t>
            </a:r>
            <a:r>
              <a:rPr lang="pt-BR" dirty="0" err="1"/>
              <a:t>Stuxnet</a:t>
            </a:r>
            <a:r>
              <a:rPr lang="pt-BR" dirty="0"/>
              <a:t> em 2010, especialistas em </a:t>
            </a:r>
            <a:r>
              <a:rPr lang="pt-BR" dirty="0" err="1"/>
              <a:t>cibersegurança</a:t>
            </a:r>
            <a:r>
              <a:rPr lang="pt-BR" dirty="0"/>
              <a:t> trabalharam para analisá-lo e desenvolver patches de segurança. A Microsoft lançou atualizações para corrigir as vulnerabilidades exploradas pelo </a:t>
            </a:r>
            <a:r>
              <a:rPr lang="pt-BR" dirty="0" err="1"/>
              <a:t>worm</a:t>
            </a:r>
            <a:r>
              <a:rPr lang="pt-BR" dirty="0"/>
              <a:t>. O Irã também tentou conter o ataque, removendo o malware de suas redes e substituindo equipamentos danificados.</a:t>
            </a:r>
          </a:p>
          <a:p>
            <a:pPr>
              <a:spcBef>
                <a:spcPts val="0"/>
              </a:spcBef>
            </a:pPr>
            <a:r>
              <a:rPr lang="pt-BR" sz="1800" b="1" dirty="0"/>
              <a:t>Motivo do ataque?</a:t>
            </a:r>
          </a:p>
          <a:p>
            <a:pPr lvl="1" indent="0">
              <a:buNone/>
            </a:pPr>
            <a:r>
              <a:rPr lang="pt-BR" dirty="0"/>
              <a:t>O </a:t>
            </a:r>
            <a:r>
              <a:rPr lang="pt-BR" dirty="0" err="1"/>
              <a:t>Stuxnet</a:t>
            </a:r>
            <a:r>
              <a:rPr lang="pt-BR" dirty="0"/>
              <a:t> foi desenvolvido pelos Estados Unidos e Israel como parte da operação </a:t>
            </a:r>
            <a:r>
              <a:rPr lang="pt-BR" dirty="0" err="1"/>
              <a:t>ultra-secreta</a:t>
            </a:r>
            <a:r>
              <a:rPr lang="pt-BR" dirty="0"/>
              <a:t> chamada "Jogos Olímpicos". O objetivo era atrasar e enfraquecer o programa nuclear do Irã, impedindo o desenvolvimento de armas nucleares sem precisar de uma ação militar direta.</a:t>
            </a:r>
          </a:p>
          <a:p>
            <a:pPr marL="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19963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F07B82-1834-41A3-ABA1-E45AF4351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Casos reais – </a:t>
            </a:r>
            <a:r>
              <a:rPr lang="pt-BR" dirty="0" err="1"/>
              <a:t>Stuxnet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E443DE-AB2D-4846-9E7B-2081F1E6B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pt-BR" sz="1800" b="1" dirty="0"/>
              <a:t>Número de Dispositivos Infectados e Prejuízo Total</a:t>
            </a:r>
          </a:p>
          <a:p>
            <a:pPr marL="973350" lvl="2" indent="-285750"/>
            <a:r>
              <a:rPr lang="pt-BR" sz="1600" b="1" dirty="0"/>
              <a:t>Dispositivos infectados: </a:t>
            </a:r>
            <a:r>
              <a:rPr lang="pt-BR" sz="1600" dirty="0"/>
              <a:t>Dezenas de milhares de computadores.</a:t>
            </a:r>
          </a:p>
          <a:p>
            <a:pPr marL="973350" lvl="2" indent="-285750"/>
            <a:r>
              <a:rPr lang="pt-BR" sz="1600" b="1" dirty="0"/>
              <a:t>Dano à infraestrutura: </a:t>
            </a:r>
            <a:r>
              <a:rPr lang="pt-BR" sz="1600" dirty="0"/>
              <a:t>Centenas de centrífugas nucleares foram desativadas ou destruídas.</a:t>
            </a:r>
          </a:p>
          <a:p>
            <a:pPr marL="973350" lvl="2" indent="-285750"/>
            <a:r>
              <a:rPr lang="pt-BR" sz="1600" b="1" dirty="0"/>
              <a:t>Impacto: </a:t>
            </a:r>
            <a:r>
              <a:rPr lang="pt-BR" sz="1600" dirty="0"/>
              <a:t>O ataque causou um atraso significativo no programa nuclear iraniano e levou o Irã a reforçar sua segurança cibernética.</a:t>
            </a:r>
          </a:p>
          <a:p>
            <a:pPr marL="0" lvl="2" indent="0">
              <a:spcBef>
                <a:spcPts val="0"/>
              </a:spcBef>
              <a:buNone/>
            </a:pPr>
            <a:r>
              <a:rPr lang="pt-BR" sz="1800" b="1" dirty="0"/>
              <a:t>O que foi feito para parar esse ataque?</a:t>
            </a:r>
          </a:p>
          <a:p>
            <a:pPr marL="687600" lvl="2" indent="0">
              <a:buNone/>
            </a:pPr>
            <a:r>
              <a:rPr lang="pt-BR" sz="1600" dirty="0"/>
              <a:t>Embora nenhum país tenha assumido oficialmente a autoria, investigações apontam que o </a:t>
            </a:r>
            <a:r>
              <a:rPr lang="pt-BR" sz="1600" dirty="0" err="1"/>
              <a:t>Stuxnet</a:t>
            </a:r>
            <a:r>
              <a:rPr lang="pt-BR" sz="1600" dirty="0"/>
              <a:t> foi desenvolvido por uma colaboração entre a </a:t>
            </a:r>
            <a:r>
              <a:rPr lang="pt-BR" sz="1600" b="1" dirty="0"/>
              <a:t>Agência de Segurança Nacional dos EUA (NSA) </a:t>
            </a:r>
            <a:r>
              <a:rPr lang="pt-BR" sz="1600" dirty="0"/>
              <a:t>e a </a:t>
            </a:r>
            <a:r>
              <a:rPr lang="pt-BR" sz="1600" b="1" dirty="0"/>
              <a:t>unidade de inteligência cibernética de Israel</a:t>
            </a:r>
            <a:r>
              <a:rPr lang="pt-BR" sz="1600" dirty="0"/>
              <a:t>.</a:t>
            </a:r>
          </a:p>
          <a:p>
            <a:pPr marL="0" lvl="2" indent="0">
              <a:spcBef>
                <a:spcPts val="0"/>
              </a:spcBef>
              <a:buNone/>
            </a:pPr>
            <a:r>
              <a:rPr lang="pt-BR" sz="1800" b="1" dirty="0"/>
              <a:t>Vídeo explicativo</a:t>
            </a:r>
          </a:p>
          <a:p>
            <a:pPr marL="687600" lvl="2" indent="0">
              <a:spcBef>
                <a:spcPts val="0"/>
              </a:spcBef>
              <a:buNone/>
            </a:pPr>
            <a:r>
              <a:rPr lang="pt-BR" sz="1600" u="sng" dirty="0">
                <a:hlinkClick r:id="rId2"/>
              </a:rPr>
              <a:t>https://www.youtube.com/watch?v=MqfAczP5YsM</a:t>
            </a:r>
            <a:endParaRPr lang="pt-BR" sz="1600" dirty="0"/>
          </a:p>
          <a:p>
            <a:pPr marL="0" lvl="2" indent="0">
              <a:spcBef>
                <a:spcPts val="0"/>
              </a:spcBef>
              <a:buNone/>
            </a:pPr>
            <a:endParaRPr lang="pt-BR" sz="2000" b="1" dirty="0"/>
          </a:p>
        </p:txBody>
      </p:sp>
    </p:spTree>
    <p:extLst>
      <p:ext uri="{BB962C8B-B14F-4D97-AF65-F5344CB8AC3E}">
        <p14:creationId xmlns:p14="http://schemas.microsoft.com/office/powerpoint/2010/main" val="36207364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EE4DC9-6098-44A2-8648-267C3C143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Casos reais - </a:t>
            </a:r>
            <a:r>
              <a:rPr lang="pt-BR" dirty="0" err="1"/>
              <a:t>WannaCry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668E14-95D3-494C-A1F6-10A8AD664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488" y="2644358"/>
            <a:ext cx="5466708" cy="294538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sz="1600" dirty="0"/>
              <a:t>O </a:t>
            </a:r>
            <a:r>
              <a:rPr lang="pt-BR" sz="1600" dirty="0" err="1"/>
              <a:t>WannaCry</a:t>
            </a:r>
            <a:r>
              <a:rPr lang="pt-BR" sz="1600" dirty="0"/>
              <a:t>, um ataque </a:t>
            </a:r>
            <a:r>
              <a:rPr lang="pt-BR" sz="1600" dirty="0" err="1"/>
              <a:t>ransomware</a:t>
            </a:r>
            <a:r>
              <a:rPr lang="pt-BR" sz="1600" dirty="0"/>
              <a:t> de 2017, explorou uma falha no Windows para se espalhar globalmente, criptografando arquivos e exigindo resgates em Bitcoin. O ataque afetou milhares de organizações em mais de 150 países, incluindo hospitais e órgãos governamentais. Utilizando a falha </a:t>
            </a:r>
            <a:r>
              <a:rPr lang="pt-BR" sz="1600" dirty="0" err="1"/>
              <a:t>EternalBlue</a:t>
            </a:r>
            <a:r>
              <a:rPr lang="pt-BR" sz="1600" dirty="0"/>
              <a:t>, vazada por hackers, o incidente destacou os riscos da falta de atualizações de segurança e a vulnerabilidade de infraestruturas críticas.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70F8D96-0490-4CB0-92CE-C4ABAAC4B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5684" y="2230525"/>
            <a:ext cx="5016827" cy="377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9770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F07B82-1834-41A3-ABA1-E45AF4351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Casos reais – </a:t>
            </a:r>
            <a:r>
              <a:rPr lang="pt-BR" dirty="0" err="1"/>
              <a:t>WannaCry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E443DE-AB2D-4846-9E7B-2081F1E6B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4"/>
            <a:ext cx="11007306" cy="4630017"/>
          </a:xfrm>
        </p:spPr>
        <p:txBody>
          <a:bodyPr/>
          <a:lstStyle/>
          <a:p>
            <a:r>
              <a:rPr lang="pt-BR" sz="1800" b="1" dirty="0"/>
              <a:t>Malwares utilizados</a:t>
            </a:r>
          </a:p>
          <a:p>
            <a:pPr marL="971550" lvl="1" indent="-285750"/>
            <a:r>
              <a:rPr lang="pt-BR" b="1" dirty="0" err="1"/>
              <a:t>WannaCry</a:t>
            </a:r>
            <a:r>
              <a:rPr lang="pt-BR" b="1" dirty="0"/>
              <a:t>:</a:t>
            </a:r>
            <a:r>
              <a:rPr lang="pt-BR" dirty="0"/>
              <a:t> Um </a:t>
            </a:r>
            <a:r>
              <a:rPr lang="pt-BR" dirty="0" err="1"/>
              <a:t>ransomware</a:t>
            </a:r>
            <a:r>
              <a:rPr lang="pt-BR" dirty="0"/>
              <a:t> que criptografava arquivos do sistema infectado e exigia um resgate em Bitcoin para liberar os dados.</a:t>
            </a:r>
          </a:p>
          <a:p>
            <a:pPr marL="971550" lvl="1" indent="-285750"/>
            <a:r>
              <a:rPr lang="pt-BR" b="1" dirty="0" err="1"/>
              <a:t>EternalBlue</a:t>
            </a:r>
            <a:r>
              <a:rPr lang="pt-BR" dirty="0"/>
              <a:t>: Uma exploração de vulnerabilidade no protocolo SMBv1 do Windows, originalmente desenvolvida pela NSA e vazada pelos Shadow Brokers.</a:t>
            </a:r>
          </a:p>
          <a:p>
            <a:pPr marL="0" lvl="1" indent="0">
              <a:buNone/>
            </a:pPr>
            <a:r>
              <a:rPr lang="pt-BR" sz="1800" b="1" dirty="0"/>
              <a:t>Meio de propagação e funcionamento do ataque</a:t>
            </a:r>
          </a:p>
          <a:p>
            <a:pPr marL="971550" lvl="1" indent="-285750"/>
            <a:r>
              <a:rPr lang="pt-BR" dirty="0"/>
              <a:t>O </a:t>
            </a:r>
            <a:r>
              <a:rPr lang="pt-BR" dirty="0" err="1"/>
              <a:t>WannaCry</a:t>
            </a:r>
            <a:r>
              <a:rPr lang="pt-BR" dirty="0"/>
              <a:t> era um </a:t>
            </a:r>
            <a:r>
              <a:rPr lang="pt-BR" dirty="0" err="1"/>
              <a:t>worm</a:t>
            </a:r>
            <a:r>
              <a:rPr lang="pt-BR" dirty="0"/>
              <a:t>, ou seja, ele se espalhava automaticamente entre computadores vulneráveis.</a:t>
            </a:r>
          </a:p>
          <a:p>
            <a:pPr marL="971550" lvl="1" indent="-285750"/>
            <a:r>
              <a:rPr lang="pt-BR" dirty="0"/>
              <a:t>Ele explorava a falha </a:t>
            </a:r>
            <a:r>
              <a:rPr lang="pt-BR" dirty="0" err="1"/>
              <a:t>EternalBlue</a:t>
            </a:r>
            <a:r>
              <a:rPr lang="pt-BR" dirty="0"/>
              <a:t> no protocolo SMBv1 do Windows para se replicar dentro das redes corporativas e pela internet.</a:t>
            </a:r>
          </a:p>
          <a:p>
            <a:pPr marL="971550" lvl="1" indent="-285750"/>
            <a:r>
              <a:rPr lang="pt-BR" dirty="0"/>
              <a:t>Quando um computador era infectado, o malware criptografava os arquivos e exibia uma mensagem exigindo um pagamento em Bitcoin para liberar os arquivos.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8823411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F07B82-1834-41A3-ABA1-E45AF4351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Casos reais – </a:t>
            </a:r>
            <a:r>
              <a:rPr lang="pt-BR" dirty="0" err="1"/>
              <a:t>WannaCry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E443DE-AB2D-4846-9E7B-2081F1E6B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73350" indent="-2857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pt-BR" sz="1600" dirty="0"/>
              <a:t>A Microsoft lançou um patch de segurança (MS17-010) para corrigir a vulnerabilidade </a:t>
            </a:r>
            <a:r>
              <a:rPr lang="pt-BR" sz="1600" dirty="0" err="1"/>
              <a:t>EternalBlue</a:t>
            </a:r>
            <a:r>
              <a:rPr lang="pt-BR" sz="1600" dirty="0"/>
              <a:t> em março de 2017, mas muitas máquinas permaneceram sem atualização, facilitando a propagação do malware.</a:t>
            </a:r>
            <a:endParaRPr lang="pt-BR" sz="1600" b="1" dirty="0"/>
          </a:p>
          <a:p>
            <a:pPr>
              <a:spcBef>
                <a:spcPts val="0"/>
              </a:spcBef>
            </a:pPr>
            <a:r>
              <a:rPr lang="pt-BR" sz="1800" b="1" dirty="0"/>
              <a:t>O que foi feito para parar esse ataque?</a:t>
            </a:r>
          </a:p>
          <a:p>
            <a:pPr marL="971550" lvl="1" indent="-285750"/>
            <a:r>
              <a:rPr lang="pt-BR" dirty="0"/>
              <a:t>O ataque foi interrompido temporariamente quando o pesquisador Marcus </a:t>
            </a:r>
            <a:r>
              <a:rPr lang="pt-BR" dirty="0" err="1"/>
              <a:t>Hutchins</a:t>
            </a:r>
            <a:r>
              <a:rPr lang="pt-BR" dirty="0"/>
              <a:t> encontrou um "interruptor de eliminação" no código do malware.</a:t>
            </a:r>
          </a:p>
          <a:p>
            <a:pPr marL="971550" lvl="1" indent="-285750"/>
            <a:r>
              <a:rPr lang="pt-BR" dirty="0"/>
              <a:t>O </a:t>
            </a:r>
            <a:r>
              <a:rPr lang="pt-BR" dirty="0" err="1"/>
              <a:t>WannaCry</a:t>
            </a:r>
            <a:r>
              <a:rPr lang="pt-BR" dirty="0"/>
              <a:t> fazia uma requisição para um domínio específico antes de se ativar. </a:t>
            </a:r>
            <a:r>
              <a:rPr lang="pt-BR" dirty="0" err="1"/>
              <a:t>Hutchins</a:t>
            </a:r>
            <a:r>
              <a:rPr lang="pt-BR" dirty="0"/>
              <a:t> registrou esse domínio, o que fez com que o </a:t>
            </a:r>
            <a:r>
              <a:rPr lang="pt-BR" dirty="0" err="1"/>
              <a:t>ransomware</a:t>
            </a:r>
            <a:r>
              <a:rPr lang="pt-BR" dirty="0"/>
              <a:t> parasse de funcionar em máquinas conectadas à internet.</a:t>
            </a:r>
          </a:p>
          <a:p>
            <a:pPr marL="971550" lvl="1" indent="-285750"/>
            <a:r>
              <a:rPr lang="pt-BR" dirty="0"/>
              <a:t>A Microsoft lançou um patch de segurança (MS17-010) para corrigir a vulnerabilidade </a:t>
            </a:r>
            <a:r>
              <a:rPr lang="pt-BR" dirty="0" err="1"/>
              <a:t>EternalBlue</a:t>
            </a:r>
            <a:r>
              <a:rPr lang="pt-BR" dirty="0"/>
              <a:t> em março de 2017, mas muitas máquinas permaneceram sem atualização, facilitando a propagação do malware.</a:t>
            </a:r>
          </a:p>
        </p:txBody>
      </p:sp>
    </p:spTree>
    <p:extLst>
      <p:ext uri="{BB962C8B-B14F-4D97-AF65-F5344CB8AC3E}">
        <p14:creationId xmlns:p14="http://schemas.microsoft.com/office/powerpoint/2010/main" val="27984190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F07B82-1834-41A3-ABA1-E45AF4351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Casos reais – </a:t>
            </a:r>
            <a:r>
              <a:rPr lang="pt-BR" dirty="0" err="1"/>
              <a:t>WannaCry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E443DE-AB2D-4846-9E7B-2081F1E6B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>
              <a:buNone/>
            </a:pPr>
            <a:r>
              <a:rPr lang="pt-BR" sz="1800" b="1" dirty="0"/>
              <a:t>Motivo do ataque?</a:t>
            </a:r>
          </a:p>
          <a:p>
            <a:pPr marL="971550" lvl="1" indent="-285750">
              <a:spcBef>
                <a:spcPts val="0"/>
              </a:spcBef>
            </a:pPr>
            <a:r>
              <a:rPr lang="pt-BR" dirty="0"/>
              <a:t>O objetivo principal parecia ser extorsão financeira, uma vez que o </a:t>
            </a:r>
            <a:r>
              <a:rPr lang="pt-BR" dirty="0" err="1"/>
              <a:t>ransomware</a:t>
            </a:r>
            <a:r>
              <a:rPr lang="pt-BR" dirty="0"/>
              <a:t> exigia pagamentos em Bitcoin para </a:t>
            </a:r>
            <a:r>
              <a:rPr lang="pt-BR" dirty="0" err="1"/>
              <a:t>descriptografar</a:t>
            </a:r>
            <a:r>
              <a:rPr lang="pt-BR" dirty="0"/>
              <a:t> os arquivos.</a:t>
            </a:r>
          </a:p>
          <a:p>
            <a:pPr marL="971550" lvl="1" indent="-285750">
              <a:spcBef>
                <a:spcPts val="0"/>
              </a:spcBef>
            </a:pPr>
            <a:r>
              <a:rPr lang="pt-BR" dirty="0"/>
              <a:t>Algumas investigações indicam que o ataque pode ter sido um teste de capacidade cibernética por parte da Coreia do Norte, possivelmente ligado ao Grupo </a:t>
            </a:r>
            <a:r>
              <a:rPr lang="pt-BR" dirty="0" err="1"/>
              <a:t>Lazarus</a:t>
            </a:r>
            <a:r>
              <a:rPr lang="pt-BR" dirty="0"/>
              <a:t>, um grupo de hackers supostamente associado ao governo norte-coreano.</a:t>
            </a:r>
          </a:p>
          <a:p>
            <a:pPr marL="971550" lvl="1" indent="-285750">
              <a:spcBef>
                <a:spcPts val="0"/>
              </a:spcBef>
            </a:pPr>
            <a:r>
              <a:rPr lang="pt-BR" dirty="0"/>
              <a:t>Alguns especialistas sugeriram que o </a:t>
            </a:r>
            <a:r>
              <a:rPr lang="pt-BR" dirty="0" err="1"/>
              <a:t>WannaCry</a:t>
            </a:r>
            <a:r>
              <a:rPr lang="pt-BR" dirty="0"/>
              <a:t> pode ter sido uma ação acidental, pois ele continha um código inacabado e falhas que reduziram seu impacto.</a:t>
            </a:r>
          </a:p>
          <a:p>
            <a:pPr>
              <a:spcBef>
                <a:spcPts val="0"/>
              </a:spcBef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071786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F07B82-1834-41A3-ABA1-E45AF4351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Casos reais – </a:t>
            </a:r>
            <a:r>
              <a:rPr lang="pt-BR" dirty="0" err="1"/>
              <a:t>WannaCry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E443DE-AB2D-4846-9E7B-2081F1E6B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426816"/>
          </a:xfrm>
        </p:spPr>
        <p:txBody>
          <a:bodyPr/>
          <a:lstStyle/>
          <a:p>
            <a:pPr marL="0" lvl="1" indent="0">
              <a:buNone/>
            </a:pPr>
            <a:r>
              <a:rPr lang="pt-BR" sz="1800" b="1" dirty="0"/>
              <a:t>Número de dispositivos infectados e prejuízo total</a:t>
            </a:r>
          </a:p>
          <a:p>
            <a:pPr marL="687600" lvl="2" indent="-285750"/>
            <a:r>
              <a:rPr lang="pt-BR" dirty="0"/>
              <a:t>O </a:t>
            </a:r>
            <a:r>
              <a:rPr lang="pt-BR" dirty="0" err="1"/>
              <a:t>WannaCry</a:t>
            </a:r>
            <a:r>
              <a:rPr lang="pt-BR" dirty="0"/>
              <a:t> infectou aproximadamente 200 mil computadores em mais de 150 países.</a:t>
            </a:r>
          </a:p>
          <a:p>
            <a:pPr marL="687600" lvl="2" indent="-285750"/>
            <a:r>
              <a:rPr lang="pt-BR" dirty="0"/>
              <a:t>Grandes empresas e instituições foram afetadas, incluindo FedEx, Honda, Nissan e o NHS (Sistema de Saúde do Reino Unido).</a:t>
            </a:r>
          </a:p>
          <a:p>
            <a:pPr marL="687600" lvl="2" indent="-285750"/>
            <a:r>
              <a:rPr lang="pt-BR" dirty="0"/>
              <a:t>O prejuízo estimado foi de cerca de US$ 4 bilhões globalmente, considerando custos de recuperação, resgates pagos e interrupção de serviços.</a:t>
            </a:r>
          </a:p>
          <a:p>
            <a:pPr>
              <a:spcBef>
                <a:spcPts val="0"/>
              </a:spcBef>
            </a:pPr>
            <a:r>
              <a:rPr lang="pt-BR" sz="1800" b="1" dirty="0"/>
              <a:t>Quem fez o ataque</a:t>
            </a:r>
          </a:p>
          <a:p>
            <a:pPr lvl="1"/>
            <a:r>
              <a:rPr lang="pt-BR" dirty="0"/>
              <a:t>Os </a:t>
            </a:r>
            <a:r>
              <a:rPr lang="pt-BR" b="1" dirty="0"/>
              <a:t>EUA e o Reino Unido</a:t>
            </a:r>
            <a:r>
              <a:rPr lang="pt-BR" dirty="0"/>
              <a:t> atribuíram o ataque ao governo da </a:t>
            </a:r>
            <a:r>
              <a:rPr lang="pt-BR" b="1" dirty="0"/>
              <a:t>Coreia do Norte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Alguns pesquisadores indicam que o ataque foi conduzido pelo </a:t>
            </a:r>
            <a:r>
              <a:rPr lang="pt-BR" b="1" dirty="0"/>
              <a:t>Grupo </a:t>
            </a:r>
            <a:r>
              <a:rPr lang="pt-BR" b="1" dirty="0" err="1"/>
              <a:t>Lazarus</a:t>
            </a:r>
            <a:r>
              <a:rPr lang="pt-BR" dirty="0"/>
              <a:t>, um grupo de hackers ligado à Coreia do Norte.</a:t>
            </a:r>
          </a:p>
          <a:p>
            <a:pPr lvl="1"/>
            <a:r>
              <a:rPr lang="pt-BR" dirty="0"/>
              <a:t>No entanto, há especulações de que </a:t>
            </a:r>
            <a:r>
              <a:rPr lang="pt-BR" b="1" dirty="0"/>
              <a:t>outras nações ou grupos podem ter forjado evidências</a:t>
            </a:r>
            <a:r>
              <a:rPr lang="pt-BR" dirty="0"/>
              <a:t> para incriminar a Coreia do Norte.</a:t>
            </a:r>
          </a:p>
          <a:p>
            <a:pPr marL="401850" lvl="2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75560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A5FC04-F1A1-47D8-B15B-11BD71C5A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Casos reais – </a:t>
            </a:r>
            <a:r>
              <a:rPr lang="pt-BR" dirty="0" err="1"/>
              <a:t>WannaCry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D3255B-4B85-4486-8718-DF0954F0C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pt-BR" b="1" dirty="0"/>
              <a:t>Vídeo explicativo</a:t>
            </a:r>
          </a:p>
          <a:p>
            <a:pPr marL="687600" lvl="1" indent="-285750" fontAlgn="base"/>
            <a:r>
              <a:rPr lang="pt-BR" dirty="0">
                <a:hlinkClick r:id="rId2"/>
              </a:rPr>
              <a:t>https://www.youtube.com/watch?v=12EaUb6o2mM</a:t>
            </a:r>
            <a:endParaRPr lang="pt-BR" dirty="0"/>
          </a:p>
          <a:p>
            <a:pPr marL="687600" lvl="1" indent="-285750" fontAlgn="base"/>
            <a:r>
              <a:rPr lang="pt-BR" dirty="0">
                <a:hlinkClick r:id="rId3"/>
              </a:rPr>
              <a:t>https://www.youtube.com/watch?v=etPizFNPupk&amp;t=13s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90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7415D6-D7E8-4E6E-B875-DC8051980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Entendendo o Malware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216C38-03B2-4A24-881D-4931D2612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744954"/>
            <a:ext cx="11007306" cy="3005621"/>
          </a:xfrm>
        </p:spPr>
        <p:txBody>
          <a:bodyPr/>
          <a:lstStyle/>
          <a:p>
            <a:pPr>
              <a:spcBef>
                <a:spcPts val="500"/>
              </a:spcBef>
            </a:pPr>
            <a:r>
              <a:rPr lang="pt-BR" dirty="0"/>
              <a:t>Malware (abreviação de </a:t>
            </a:r>
            <a:r>
              <a:rPr lang="pt-BR" dirty="0" err="1"/>
              <a:t>malicious</a:t>
            </a:r>
            <a:r>
              <a:rPr lang="pt-BR" dirty="0"/>
              <a:t> software) é um tipo de software malicioso criado para causar danos, roubar informações ou explorar vulnerabilidades de sistemas. Ele pode assumir diversas formas, como:</a:t>
            </a:r>
          </a:p>
          <a:p>
            <a:pPr marL="1028700" lvl="1" indent="-342900"/>
            <a:r>
              <a:rPr lang="pt-BR" sz="1800" b="1" dirty="0"/>
              <a:t>Vírus</a:t>
            </a:r>
          </a:p>
          <a:p>
            <a:pPr marL="1028700" lvl="1" indent="-342900"/>
            <a:r>
              <a:rPr lang="pt-BR" sz="1800" b="1" dirty="0" err="1"/>
              <a:t>Worms</a:t>
            </a:r>
            <a:endParaRPr lang="pt-BR" sz="1800" b="1" dirty="0"/>
          </a:p>
          <a:p>
            <a:pPr marL="1028700" lvl="1" indent="-342900"/>
            <a:r>
              <a:rPr lang="pt-BR" sz="1800" b="1" dirty="0"/>
              <a:t>Trojan</a:t>
            </a:r>
            <a:r>
              <a:rPr lang="pt-BR" sz="1800" dirty="0"/>
              <a:t> </a:t>
            </a:r>
            <a:r>
              <a:rPr lang="pt-BR" sz="1800" b="1" dirty="0"/>
              <a:t>(Cavalo de Troia)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835664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969B0B-FCA6-4F8C-AA17-E92AE042D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Software vs. Malware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DAB5B0-D460-4D19-89D8-6243C1736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107247"/>
          </a:xfrm>
        </p:spPr>
        <p:txBody>
          <a:bodyPr/>
          <a:lstStyle/>
          <a:p>
            <a:r>
              <a:rPr lang="pt-BR" dirty="0"/>
              <a:t>A tabela abaixo destaca as principais diferenças entre softwares legítimos e malwares, mostrando como cada um se comporta em relação à segurança, distribuição e propósito.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B95E9F1-5FBC-4C8C-8DAB-4B8348DC3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630" y="3258047"/>
            <a:ext cx="5920740" cy="292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264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5100B9-31CD-498D-9E06-48030E88A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Vetores de Ataques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79E57F9-B6D5-42A9-8697-76CC4BA8F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pt-BR" dirty="0"/>
              <a:t>Os principais responsáveis por permitir que um ataque ocorra, muitas vezes de forma não intencional, são:</a:t>
            </a:r>
          </a:p>
          <a:p>
            <a:pPr marL="1028700" lvl="1" indent="-342900">
              <a:spcBef>
                <a:spcPts val="0"/>
              </a:spcBef>
            </a:pPr>
            <a:r>
              <a:rPr lang="pt-BR" b="1" dirty="0"/>
              <a:t>Erro Humano:</a:t>
            </a:r>
            <a:r>
              <a:rPr lang="pt-BR" dirty="0"/>
              <a:t> Funcionários e usuários cometem falhas como clicar em links de </a:t>
            </a:r>
            <a:r>
              <a:rPr lang="pt-BR" dirty="0" err="1"/>
              <a:t>phishing</a:t>
            </a:r>
            <a:r>
              <a:rPr lang="pt-BR" dirty="0"/>
              <a:t>, usar senhas fracas ou compartilhar informações sensíveis sem perceber os riscos.</a:t>
            </a:r>
          </a:p>
          <a:p>
            <a:pPr marL="1028700" lvl="1" indent="-342900">
              <a:spcBef>
                <a:spcPts val="0"/>
              </a:spcBef>
            </a:pPr>
            <a:r>
              <a:rPr lang="pt-BR" b="1" dirty="0"/>
              <a:t>Falta de Atualizações:</a:t>
            </a:r>
            <a:r>
              <a:rPr lang="pt-BR" dirty="0"/>
              <a:t> Sistemas desatualizados com vulnerabilidades conhecidas se tornam alvos fáceis para invasores explorarem falhas de segurança.</a:t>
            </a:r>
          </a:p>
          <a:p>
            <a:pPr marL="1028700" lvl="1" indent="-342900">
              <a:spcBef>
                <a:spcPts val="0"/>
              </a:spcBef>
            </a:pPr>
            <a:r>
              <a:rPr lang="pt-BR" b="1" dirty="0"/>
              <a:t>Configuração Insegura:</a:t>
            </a:r>
            <a:r>
              <a:rPr lang="pt-BR" dirty="0"/>
              <a:t> Servidores, bancos de dados e redes mal configurados podem expor dados sensíveis ou permitir acessos indevidos.</a:t>
            </a:r>
          </a:p>
          <a:p>
            <a:pPr marL="1028700" lvl="1" indent="-342900">
              <a:spcBef>
                <a:spcPts val="0"/>
              </a:spcBef>
            </a:pPr>
            <a:r>
              <a:rPr lang="pt-BR" b="1" dirty="0"/>
              <a:t>Uso de Softwares Não Oficiais:</a:t>
            </a:r>
            <a:r>
              <a:rPr lang="pt-BR" dirty="0"/>
              <a:t> Aplicações baixadas de fontes não confiáveis podem conter malwares e comprometer a segurança do sistema.</a:t>
            </a:r>
          </a:p>
          <a:p>
            <a:pPr marL="1028700" lvl="1" indent="-342900">
              <a:spcBef>
                <a:spcPts val="0"/>
              </a:spcBef>
            </a:pPr>
            <a:r>
              <a:rPr lang="pt-BR" b="1" dirty="0"/>
              <a:t>Políticas de Segurança Fracas:</a:t>
            </a:r>
            <a:r>
              <a:rPr lang="pt-BR" dirty="0"/>
              <a:t> Empresas sem medidas rigorosas, como autenticação </a:t>
            </a:r>
            <a:r>
              <a:rPr lang="pt-BR" dirty="0" err="1"/>
              <a:t>multifator</a:t>
            </a:r>
            <a:r>
              <a:rPr lang="pt-BR" dirty="0"/>
              <a:t> e controle de acessos, deixam brechas para invasões.</a:t>
            </a:r>
          </a:p>
        </p:txBody>
      </p:sp>
    </p:spTree>
    <p:extLst>
      <p:ext uri="{BB962C8B-B14F-4D97-AF65-F5344CB8AC3E}">
        <p14:creationId xmlns:p14="http://schemas.microsoft.com/office/powerpoint/2010/main" val="2601239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9A11A6-EFBE-4BCE-A3CC-34D790754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Malwares existentes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36FEF0-5A7D-47A5-A92E-FF33EB612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Malwares são softwares desenvolvidos para infectar sistemas e causar danos ou roubo de dados. Alguns exemplos incluem:</a:t>
            </a:r>
          </a:p>
          <a:p>
            <a:pPr marL="1028700" lvl="1" indent="-342900"/>
            <a:r>
              <a:rPr lang="pt-BR" b="1" dirty="0"/>
              <a:t>Vírus</a:t>
            </a:r>
            <a:r>
              <a:rPr lang="pt-BR" dirty="0"/>
              <a:t>: Se anexam a arquivos legítimos e se espalham quando executados.</a:t>
            </a:r>
          </a:p>
          <a:p>
            <a:pPr marL="1028700" lvl="1" indent="-342900"/>
            <a:r>
              <a:rPr lang="pt-BR" b="1" dirty="0" err="1"/>
              <a:t>Worms</a:t>
            </a:r>
            <a:r>
              <a:rPr lang="pt-BR" dirty="0"/>
              <a:t>: Se replicam automaticamente pela rede sem necessidade de interação do usuário.</a:t>
            </a:r>
          </a:p>
          <a:p>
            <a:pPr marL="1028700" lvl="1" indent="-342900"/>
            <a:r>
              <a:rPr lang="pt-BR" b="1" dirty="0"/>
              <a:t>Trojan</a:t>
            </a:r>
            <a:r>
              <a:rPr lang="pt-BR" dirty="0"/>
              <a:t> </a:t>
            </a:r>
            <a:r>
              <a:rPr lang="pt-BR" b="1" dirty="0"/>
              <a:t>(Cavalo de Troia)</a:t>
            </a:r>
            <a:r>
              <a:rPr lang="pt-BR" dirty="0"/>
              <a:t>: Disfarçado de software legítimo para enganar usuários e abrir brechas no sistema.</a:t>
            </a:r>
          </a:p>
          <a:p>
            <a:pPr marL="1028700" lvl="1" indent="-342900"/>
            <a:r>
              <a:rPr lang="pt-BR" b="1" dirty="0" err="1"/>
              <a:t>Ransomware</a:t>
            </a:r>
            <a:r>
              <a:rPr lang="pt-BR" dirty="0"/>
              <a:t>: Sequestra arquivos e exige resgate para a liberação.</a:t>
            </a:r>
          </a:p>
          <a:p>
            <a:pPr marL="1028700" lvl="1" indent="-342900"/>
            <a:r>
              <a:rPr lang="pt-BR" b="1" dirty="0" err="1"/>
              <a:t>Spyware</a:t>
            </a:r>
            <a:r>
              <a:rPr lang="pt-BR" dirty="0"/>
              <a:t>: Monitora atividades do usuário sem consentimento, coletando informações sensíveis.</a:t>
            </a:r>
          </a:p>
        </p:txBody>
      </p:sp>
    </p:spTree>
    <p:extLst>
      <p:ext uri="{BB962C8B-B14F-4D97-AF65-F5344CB8AC3E}">
        <p14:creationId xmlns:p14="http://schemas.microsoft.com/office/powerpoint/2010/main" val="3879681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E5FEC7-D6F2-40DD-9511-758BB7F63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</p:spPr>
        <p:txBody>
          <a:bodyPr/>
          <a:lstStyle/>
          <a:p>
            <a:r>
              <a:rPr lang="pt-BR" dirty="0"/>
              <a:t>Exemplo Vírus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7CF3E33-08D2-4CD8-A928-E87765058F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129" y="4295163"/>
            <a:ext cx="1080000" cy="1080000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93E0DA22-F3CA-4B4C-A563-A8286A82A3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052" y="4295163"/>
            <a:ext cx="1080000" cy="1080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87D5B6CE-0BBB-4D0F-8146-D205E6BFE7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460" y="4295163"/>
            <a:ext cx="1080000" cy="108000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3D12248-8FD4-4C67-A45A-924059AD52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052" y="2862949"/>
            <a:ext cx="1080000" cy="10800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47CABF02-E9CB-44D5-87CF-AEF6926020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460" y="2862949"/>
            <a:ext cx="1080000" cy="1080000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7C667FC8-F1B1-458D-9B27-08157CAE344B}"/>
              </a:ext>
            </a:extLst>
          </p:cNvPr>
          <p:cNvSpPr txBox="1"/>
          <p:nvPr/>
        </p:nvSpPr>
        <p:spPr>
          <a:xfrm>
            <a:off x="7866460" y="5375163"/>
            <a:ext cx="1158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Mykrosoft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7409AA42-AC55-4443-9DF3-0AD9BBE31C31}"/>
              </a:ext>
            </a:extLst>
          </p:cNvPr>
          <p:cNvCxnSpPr>
            <a:cxnSpLocks/>
            <a:stCxn id="12" idx="1"/>
            <a:endCxn id="7" idx="3"/>
          </p:cNvCxnSpPr>
          <p:nvPr/>
        </p:nvCxnSpPr>
        <p:spPr>
          <a:xfrm flipH="1">
            <a:off x="4143052" y="3402949"/>
            <a:ext cx="3723408" cy="1432214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agem 26">
            <a:extLst>
              <a:ext uri="{FF2B5EF4-FFF2-40B4-BE49-F238E27FC236}">
                <a16:creationId xmlns:a16="http://schemas.microsoft.com/office/drawing/2014/main" id="{F43D6203-1AE1-444B-993A-81D994A46F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1532" y="2904017"/>
            <a:ext cx="503817" cy="540000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F6347D98-9B70-4363-99B8-88E054A599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349" y="3402949"/>
            <a:ext cx="503817" cy="540000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FD917777-11EC-44DF-8135-C2C5EBB77C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958" y="5463580"/>
            <a:ext cx="503817" cy="540000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9E7A5EB9-225D-495B-B175-C02C9F3350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052" y="5457377"/>
            <a:ext cx="503817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993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7861B8-965A-4ED0-A542-21F6EF98D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</a:t>
            </a:r>
            <a:r>
              <a:rPr lang="pt-BR" dirty="0" err="1"/>
              <a:t>Worms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D03287F-14AE-447F-9BB8-3C3C27E3D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226" y="3767013"/>
            <a:ext cx="1080000" cy="1080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4D102A5-4108-468A-8564-4838DF2B5A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460" y="3767013"/>
            <a:ext cx="1080000" cy="1080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102D9EB-03C3-459D-80D8-7827F8F84F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226" y="2925533"/>
            <a:ext cx="720000" cy="720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704384E-6501-4A4C-8AF8-D1C7D9EC08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460" y="2925533"/>
            <a:ext cx="720000" cy="720000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A6834B60-3F41-42BD-87D5-DB749B55B849}"/>
              </a:ext>
            </a:extLst>
          </p:cNvPr>
          <p:cNvSpPr txBox="1"/>
          <p:nvPr/>
        </p:nvSpPr>
        <p:spPr>
          <a:xfrm>
            <a:off x="8374460" y="4847013"/>
            <a:ext cx="1158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Mykrosoft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67F41536-2923-4EA1-9F1F-2AFD28C85B0C}"/>
              </a:ext>
            </a:extLst>
          </p:cNvPr>
          <p:cNvCxnSpPr>
            <a:cxnSpLocks/>
            <a:stCxn id="8" idx="1"/>
            <a:endCxn id="5" idx="3"/>
          </p:cNvCxnSpPr>
          <p:nvPr/>
        </p:nvCxnSpPr>
        <p:spPr>
          <a:xfrm flipH="1">
            <a:off x="6355226" y="3285533"/>
            <a:ext cx="2199234" cy="1021480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m 10">
            <a:extLst>
              <a:ext uri="{FF2B5EF4-FFF2-40B4-BE49-F238E27FC236}">
                <a16:creationId xmlns:a16="http://schemas.microsoft.com/office/drawing/2014/main" id="{55FEF2E4-F75A-4EF2-B279-7493A8E841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380" y="2925533"/>
            <a:ext cx="335878" cy="3600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1EC8C24B-2C29-4742-820E-582903FE87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2239" y="3227013"/>
            <a:ext cx="335878" cy="36000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B56132BE-6C25-4706-BE42-7043941E8D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132" y="4935430"/>
            <a:ext cx="503817" cy="54000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9CE2B5CF-A218-4CCB-B6FE-B135C30EF0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5226" y="4929227"/>
            <a:ext cx="503817" cy="54000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F6B7F399-8874-486B-98CD-34E74C0D64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5226" y="3767013"/>
            <a:ext cx="1080000" cy="1080000"/>
          </a:xfrm>
          <a:prstGeom prst="rect">
            <a:avLst/>
          </a:prstGeom>
        </p:spPr>
      </p:pic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82EA91F-DCD2-4B29-B50D-A5CB691BC8A3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4735226" y="4307013"/>
            <a:ext cx="473906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Imagem 23">
            <a:extLst>
              <a:ext uri="{FF2B5EF4-FFF2-40B4-BE49-F238E27FC236}">
                <a16:creationId xmlns:a16="http://schemas.microsoft.com/office/drawing/2014/main" id="{7C0D42D9-6E9E-459A-A153-C1B72F47D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706" y="2687013"/>
            <a:ext cx="1080000" cy="1080000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A82A6375-5E99-423F-A619-FCCE6489E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659" y="3767013"/>
            <a:ext cx="1080000" cy="1080000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A5DB2ACE-9681-4800-983D-5EFEF799D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904" y="4847013"/>
            <a:ext cx="1080000" cy="1080000"/>
          </a:xfrm>
          <a:prstGeom prst="rect">
            <a:avLst/>
          </a:prstGeom>
        </p:spPr>
      </p:pic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71A6A635-1D93-4F3F-A105-2CE7865D3191}"/>
              </a:ext>
            </a:extLst>
          </p:cNvPr>
          <p:cNvCxnSpPr>
            <a:stCxn id="24" idx="2"/>
            <a:endCxn id="19" idx="1"/>
          </p:cNvCxnSpPr>
          <p:nvPr/>
        </p:nvCxnSpPr>
        <p:spPr>
          <a:xfrm>
            <a:off x="2797706" y="3767013"/>
            <a:ext cx="857520" cy="54000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8CD709F5-4A58-4C81-9361-F5D89B097347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2346960" y="4307013"/>
            <a:ext cx="1308266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BCE313E7-2DC8-43B6-A195-48AA8CCD77AB}"/>
              </a:ext>
            </a:extLst>
          </p:cNvPr>
          <p:cNvCxnSpPr>
            <a:stCxn id="19" idx="1"/>
            <a:endCxn id="26" idx="0"/>
          </p:cNvCxnSpPr>
          <p:nvPr/>
        </p:nvCxnSpPr>
        <p:spPr>
          <a:xfrm flipH="1">
            <a:off x="2795904" y="4307013"/>
            <a:ext cx="859322" cy="54000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Imagem 38">
            <a:extLst>
              <a:ext uri="{FF2B5EF4-FFF2-40B4-BE49-F238E27FC236}">
                <a16:creationId xmlns:a16="http://schemas.microsoft.com/office/drawing/2014/main" id="{07A4711A-5DDA-4677-AB0B-478BD1871B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026" y="5954830"/>
            <a:ext cx="335878" cy="360000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id="{4EE15D17-C574-4532-A4F2-9DC4CE7EFF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154" y="5954830"/>
            <a:ext cx="335878" cy="360000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12501C12-53AB-4A1D-91F0-86B574931F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026" y="2299196"/>
            <a:ext cx="335878" cy="360000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3DB06DF4-6189-4FCC-BD30-5C8C2C5D7A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154" y="2299196"/>
            <a:ext cx="335878" cy="360000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6BD42DB3-DC5F-4FA1-9A63-EA1640C94E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910" y="3414799"/>
            <a:ext cx="335878" cy="360000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6DD9279A-6D6C-49FB-90AB-34604A9C12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038" y="3414799"/>
            <a:ext cx="335878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919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13057D-B728-4D70-A921-C23FA430D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Cavalo de Troia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7D0D441-A959-49B3-BCF3-273DB95FE217}"/>
              </a:ext>
            </a:extLst>
          </p:cNvPr>
          <p:cNvSpPr txBox="1"/>
          <p:nvPr/>
        </p:nvSpPr>
        <p:spPr>
          <a:xfrm>
            <a:off x="7243170" y="5818914"/>
            <a:ext cx="1325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Roque Estar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1EC7883-D1D9-4EA9-AD89-828553127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1794" y="2449057"/>
            <a:ext cx="2664435" cy="3361713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081524A4-B131-4083-9635-9877429A10D8}"/>
              </a:ext>
            </a:extLst>
          </p:cNvPr>
          <p:cNvSpPr txBox="1"/>
          <p:nvPr/>
        </p:nvSpPr>
        <p:spPr>
          <a:xfrm>
            <a:off x="9315010" y="3818467"/>
            <a:ext cx="1866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Baixe GTA VI de forma gratuita</a:t>
            </a:r>
          </a:p>
        </p:txBody>
      </p:sp>
      <p:pic>
        <p:nvPicPr>
          <p:cNvPr id="11" name="Espaço Reservado para Conteúdo 4">
            <a:extLst>
              <a:ext uri="{FF2B5EF4-FFF2-40B4-BE49-F238E27FC236}">
                <a16:creationId xmlns:a16="http://schemas.microsoft.com/office/drawing/2014/main" id="{55CB35E8-F864-4E80-9F34-D6C321CED5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825" y="3613352"/>
            <a:ext cx="1080000" cy="1080000"/>
          </a:xfr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1621DC47-55D0-4B0F-97ED-5D46059880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965" y="3613352"/>
            <a:ext cx="1080000" cy="1080000"/>
          </a:xfrm>
          <a:prstGeom prst="rect">
            <a:avLst/>
          </a:prstGeom>
        </p:spPr>
      </p:pic>
      <p:grpSp>
        <p:nvGrpSpPr>
          <p:cNvPr id="15" name="Agrupar 14">
            <a:extLst>
              <a:ext uri="{FF2B5EF4-FFF2-40B4-BE49-F238E27FC236}">
                <a16:creationId xmlns:a16="http://schemas.microsoft.com/office/drawing/2014/main" id="{A36A6B3A-4F04-498B-AD84-3F75F40CFF93}"/>
              </a:ext>
            </a:extLst>
          </p:cNvPr>
          <p:cNvGrpSpPr/>
          <p:nvPr/>
        </p:nvGrpSpPr>
        <p:grpSpPr>
          <a:xfrm>
            <a:off x="2556278" y="4830639"/>
            <a:ext cx="795371" cy="360000"/>
            <a:chOff x="7931989" y="2972902"/>
            <a:chExt cx="795371" cy="360000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C21CD248-7086-4D90-8247-09A066384C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1989" y="2972902"/>
              <a:ext cx="335878" cy="360000"/>
            </a:xfrm>
            <a:prstGeom prst="rect">
              <a:avLst/>
            </a:prstGeom>
          </p:spPr>
        </p:pic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51595E32-4DA0-46DF-98DC-59C3FE84AE1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1482" y="2972902"/>
              <a:ext cx="335878" cy="360000"/>
            </a:xfrm>
            <a:prstGeom prst="rect">
              <a:avLst/>
            </a:prstGeom>
          </p:spPr>
        </p:pic>
      </p:grp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C6858D1F-4285-41C8-A5F7-D457F3B3C435}"/>
              </a:ext>
            </a:extLst>
          </p:cNvPr>
          <p:cNvCxnSpPr>
            <a:cxnSpLocks/>
            <a:stCxn id="9" idx="1"/>
            <a:endCxn id="12" idx="3"/>
          </p:cNvCxnSpPr>
          <p:nvPr/>
        </p:nvCxnSpPr>
        <p:spPr>
          <a:xfrm flipH="1">
            <a:off x="3493965" y="4129914"/>
            <a:ext cx="3017829" cy="23438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m 17">
            <a:extLst>
              <a:ext uri="{FF2B5EF4-FFF2-40B4-BE49-F238E27FC236}">
                <a16:creationId xmlns:a16="http://schemas.microsoft.com/office/drawing/2014/main" id="{7F998C91-2CD3-4BEE-99CF-DE4E6D345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585" y="2389271"/>
            <a:ext cx="866759" cy="1093589"/>
          </a:xfrm>
          <a:prstGeom prst="rect">
            <a:avLst/>
          </a:prstGeom>
        </p:spPr>
      </p:pic>
      <p:grpSp>
        <p:nvGrpSpPr>
          <p:cNvPr id="30" name="Agrupar 29">
            <a:extLst>
              <a:ext uri="{FF2B5EF4-FFF2-40B4-BE49-F238E27FC236}">
                <a16:creationId xmlns:a16="http://schemas.microsoft.com/office/drawing/2014/main" id="{87EF45E1-2796-443C-9FE3-BCD71B34D0CE}"/>
              </a:ext>
            </a:extLst>
          </p:cNvPr>
          <p:cNvGrpSpPr/>
          <p:nvPr/>
        </p:nvGrpSpPr>
        <p:grpSpPr>
          <a:xfrm>
            <a:off x="7110217" y="1636453"/>
            <a:ext cx="1591200" cy="720000"/>
            <a:chOff x="7931989" y="2972902"/>
            <a:chExt cx="795371" cy="360000"/>
          </a:xfrm>
        </p:grpSpPr>
        <p:pic>
          <p:nvPicPr>
            <p:cNvPr id="31" name="Imagem 30">
              <a:extLst>
                <a:ext uri="{FF2B5EF4-FFF2-40B4-BE49-F238E27FC236}">
                  <a16:creationId xmlns:a16="http://schemas.microsoft.com/office/drawing/2014/main" id="{FB3B7CF2-4DD9-4265-9A5B-242887581E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1989" y="2972902"/>
              <a:ext cx="335878" cy="360000"/>
            </a:xfrm>
            <a:prstGeom prst="rect">
              <a:avLst/>
            </a:prstGeom>
          </p:spPr>
        </p:pic>
        <p:pic>
          <p:nvPicPr>
            <p:cNvPr id="32" name="Imagem 31">
              <a:extLst>
                <a:ext uri="{FF2B5EF4-FFF2-40B4-BE49-F238E27FC236}">
                  <a16:creationId xmlns:a16="http://schemas.microsoft.com/office/drawing/2014/main" id="{5C2EECDC-70DC-4C7C-88B0-620A74964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1482" y="2972902"/>
              <a:ext cx="335878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02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1296</TotalTime>
  <Words>2131</Words>
  <Application>Microsoft Office PowerPoint</Application>
  <PresentationFormat>Widescreen</PresentationFormat>
  <Paragraphs>138</Paragraphs>
  <Slides>27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Times New Roman</vt:lpstr>
      <vt:lpstr>Tema do Office</vt:lpstr>
      <vt:lpstr>Ameaças Cibernéticas</vt:lpstr>
      <vt:lpstr>Entendendo o Software</vt:lpstr>
      <vt:lpstr>Entendendo o Malware</vt:lpstr>
      <vt:lpstr>Software vs. Malware</vt:lpstr>
      <vt:lpstr>Principais Vetores de Ataques</vt:lpstr>
      <vt:lpstr>Principais Malwares existentes</vt:lpstr>
      <vt:lpstr>Exemplo Vírus</vt:lpstr>
      <vt:lpstr>Exemplo Worms</vt:lpstr>
      <vt:lpstr>Exemplo Cavalo de Troia</vt:lpstr>
      <vt:lpstr>Exemplo Ransomware </vt:lpstr>
      <vt:lpstr>Exemplo Spyware </vt:lpstr>
      <vt:lpstr>Casos reais – ILoveYou</vt:lpstr>
      <vt:lpstr>Casos reais – ILoveYou</vt:lpstr>
      <vt:lpstr>Casos reais – ILoveYou</vt:lpstr>
      <vt:lpstr>Casos reais – ILoveYou</vt:lpstr>
      <vt:lpstr>Casos reais – ILoveYou</vt:lpstr>
      <vt:lpstr>Casos reais – ILoveYou</vt:lpstr>
      <vt:lpstr>Casos reais – Stuxnet</vt:lpstr>
      <vt:lpstr>Casos reais – Stuxnet</vt:lpstr>
      <vt:lpstr>Casos reais – Stuxnet</vt:lpstr>
      <vt:lpstr>Casos reais – Stuxnet</vt:lpstr>
      <vt:lpstr>Casos reais - WannaCry</vt:lpstr>
      <vt:lpstr>Casos reais – WannaCry</vt:lpstr>
      <vt:lpstr>Casos reais – WannaCry</vt:lpstr>
      <vt:lpstr>Casos reais – WannaCry</vt:lpstr>
      <vt:lpstr>Casos reais – WannaCry</vt:lpstr>
      <vt:lpstr>Casos reais – WannaCry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Tadeu Monteiro Guedes Fernandes Salomao</dc:creator>
  <cp:lastModifiedBy>Pedro Henrique Miho de Souza</cp:lastModifiedBy>
  <cp:revision>140</cp:revision>
  <dcterms:created xsi:type="dcterms:W3CDTF">2024-03-08T12:14:33Z</dcterms:created>
  <dcterms:modified xsi:type="dcterms:W3CDTF">2025-02-21T02:30:41Z</dcterms:modified>
</cp:coreProperties>
</file>