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8" r:id="rId10"/>
    <p:sldId id="267" r:id="rId11"/>
    <p:sldId id="277" r:id="rId12"/>
    <p:sldId id="278" r:id="rId13"/>
    <p:sldId id="272" r:id="rId14"/>
    <p:sldId id="274" r:id="rId15"/>
    <p:sldId id="275" r:id="rId16"/>
    <p:sldId id="276" r:id="rId17"/>
    <p:sldId id="279" r:id="rId18"/>
    <p:sldId id="259" r:id="rId19"/>
    <p:sldId id="269" r:id="rId20"/>
    <p:sldId id="270" r:id="rId21"/>
    <p:sldId id="271" r:id="rId22"/>
    <p:sldId id="280" r:id="rId23"/>
  </p:sldIdLst>
  <p:sldSz cx="12192000" cy="6858000"/>
  <p:notesSz cx="6888163" cy="100203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  <a:srgbClr val="E44D26"/>
    <a:srgbClr val="004C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85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C4EE8F0D-4C39-45F8-A86B-93ED1F9D17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AF67F67-5D71-4F4C-B62B-A94D0A480B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0F28648D-752F-4D9E-8EC2-61293C3E9BC7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A044854-0830-44C0-9D0A-E43EA97F77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98EFAA-FD92-4E85-A429-F363379A13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11548D3A-3BA1-4F54-81A1-A8158414A3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3404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755"/>
          </a:xfrm>
          <a:prstGeom prst="rect">
            <a:avLst/>
          </a:prstGeom>
        </p:spPr>
        <p:txBody>
          <a:bodyPr vert="horz" lIns="96616" tIns="48308" rIns="96616" bIns="48308" rtlCol="0"/>
          <a:lstStyle>
            <a:lvl1pPr algn="r">
              <a:defRPr sz="1300"/>
            </a:lvl1pPr>
          </a:lstStyle>
          <a:p>
            <a:fld id="{C67E822F-2664-47C4-8404-83B1D4D0E6EE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16" tIns="48308" rIns="96616" bIns="48308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8817" y="4822269"/>
            <a:ext cx="5510530" cy="3945493"/>
          </a:xfrm>
          <a:prstGeom prst="rect">
            <a:avLst/>
          </a:prstGeom>
        </p:spPr>
        <p:txBody>
          <a:bodyPr vert="horz" lIns="96616" tIns="48308" rIns="96616" bIns="48308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901698" y="9517547"/>
            <a:ext cx="2984871" cy="502754"/>
          </a:xfrm>
          <a:prstGeom prst="rect">
            <a:avLst/>
          </a:prstGeom>
        </p:spPr>
        <p:txBody>
          <a:bodyPr vert="horz" lIns="96616" tIns="48308" rIns="96616" bIns="48308" rtlCol="0" anchor="b"/>
          <a:lstStyle>
            <a:lvl1pPr algn="r">
              <a:defRPr sz="1300"/>
            </a:lvl1pPr>
          </a:lstStyle>
          <a:p>
            <a:fld id="{95F894BD-720E-4718-AD70-168A1A7602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126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27/02/2025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B5C3A-A09A-4259-AF3D-EF5302F61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1776069"/>
          </a:xfrm>
        </p:spPr>
        <p:txBody>
          <a:bodyPr/>
          <a:lstStyle/>
          <a:p>
            <a:r>
              <a:rPr lang="pt-BR" sz="5400" dirty="0"/>
              <a:t>Introdução ao Box </a:t>
            </a:r>
            <a:r>
              <a:rPr lang="pt-BR" sz="5400" dirty="0" err="1"/>
              <a:t>Model</a:t>
            </a:r>
            <a:endParaRPr lang="pt-BR" sz="54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FF2C9F-673D-46AD-83CF-B874F96C3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27565"/>
            <a:ext cx="9144000" cy="1277503"/>
          </a:xfrm>
        </p:spPr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404698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11CC-2C68-4B3A-B811-5487D19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border-radius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9D1D-D140-4194-BF9E-34F90AB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38159"/>
          </a:xfrm>
        </p:spPr>
        <p:txBody>
          <a:bodyPr/>
          <a:lstStyle/>
          <a:p>
            <a:r>
              <a:rPr lang="pt-BR" dirty="0"/>
              <a:t>O </a:t>
            </a:r>
            <a:r>
              <a:rPr lang="pt-BR" dirty="0" err="1"/>
              <a:t>border-radius</a:t>
            </a:r>
            <a:r>
              <a:rPr lang="pt-BR" dirty="0"/>
              <a:t> permite arredondar os cantos de um elemento, com propriedades específicas para personalizar individualmente cada canto ou controlar todos de forma uniforme.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C056894-C7B9-425D-9696-5AFEB6FC11F8}"/>
              </a:ext>
            </a:extLst>
          </p:cNvPr>
          <p:cNvSpPr txBox="1">
            <a:spLocks/>
          </p:cNvSpPr>
          <p:nvPr/>
        </p:nvSpPr>
        <p:spPr>
          <a:xfrm>
            <a:off x="495665" y="3629931"/>
            <a:ext cx="5880456" cy="2056765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3715293-C1E4-43BF-8440-DA45A7BBBE25}"/>
              </a:ext>
            </a:extLst>
          </p:cNvPr>
          <p:cNvSpPr txBox="1"/>
          <p:nvPr/>
        </p:nvSpPr>
        <p:spPr>
          <a:xfrm>
            <a:off x="749185" y="3697703"/>
            <a:ext cx="5723618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superior esquerdo.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-top-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superior direito.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border-bottom-right-radius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inferior direito.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border-bottom-left-radius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Arredonda o canto inferior esquerdo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6FEE617-D03E-43D8-A705-CD0A1E8D2E2C}"/>
              </a:ext>
            </a:extLst>
          </p:cNvPr>
          <p:cNvSpPr/>
          <p:nvPr/>
        </p:nvSpPr>
        <p:spPr>
          <a:xfrm>
            <a:off x="6871786" y="3638713"/>
            <a:ext cx="4824549" cy="20108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-top-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left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-top-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right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border-bottom-right-radius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border-bottom-left-radius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305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F611CC-2C68-4B3A-B811-5487D197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Border-shadow</a:t>
            </a:r>
            <a:r>
              <a:rPr lang="pt-BR" dirty="0"/>
              <a:t> – Sombreamento do elemento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E09D1D-D140-4194-BF9E-34F90ABFD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56171"/>
          </a:xfrm>
        </p:spPr>
        <p:txBody>
          <a:bodyPr/>
          <a:lstStyle/>
          <a:p>
            <a:r>
              <a:rPr lang="pt-BR" dirty="0"/>
              <a:t>A propriedade box-</a:t>
            </a:r>
            <a:r>
              <a:rPr lang="pt-BR" dirty="0" err="1"/>
              <a:t>shadow</a:t>
            </a:r>
            <a:r>
              <a:rPr lang="pt-BR" dirty="0"/>
              <a:t> no CSS é utilizada para adicionar uma sombra a um elemento, criando um efeito tridimensional.</a:t>
            </a:r>
          </a:p>
          <a:p>
            <a:r>
              <a:rPr lang="pt-BR" dirty="0"/>
              <a:t>Sintaxe: 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0A6D7BE-349C-447A-A8D0-980EA70870E5}"/>
              </a:ext>
            </a:extLst>
          </p:cNvPr>
          <p:cNvSpPr/>
          <p:nvPr/>
        </p:nvSpPr>
        <p:spPr>
          <a:xfrm>
            <a:off x="5026665" y="3683264"/>
            <a:ext cx="66722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box-shadow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h-offset v-offset blur spread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451A5"/>
                </a:solidFill>
                <a:latin typeface="Consolas" panose="020B0609020204030204" pitchFamily="49" charset="0"/>
              </a:rPr>
              <a:t>inset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50359A0-06D8-457A-AB9C-6BA6FCA00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038" y="3683264"/>
            <a:ext cx="4378627" cy="226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h-offset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posição horizontal da sombra.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v-offset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posição vertical da sombra. 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Controla o desfoque da sombra. 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spread </a:t>
            </a:r>
            <a:r>
              <a:rPr lang="pt-BR" alt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(opcional)</a:t>
            </a:r>
            <a:r>
              <a:rPr kumimoji="0" lang="pt-BR" altLang="pt-B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Define o tamanho da sombra.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Define a cor da sombra.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pt-BR" alt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pt-BR" altLang="pt-B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nset</a:t>
            </a:r>
            <a:r>
              <a:rPr kumimoji="0" lang="pt-BR" altLang="pt-B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(opcional)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Cria uma sombra interna.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5E2E395-83CC-4632-87B2-CFCE6E48F138}"/>
              </a:ext>
            </a:extLst>
          </p:cNvPr>
          <p:cNvSpPr/>
          <p:nvPr/>
        </p:nvSpPr>
        <p:spPr>
          <a:xfrm>
            <a:off x="5026665" y="5116348"/>
            <a:ext cx="43786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sz="1600" dirty="0">
                <a:solidFill>
                  <a:srgbClr val="E50000"/>
                </a:solidFill>
                <a:latin typeface="Consolas" panose="020B0609020204030204" pitchFamily="49" charset="0"/>
              </a:rPr>
              <a:t>box-</a:t>
            </a:r>
            <a:r>
              <a:rPr lang="pt-BR" sz="1600" dirty="0" err="1">
                <a:solidFill>
                  <a:srgbClr val="E50000"/>
                </a:solidFill>
                <a:latin typeface="Consolas" panose="020B0609020204030204" pitchFamily="49" charset="0"/>
              </a:rPr>
              <a:t>shadow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sz="1600" dirty="0">
                <a:latin typeface="Consolas" panose="020B0609020204030204" pitchFamily="49" charset="0"/>
              </a:rPr>
              <a:t>;</a:t>
            </a:r>
          </a:p>
          <a:p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730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4B4DB-6E60-4935-AFDF-ABAB79C18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Bordas e Sombras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E175BB-B3D6-4852-9F4B-F79FDAD5F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duas &lt;</a:t>
            </a:r>
            <a:r>
              <a:rPr lang="pt-BR" dirty="0" err="1"/>
              <a:t>div</a:t>
            </a:r>
            <a:r>
              <a:rPr lang="pt-BR" dirty="0"/>
              <a:t>&gt; com textos diferentes e aplique estilos personalizados para destacar sua aparência.</a:t>
            </a:r>
          </a:p>
          <a:p>
            <a:pPr marL="1028700" lvl="1" indent="-342900"/>
            <a:r>
              <a:rPr lang="pt-BR" sz="1800" dirty="0"/>
              <a:t>Cada caixa deve ter uma borda sólida com 2px de espessura.</a:t>
            </a:r>
          </a:p>
          <a:p>
            <a:pPr marL="1028700" lvl="1" indent="-342900"/>
            <a:r>
              <a:rPr lang="pt-BR" sz="1800" dirty="0"/>
              <a:t>A primeira caixa terá a borda azul #3498db, e a segunda, vermelha #e74c3c.</a:t>
            </a:r>
          </a:p>
          <a:p>
            <a:pPr marL="1028700" lvl="1" indent="-342900"/>
            <a:r>
              <a:rPr lang="pt-BR" sz="1800" dirty="0"/>
              <a:t>Arredonde os cantos com </a:t>
            </a:r>
            <a:r>
              <a:rPr lang="pt-BR" sz="1800" dirty="0" err="1"/>
              <a:t>border-radius</a:t>
            </a:r>
            <a:r>
              <a:rPr lang="pt-BR" sz="1800" dirty="0"/>
              <a:t>: 10px para a primeira e 15px para a segunda.</a:t>
            </a:r>
          </a:p>
          <a:p>
            <a:pPr marL="1028700" lvl="1" indent="-342900"/>
            <a:r>
              <a:rPr lang="pt-BR" sz="1800" dirty="0"/>
              <a:t>Adicione uma sombra com box-</a:t>
            </a:r>
            <a:r>
              <a:rPr lang="pt-BR" sz="1800" dirty="0" err="1"/>
              <a:t>shadow</a:t>
            </a:r>
            <a:r>
              <a:rPr lang="pt-BR" sz="1800" dirty="0"/>
              <a:t> para criar um efeito de profundidade:</a:t>
            </a:r>
          </a:p>
          <a:p>
            <a:pPr marL="1485900" lvl="2" indent="-342900"/>
            <a:r>
              <a:rPr lang="pt-BR" sz="1600" dirty="0"/>
              <a:t>A primeira caixa terá uma sombra suave.</a:t>
            </a:r>
          </a:p>
          <a:p>
            <a:pPr marL="1485900" lvl="2" indent="-342900"/>
            <a:r>
              <a:rPr lang="pt-BR" sz="1600" dirty="0"/>
              <a:t>A segunda caixa terá uma sombra mais intensa.</a:t>
            </a:r>
          </a:p>
        </p:txBody>
      </p:sp>
    </p:spTree>
    <p:extLst>
      <p:ext uri="{BB962C8B-B14F-4D97-AF65-F5344CB8AC3E}">
        <p14:creationId xmlns:p14="http://schemas.microsoft.com/office/powerpoint/2010/main" val="51206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288AB-8EC9-4B73-B405-9AB9BB402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Padding</a:t>
            </a:r>
            <a:r>
              <a:rPr lang="pt-BR" dirty="0"/>
              <a:t> - Espaçamento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AD7F8C-F634-447A-A663-28FC54A81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717131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Padding</a:t>
            </a:r>
            <a:r>
              <a:rPr lang="pt-BR" dirty="0"/>
              <a:t> permite criar um espaçamento entre o conteúdo (textos, imagens) e a borda do elemento, criando um afastamento interno.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B6C26AF-B2DA-49B1-9F3F-7AABA9A2A548}"/>
              </a:ext>
            </a:extLst>
          </p:cNvPr>
          <p:cNvSpPr/>
          <p:nvPr/>
        </p:nvSpPr>
        <p:spPr>
          <a:xfrm>
            <a:off x="2348411" y="4212661"/>
            <a:ext cx="266482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valor;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4008160-0165-469A-ADDF-FFBB063950DD}"/>
              </a:ext>
            </a:extLst>
          </p:cNvPr>
          <p:cNvSpPr/>
          <p:nvPr/>
        </p:nvSpPr>
        <p:spPr>
          <a:xfrm>
            <a:off x="7361645" y="4212661"/>
            <a:ext cx="24819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6710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padding-top: </a:t>
            </a:r>
            <a:r>
              <a:rPr lang="en-US" dirty="0"/>
              <a:t>Define o </a:t>
            </a:r>
            <a:r>
              <a:rPr lang="en-US" dirty="0" err="1"/>
              <a:t>preenchimento</a:t>
            </a:r>
            <a:r>
              <a:rPr lang="en-US" dirty="0"/>
              <a:t> superior.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624115" y="2722532"/>
            <a:ext cx="294377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 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padding-right</a:t>
            </a:r>
            <a:r>
              <a:rPr lang="pt-BR" b="1" dirty="0"/>
              <a:t>: </a:t>
            </a:r>
            <a:r>
              <a:rPr lang="pt-BR" dirty="0"/>
              <a:t>Define o preenchimento do lado direito.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370206" y="4731788"/>
            <a:ext cx="34515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 -right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05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padding-bottom: </a:t>
            </a:r>
            <a:r>
              <a:rPr lang="en-US" dirty="0"/>
              <a:t>Define o </a:t>
            </a:r>
            <a:r>
              <a:rPr lang="en-US" dirty="0" err="1"/>
              <a:t>preenchimento</a:t>
            </a:r>
            <a:r>
              <a:rPr lang="en-US" dirty="0"/>
              <a:t> inferior.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509407" y="2722532"/>
            <a:ext cx="31731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padding-left</a:t>
            </a:r>
            <a:r>
              <a:rPr lang="pt-BR" b="1" dirty="0"/>
              <a:t>: </a:t>
            </a:r>
            <a:r>
              <a:rPr lang="pt-BR" dirty="0"/>
              <a:t>Define o preenchimento do lado esquerdo.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padding-left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443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padding</a:t>
            </a:r>
            <a:r>
              <a:rPr lang="pt-BR" b="1" dirty="0"/>
              <a:t>: </a:t>
            </a:r>
            <a:r>
              <a:rPr lang="pt-BR" dirty="0"/>
              <a:t>Permite definir os preenchimentos de todos os lados em uma única linha, na ordem: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862874" y="4173833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padding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 10px 15px 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DE41B8-94DE-42BC-9C05-7D510EFD9BFF}"/>
              </a:ext>
            </a:extLst>
          </p:cNvPr>
          <p:cNvGrpSpPr/>
          <p:nvPr/>
        </p:nvGrpSpPr>
        <p:grpSpPr>
          <a:xfrm>
            <a:off x="5912394" y="3517940"/>
            <a:ext cx="5416732" cy="2583249"/>
            <a:chOff x="6344194" y="3526648"/>
            <a:chExt cx="5416732" cy="25832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B2F41EF-CAF3-4BF9-89F5-B91A1FE04232}"/>
                </a:ext>
              </a:extLst>
            </p:cNvPr>
            <p:cNvSpPr/>
            <p:nvPr/>
          </p:nvSpPr>
          <p:spPr>
            <a:xfrm>
              <a:off x="6905897" y="4005944"/>
              <a:ext cx="4293326" cy="158432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A7D8C1-2AF4-49AF-8CBA-F534CBCAEF32}"/>
                </a:ext>
              </a:extLst>
            </p:cNvPr>
            <p:cNvSpPr txBox="1"/>
            <p:nvPr/>
          </p:nvSpPr>
          <p:spPr>
            <a:xfrm>
              <a:off x="8839200" y="352664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1°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9D5C26-6A58-4D1F-9207-0E4CCD427A77}"/>
                </a:ext>
              </a:extLst>
            </p:cNvPr>
            <p:cNvSpPr txBox="1"/>
            <p:nvPr/>
          </p:nvSpPr>
          <p:spPr>
            <a:xfrm>
              <a:off x="11334206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2°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BA83F0-4181-4EB6-B09B-45C928406EAC}"/>
                </a:ext>
              </a:extLst>
            </p:cNvPr>
            <p:cNvSpPr txBox="1"/>
            <p:nvPr/>
          </p:nvSpPr>
          <p:spPr>
            <a:xfrm>
              <a:off x="8839200" y="5740565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3°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DC09F2-361E-49C8-8999-1E049AE7C411}"/>
                </a:ext>
              </a:extLst>
            </p:cNvPr>
            <p:cNvSpPr txBox="1"/>
            <p:nvPr/>
          </p:nvSpPr>
          <p:spPr>
            <a:xfrm>
              <a:off x="6344194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pic>
          <p:nvPicPr>
            <p:cNvPr id="15" name="Gráfico 14" descr="Atualizar">
              <a:extLst>
                <a:ext uri="{FF2B5EF4-FFF2-40B4-BE49-F238E27FC236}">
                  <a16:creationId xmlns:a16="http://schemas.microsoft.com/office/drawing/2014/main" id="{C8024643-ED90-4654-9787-9FF9F8FF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5360" y="4340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8432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7964D-C3EE-43A5-BD45-BC57F522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Caixas com e Espaçamento Interno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8D7FD6D-3222-463F-8BDE-2B09B921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duas &lt;</a:t>
            </a:r>
            <a:r>
              <a:rPr lang="pt-BR" dirty="0" err="1"/>
              <a:t>div</a:t>
            </a:r>
            <a:r>
              <a:rPr lang="pt-BR" dirty="0"/>
              <a:t>&gt; com textos diferentes e aplique estilos personalizados para destacar sua aparência.</a:t>
            </a:r>
          </a:p>
          <a:p>
            <a:pPr marL="1028700" lvl="1" indent="-342900"/>
            <a:r>
              <a:rPr lang="pt-BR" sz="1800" dirty="0"/>
              <a:t>Cada caixa deve ter uma borda sólida de 2px.</a:t>
            </a:r>
          </a:p>
          <a:p>
            <a:pPr marL="1028700" lvl="1" indent="-342900"/>
            <a:r>
              <a:rPr lang="pt-BR" sz="1800" dirty="0"/>
              <a:t>A primeira caixa terá a borda azul #3498db, e a segunda, vermelha #e74c3c.</a:t>
            </a:r>
          </a:p>
          <a:p>
            <a:pPr marL="1028700" lvl="1" indent="-342900"/>
            <a:r>
              <a:rPr lang="pt-BR" sz="1800" dirty="0"/>
              <a:t>Arredonde os cantos com </a:t>
            </a:r>
            <a:r>
              <a:rPr lang="pt-BR" sz="1800" dirty="0" err="1"/>
              <a:t>border-radius</a:t>
            </a:r>
            <a:r>
              <a:rPr lang="pt-BR" sz="1800" dirty="0"/>
              <a:t>: 10px para a primeira e 15px para a segunda.</a:t>
            </a:r>
          </a:p>
          <a:p>
            <a:pPr marL="1028700" lvl="1" indent="-342900"/>
            <a:r>
              <a:rPr lang="pt-BR" sz="1800" dirty="0"/>
              <a:t>Adicione uma sombra com box-</a:t>
            </a:r>
            <a:r>
              <a:rPr lang="pt-BR" sz="1800" dirty="0" err="1"/>
              <a:t>shadow</a:t>
            </a:r>
            <a:r>
              <a:rPr lang="pt-BR" sz="1800" dirty="0"/>
              <a:t> para criar um efeito de sombra suave.</a:t>
            </a:r>
          </a:p>
          <a:p>
            <a:pPr marL="1028700" lvl="1" indent="-342900"/>
            <a:r>
              <a:rPr lang="pt-BR" sz="1800" dirty="0"/>
              <a:t>Utilize </a:t>
            </a:r>
            <a:r>
              <a:rPr lang="pt-BR" sz="1800" dirty="0" err="1"/>
              <a:t>padding</a:t>
            </a:r>
            <a:r>
              <a:rPr lang="pt-BR" sz="1800" dirty="0"/>
              <a:t> para melhorar o espaçamento interno das caixas:</a:t>
            </a:r>
          </a:p>
          <a:p>
            <a:pPr marL="1485900" lvl="2" indent="-342900"/>
            <a:r>
              <a:rPr lang="pt-BR" sz="1600" dirty="0"/>
              <a:t>A primeira caixa terá um </a:t>
            </a:r>
            <a:r>
              <a:rPr lang="pt-BR" sz="1600" dirty="0" err="1"/>
              <a:t>padding</a:t>
            </a:r>
            <a:r>
              <a:rPr lang="pt-BR" sz="1600" dirty="0"/>
              <a:t> de 20px.</a:t>
            </a:r>
          </a:p>
          <a:p>
            <a:pPr marL="1485900" lvl="2" indent="-342900"/>
            <a:r>
              <a:rPr lang="pt-BR" sz="1600" dirty="0"/>
              <a:t>A segunda caixa terá um </a:t>
            </a:r>
            <a:r>
              <a:rPr lang="pt-BR" sz="1600" dirty="0" err="1"/>
              <a:t>padding</a:t>
            </a:r>
            <a:r>
              <a:rPr lang="pt-BR" sz="1600" dirty="0"/>
              <a:t> de 30px.</a:t>
            </a:r>
          </a:p>
        </p:txBody>
      </p:sp>
    </p:spTree>
    <p:extLst>
      <p:ext uri="{BB962C8B-B14F-4D97-AF65-F5344CB8AC3E}">
        <p14:creationId xmlns:p14="http://schemas.microsoft.com/office/powerpoint/2010/main" val="205417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7B0A1-EFD0-4EBF-BC92-35A52A3B2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Margin</a:t>
            </a:r>
            <a:r>
              <a:rPr lang="pt-BR" dirty="0"/>
              <a:t> - Propriedade de Espaçamento Externo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52445C-BFC6-4559-8923-0E589B09D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47462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Margin</a:t>
            </a:r>
            <a:r>
              <a:rPr lang="pt-BR" dirty="0"/>
              <a:t> permite ajustar o tamanho da área fora da borda de um elemento, usada para criar espaçamento entre elementos na página.</a:t>
            </a:r>
          </a:p>
          <a:p>
            <a:r>
              <a:rPr lang="pt-BR" dirty="0"/>
              <a:t>Sintaxe: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5A26325-B3D1-43C1-813D-9D612F2EB303}"/>
              </a:ext>
            </a:extLst>
          </p:cNvPr>
          <p:cNvSpPr/>
          <p:nvPr/>
        </p:nvSpPr>
        <p:spPr>
          <a:xfrm>
            <a:off x="2432594" y="4033819"/>
            <a:ext cx="24035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valor;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487698-325A-493C-9674-EF0F537C6FD6}"/>
              </a:ext>
            </a:extLst>
          </p:cNvPr>
          <p:cNvSpPr/>
          <p:nvPr/>
        </p:nvSpPr>
        <p:spPr>
          <a:xfrm>
            <a:off x="7268754" y="4033819"/>
            <a:ext cx="24906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auto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342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margin-top: </a:t>
            </a:r>
            <a:r>
              <a:rPr lang="en-US" dirty="0"/>
              <a:t>Define a </a:t>
            </a:r>
            <a:r>
              <a:rPr lang="en-US" dirty="0" err="1"/>
              <a:t>margem</a:t>
            </a:r>
            <a:r>
              <a:rPr lang="en-US" dirty="0"/>
              <a:t> superior.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748893" y="2722532"/>
            <a:ext cx="2694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margin-right</a:t>
            </a:r>
            <a:r>
              <a:rPr lang="pt-BR" b="1" dirty="0"/>
              <a:t>: </a:t>
            </a:r>
            <a:r>
              <a:rPr lang="pt-BR" dirty="0"/>
              <a:t>Define a margem direita.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margin-right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05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52820-75D2-440D-9EBB-9F82C32D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ao 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E9FD1C-9714-4522-A2B6-1135CFFF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modelo de caixa (box </a:t>
            </a:r>
            <a:r>
              <a:rPr lang="pt-BR" dirty="0" err="1"/>
              <a:t>model</a:t>
            </a:r>
            <a:r>
              <a:rPr lang="pt-BR" dirty="0"/>
              <a:t>) é um conceito fundamental no CSS que descreve como os elementos de uma página web são representados e dispostos na tela. De acordo com esse modelo, cada elemento é tratado como uma caixa retangular composta por quatro áreas principais:</a:t>
            </a:r>
          </a:p>
          <a:p>
            <a:pPr marL="1028700" lvl="1" indent="-342900"/>
            <a:r>
              <a:rPr lang="pt-BR" b="1" dirty="0"/>
              <a:t>Conteúdo (</a:t>
            </a:r>
            <a:r>
              <a:rPr lang="pt-BR" b="1" dirty="0" err="1"/>
              <a:t>Content</a:t>
            </a:r>
            <a:r>
              <a:rPr lang="pt-BR" b="1" dirty="0"/>
              <a:t>): </a:t>
            </a:r>
            <a:r>
              <a:rPr lang="pt-BR" dirty="0"/>
              <a:t>Parte central da caixa, onde o conteúdo como texto ou imagens é exibido.</a:t>
            </a:r>
          </a:p>
          <a:p>
            <a:pPr marL="1028700" lvl="1" indent="-342900"/>
            <a:r>
              <a:rPr lang="pt-BR" b="1" dirty="0"/>
              <a:t>Preenchimento (</a:t>
            </a:r>
            <a:r>
              <a:rPr lang="pt-BR" b="1" dirty="0" err="1"/>
              <a:t>Padding</a:t>
            </a:r>
            <a:r>
              <a:rPr lang="pt-BR" b="1" dirty="0"/>
              <a:t>): </a:t>
            </a:r>
            <a:r>
              <a:rPr lang="pt-BR" dirty="0"/>
              <a:t>Espaço interno entre o conteúdo e a borda, criando um espaço adicional ao redor do conteúdo.</a:t>
            </a:r>
          </a:p>
          <a:p>
            <a:pPr marL="1028700" lvl="1" indent="-342900"/>
            <a:r>
              <a:rPr lang="pt-BR" b="1" dirty="0"/>
              <a:t>Borda (</a:t>
            </a:r>
            <a:r>
              <a:rPr lang="pt-BR" b="1" dirty="0" err="1"/>
              <a:t>Border</a:t>
            </a:r>
            <a:r>
              <a:rPr lang="pt-BR" b="1" dirty="0"/>
              <a:t>): </a:t>
            </a:r>
            <a:r>
              <a:rPr lang="pt-BR" dirty="0"/>
              <a:t>Linha que envolve o conteúdo e o </a:t>
            </a:r>
            <a:r>
              <a:rPr lang="pt-BR" dirty="0" err="1"/>
              <a:t>padding</a:t>
            </a:r>
            <a:r>
              <a:rPr lang="pt-BR" dirty="0"/>
              <a:t>, com propriedades de largura, estilo e cor.</a:t>
            </a:r>
          </a:p>
          <a:p>
            <a:pPr marL="1028700" lvl="1" indent="-342900"/>
            <a:r>
              <a:rPr lang="pt-BR" b="1" dirty="0"/>
              <a:t>Margem (</a:t>
            </a:r>
            <a:r>
              <a:rPr lang="pt-BR" b="1" dirty="0" err="1"/>
              <a:t>Margin</a:t>
            </a:r>
            <a:r>
              <a:rPr lang="pt-BR" b="1" dirty="0"/>
              <a:t>): </a:t>
            </a:r>
            <a:r>
              <a:rPr lang="pt-BR" dirty="0"/>
              <a:t>Espaço externo ao redor da borda, usado para separar o elemento de outros elementos.</a:t>
            </a:r>
          </a:p>
        </p:txBody>
      </p:sp>
    </p:spTree>
    <p:extLst>
      <p:ext uri="{BB962C8B-B14F-4D97-AF65-F5344CB8AC3E}">
        <p14:creationId xmlns:p14="http://schemas.microsoft.com/office/powerpoint/2010/main" val="3972804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b="1" dirty="0"/>
              <a:t>margin-bottom: </a:t>
            </a:r>
            <a:r>
              <a:rPr lang="en-US" dirty="0"/>
              <a:t>Define a </a:t>
            </a:r>
            <a:r>
              <a:rPr lang="en-US" dirty="0" err="1"/>
              <a:t>margem</a:t>
            </a:r>
            <a:r>
              <a:rPr lang="en-US" dirty="0"/>
              <a:t> inferior.</a:t>
            </a:r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002677" y="2722532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margin-left</a:t>
            </a:r>
            <a:r>
              <a:rPr lang="pt-BR" dirty="0"/>
              <a:t>: Define a margem esquerda.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margin-left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147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Margin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03028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margin</a:t>
            </a:r>
            <a:r>
              <a:rPr lang="pt-BR" b="1" dirty="0"/>
              <a:t>: </a:t>
            </a:r>
            <a:r>
              <a:rPr lang="pt-BR" dirty="0"/>
              <a:t>Permite definir as margens de todos os lados em uma única linha, na ordem: top, </a:t>
            </a:r>
            <a:r>
              <a:rPr lang="pt-BR" dirty="0" err="1"/>
              <a:t>right</a:t>
            </a:r>
            <a:r>
              <a:rPr lang="pt-BR" dirty="0"/>
              <a:t>, </a:t>
            </a:r>
            <a:r>
              <a:rPr lang="pt-BR" dirty="0" err="1"/>
              <a:t>bottom</a:t>
            </a:r>
            <a:r>
              <a:rPr lang="pt-BR" dirty="0"/>
              <a:t>, </a:t>
            </a:r>
            <a:r>
              <a:rPr lang="pt-BR" dirty="0" err="1"/>
              <a:t>left</a:t>
            </a:r>
            <a:r>
              <a:rPr lang="pt-BR" dirty="0"/>
              <a:t>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862874" y="4173833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margin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 10px 15px 20px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5DE41B8-94DE-42BC-9C05-7D510EFD9BFF}"/>
              </a:ext>
            </a:extLst>
          </p:cNvPr>
          <p:cNvGrpSpPr/>
          <p:nvPr/>
        </p:nvGrpSpPr>
        <p:grpSpPr>
          <a:xfrm>
            <a:off x="5912394" y="3517940"/>
            <a:ext cx="5416732" cy="2583249"/>
            <a:chOff x="6344194" y="3526648"/>
            <a:chExt cx="5416732" cy="2583249"/>
          </a:xfrm>
        </p:grpSpPr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8B2F41EF-CAF3-4BF9-89F5-B91A1FE04232}"/>
                </a:ext>
              </a:extLst>
            </p:cNvPr>
            <p:cNvSpPr/>
            <p:nvPr/>
          </p:nvSpPr>
          <p:spPr>
            <a:xfrm>
              <a:off x="6905897" y="4005944"/>
              <a:ext cx="4293326" cy="1584325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62A7D8C1-2AF4-49AF-8CBA-F534CBCAEF32}"/>
                </a:ext>
              </a:extLst>
            </p:cNvPr>
            <p:cNvSpPr txBox="1"/>
            <p:nvPr/>
          </p:nvSpPr>
          <p:spPr>
            <a:xfrm>
              <a:off x="8839200" y="3526648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1°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F9D5C26-6A58-4D1F-9207-0E4CCD427A77}"/>
                </a:ext>
              </a:extLst>
            </p:cNvPr>
            <p:cNvSpPr txBox="1"/>
            <p:nvPr/>
          </p:nvSpPr>
          <p:spPr>
            <a:xfrm>
              <a:off x="11334206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2°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2BA83F0-4181-4EB6-B09B-45C928406EAC}"/>
                </a:ext>
              </a:extLst>
            </p:cNvPr>
            <p:cNvSpPr txBox="1"/>
            <p:nvPr/>
          </p:nvSpPr>
          <p:spPr>
            <a:xfrm>
              <a:off x="8839200" y="5740565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3°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D9DC09F2-361E-49C8-8999-1E049AE7C411}"/>
                </a:ext>
              </a:extLst>
            </p:cNvPr>
            <p:cNvSpPr txBox="1"/>
            <p:nvPr/>
          </p:nvSpPr>
          <p:spPr>
            <a:xfrm>
              <a:off x="6344194" y="4613440"/>
              <a:ext cx="4267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4°</a:t>
              </a:r>
            </a:p>
          </p:txBody>
        </p:sp>
        <p:pic>
          <p:nvPicPr>
            <p:cNvPr id="15" name="Gráfico 14" descr="Atualizar">
              <a:extLst>
                <a:ext uri="{FF2B5EF4-FFF2-40B4-BE49-F238E27FC236}">
                  <a16:creationId xmlns:a16="http://schemas.microsoft.com/office/drawing/2014/main" id="{C8024643-ED90-4654-9787-9FF9F8FF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95360" y="4340906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163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6BBCD-B594-4C35-96B4-36A258F32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Desafio: Estilizando Caixas com Bordas e Espaçamentos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8AB1AD-DEC6-4746-B28D-43A630B62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um &lt;</a:t>
            </a:r>
            <a:r>
              <a:rPr lang="pt-BR" dirty="0" err="1"/>
              <a:t>div</a:t>
            </a:r>
            <a:r>
              <a:rPr lang="pt-BR" dirty="0"/>
              <a:t>&gt; pai, duas &lt;</a:t>
            </a:r>
            <a:r>
              <a:rPr lang="pt-BR" dirty="0" err="1"/>
              <a:t>div</a:t>
            </a:r>
            <a:r>
              <a:rPr lang="pt-BR" dirty="0"/>
              <a:t>&gt; filhos e estilize-as aplicando diferentes propriedades para melhorar a aparência e organização da página.</a:t>
            </a:r>
          </a:p>
          <a:p>
            <a:pPr lvl="1" indent="0">
              <a:buNone/>
            </a:pPr>
            <a:r>
              <a:rPr lang="pt-BR" sz="1800" dirty="0"/>
              <a:t>Na </a:t>
            </a:r>
            <a:r>
              <a:rPr lang="pt-BR" sz="1800" dirty="0" err="1"/>
              <a:t>div</a:t>
            </a:r>
            <a:r>
              <a:rPr lang="pt-BR" sz="1800" dirty="0"/>
              <a:t> pai aplique os seguintes estilos:</a:t>
            </a:r>
          </a:p>
          <a:p>
            <a:pPr marL="1428750" lvl="2" indent="-285750"/>
            <a:r>
              <a:rPr lang="pt-BR" sz="1600" dirty="0" err="1"/>
              <a:t>Margin</a:t>
            </a:r>
            <a:r>
              <a:rPr lang="pt-BR" sz="1600" dirty="0"/>
              <a:t>: Utilize o </a:t>
            </a:r>
            <a:r>
              <a:rPr lang="pt-BR" sz="1600" dirty="0" err="1"/>
              <a:t>margin</a:t>
            </a:r>
            <a:r>
              <a:rPr lang="pt-BR" sz="1600" dirty="0"/>
              <a:t> para deixar a caixa no meio da tela.</a:t>
            </a:r>
          </a:p>
          <a:p>
            <a:pPr lvl="1" indent="0">
              <a:buNone/>
            </a:pPr>
            <a:r>
              <a:rPr lang="pt-BR" sz="1800" dirty="0"/>
              <a:t>Na </a:t>
            </a:r>
            <a:r>
              <a:rPr lang="pt-BR" sz="1800" dirty="0" err="1"/>
              <a:t>div</a:t>
            </a:r>
            <a:r>
              <a:rPr lang="pt-BR" sz="1800" dirty="0"/>
              <a:t> filho aplique os seguintes estilos:</a:t>
            </a:r>
          </a:p>
          <a:p>
            <a:pPr marL="1485900" lvl="2" indent="-342900"/>
            <a:r>
              <a:rPr lang="pt-BR" sz="1600" dirty="0"/>
              <a:t>Bordas: Defina uma borda sólida ao redor de cada &lt;</a:t>
            </a:r>
            <a:r>
              <a:rPr lang="pt-BR" sz="1600" dirty="0" err="1"/>
              <a:t>div</a:t>
            </a:r>
            <a:r>
              <a:rPr lang="pt-BR" sz="1600" dirty="0"/>
              <a:t>&gt; com cores diferentes.</a:t>
            </a:r>
          </a:p>
          <a:p>
            <a:pPr marL="1485900" lvl="2" indent="-342900"/>
            <a:r>
              <a:rPr lang="pt-BR" sz="1600" dirty="0" err="1"/>
              <a:t>Border-Radius</a:t>
            </a:r>
            <a:r>
              <a:rPr lang="pt-BR" sz="1600" dirty="0"/>
              <a:t>: Arredonde os cantos das caixas para um visual mais suave.</a:t>
            </a:r>
          </a:p>
          <a:p>
            <a:pPr marL="1485900" lvl="2" indent="-342900"/>
            <a:r>
              <a:rPr lang="pt-BR" sz="1600" dirty="0"/>
              <a:t>Box-Shadow: Adicione sombras sutis para criar um efeito de profundidade.</a:t>
            </a:r>
          </a:p>
          <a:p>
            <a:pPr marL="1485900" lvl="2" indent="-342900"/>
            <a:r>
              <a:rPr lang="pt-BR" sz="1600" dirty="0" err="1"/>
              <a:t>Margin</a:t>
            </a:r>
            <a:r>
              <a:rPr lang="pt-BR" sz="1600" dirty="0"/>
              <a:t>: Ajuste o espaçamento externo para separar as caixa</a:t>
            </a:r>
          </a:p>
        </p:txBody>
      </p:sp>
    </p:spTree>
    <p:extLst>
      <p:ext uri="{BB962C8B-B14F-4D97-AF65-F5344CB8AC3E}">
        <p14:creationId xmlns:p14="http://schemas.microsoft.com/office/powerpoint/2010/main" val="4122500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F3C6EE-EA0C-48B6-970B-F69436DB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Box </a:t>
            </a:r>
            <a:r>
              <a:rPr lang="pt-BR" dirty="0" err="1"/>
              <a:t>Model</a:t>
            </a:r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CD640A9-AB5E-478B-94F1-714FCB187BF7}"/>
              </a:ext>
            </a:extLst>
          </p:cNvPr>
          <p:cNvSpPr/>
          <p:nvPr/>
        </p:nvSpPr>
        <p:spPr>
          <a:xfrm>
            <a:off x="4677643" y="4189911"/>
            <a:ext cx="1676400" cy="3048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28533B0-50F5-4551-9B97-45397181CD3D}"/>
              </a:ext>
            </a:extLst>
          </p:cNvPr>
          <p:cNvSpPr/>
          <p:nvPr/>
        </p:nvSpPr>
        <p:spPr>
          <a:xfrm>
            <a:off x="4655443" y="4162311"/>
            <a:ext cx="1720800" cy="360000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F2DB38A1-8ACA-45A2-9367-4C95F18B8A2B}"/>
              </a:ext>
            </a:extLst>
          </p:cNvPr>
          <p:cNvSpPr/>
          <p:nvPr/>
        </p:nvSpPr>
        <p:spPr>
          <a:xfrm>
            <a:off x="4258543" y="3847011"/>
            <a:ext cx="2514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E641CFE3-DEC6-4763-BB05-290A04EA4D70}"/>
              </a:ext>
            </a:extLst>
          </p:cNvPr>
          <p:cNvCxnSpPr>
            <a:stCxn id="6" idx="0"/>
            <a:endCxn id="5" idx="0"/>
          </p:cNvCxnSpPr>
          <p:nvPr/>
        </p:nvCxnSpPr>
        <p:spPr>
          <a:xfrm>
            <a:off x="5515843" y="3847011"/>
            <a:ext cx="0" cy="315300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1773179E-5A40-44BF-8BAC-2A53F85E063A}"/>
              </a:ext>
            </a:extLst>
          </p:cNvPr>
          <p:cNvSpPr/>
          <p:nvPr/>
        </p:nvSpPr>
        <p:spPr>
          <a:xfrm>
            <a:off x="8144743" y="4189911"/>
            <a:ext cx="1676400" cy="304800"/>
          </a:xfrm>
          <a:prstGeom prst="rect">
            <a:avLst/>
          </a:prstGeom>
          <a:noFill/>
          <a:ln w="952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 MODEL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1A3386A7-2EA3-4CE8-8729-358F7D32D5B0}"/>
              </a:ext>
            </a:extLst>
          </p:cNvPr>
          <p:cNvSpPr/>
          <p:nvPr/>
        </p:nvSpPr>
        <p:spPr>
          <a:xfrm>
            <a:off x="8122543" y="4162311"/>
            <a:ext cx="1720800" cy="36000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E2990751-E00C-4159-8170-D0DAB1EF3943}"/>
              </a:ext>
            </a:extLst>
          </p:cNvPr>
          <p:cNvSpPr/>
          <p:nvPr/>
        </p:nvSpPr>
        <p:spPr>
          <a:xfrm>
            <a:off x="7725643" y="3847011"/>
            <a:ext cx="2514600" cy="990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E983B72A-A55C-462A-824C-32A45648914B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6773143" y="4342311"/>
            <a:ext cx="952500" cy="0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3427CD5-F7DF-4F8E-93CA-2D14DDCCA553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>
            <a:off x="5515843" y="4522311"/>
            <a:ext cx="0" cy="13821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0E530DC-BDCD-47F1-8F2C-220BDFDC5C13}"/>
              </a:ext>
            </a:extLst>
          </p:cNvPr>
          <p:cNvSpPr txBox="1"/>
          <p:nvPr/>
        </p:nvSpPr>
        <p:spPr>
          <a:xfrm>
            <a:off x="4756661" y="5904411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E81DB9D3-C200-4912-9D29-CBB0B6ECF175}"/>
              </a:ext>
            </a:extLst>
          </p:cNvPr>
          <p:cNvSpPr txBox="1"/>
          <p:nvPr/>
        </p:nvSpPr>
        <p:spPr>
          <a:xfrm>
            <a:off x="1951758" y="4152979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B1FDD5AE-00F6-49B9-8BBB-A95817F01CDE}"/>
              </a:ext>
            </a:extLst>
          </p:cNvPr>
          <p:cNvCxnSpPr>
            <a:cxnSpLocks/>
            <a:stCxn id="5" idx="1"/>
            <a:endCxn id="14" idx="3"/>
          </p:cNvCxnSpPr>
          <p:nvPr/>
        </p:nvCxnSpPr>
        <p:spPr>
          <a:xfrm flipH="1" flipV="1">
            <a:off x="3123874" y="4337645"/>
            <a:ext cx="1531569" cy="466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A92F9F-77AB-485F-BF77-FB4D213CF0BD}"/>
              </a:ext>
            </a:extLst>
          </p:cNvPr>
          <p:cNvSpPr txBox="1"/>
          <p:nvPr/>
        </p:nvSpPr>
        <p:spPr>
          <a:xfrm>
            <a:off x="4893461" y="2280779"/>
            <a:ext cx="1244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</a:p>
        </p:txBody>
      </p: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905004F-096E-4194-8337-D41F4A636118}"/>
              </a:ext>
            </a:extLst>
          </p:cNvPr>
          <p:cNvCxnSpPr>
            <a:cxnSpLocks/>
            <a:stCxn id="6" idx="0"/>
            <a:endCxn id="16" idx="2"/>
          </p:cNvCxnSpPr>
          <p:nvPr/>
        </p:nvCxnSpPr>
        <p:spPr>
          <a:xfrm flipV="1">
            <a:off x="5515843" y="2650111"/>
            <a:ext cx="0" cy="11969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tângulo 17">
            <a:extLst>
              <a:ext uri="{FF2B5EF4-FFF2-40B4-BE49-F238E27FC236}">
                <a16:creationId xmlns:a16="http://schemas.microsoft.com/office/drawing/2014/main" id="{7B4996E2-1A38-4A46-A26C-2BE4B80B78D4}"/>
              </a:ext>
            </a:extLst>
          </p:cNvPr>
          <p:cNvSpPr/>
          <p:nvPr/>
        </p:nvSpPr>
        <p:spPr>
          <a:xfrm>
            <a:off x="3909122" y="3434910"/>
            <a:ext cx="3213442" cy="181480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190D210B-4970-4327-92B1-A69336F25F8D}"/>
              </a:ext>
            </a:extLst>
          </p:cNvPr>
          <p:cNvCxnSpPr>
            <a:cxnSpLocks/>
          </p:cNvCxnSpPr>
          <p:nvPr/>
        </p:nvCxnSpPr>
        <p:spPr>
          <a:xfrm>
            <a:off x="6226345" y="3434910"/>
            <a:ext cx="0" cy="412101"/>
          </a:xfrm>
          <a:prstGeom prst="straightConnector1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54A5A78A-B39B-46C9-9A30-5701DCCED0AC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6226345" y="2940117"/>
            <a:ext cx="1051137" cy="4671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>
            <a:extLst>
              <a:ext uri="{FF2B5EF4-FFF2-40B4-BE49-F238E27FC236}">
                <a16:creationId xmlns:a16="http://schemas.microsoft.com/office/drawing/2014/main" id="{3F3D415C-B30A-4A56-855A-5B10FD84C9C0}"/>
              </a:ext>
            </a:extLst>
          </p:cNvPr>
          <p:cNvSpPr/>
          <p:nvPr/>
        </p:nvSpPr>
        <p:spPr>
          <a:xfrm>
            <a:off x="6691424" y="2570785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</a:p>
        </p:txBody>
      </p: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42AE62DA-8F38-4B2A-B337-BBF9746679D4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7277482" y="2940117"/>
            <a:ext cx="0" cy="139752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63F9AF4C-ED52-4D40-A072-7FF4D0F8AD07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3123874" y="4337645"/>
            <a:ext cx="1121271" cy="45057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59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 animBg="1"/>
      <p:bldP spid="10" grpId="0" animBg="1"/>
      <p:bldP spid="14" grpId="0"/>
      <p:bldP spid="16" grpId="0"/>
      <p:bldP spid="18" grpId="0" animBg="1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D4ABF-75B2-4DE8-BDDF-9637C2BB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Border</a:t>
            </a:r>
            <a:r>
              <a:rPr lang="pt-BR" dirty="0"/>
              <a:t> - A Borda do Elemento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F523C7-6387-40FB-A1C9-52E1F2B72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647462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b="1" dirty="0" err="1"/>
              <a:t>Border</a:t>
            </a:r>
            <a:r>
              <a:rPr lang="pt-BR" dirty="0"/>
              <a:t> é uma linha que envolve o conteúdo e o </a:t>
            </a:r>
            <a:r>
              <a:rPr lang="pt-BR" dirty="0" err="1"/>
              <a:t>padding</a:t>
            </a:r>
            <a:r>
              <a:rPr lang="pt-BR" dirty="0"/>
              <a:t>, podendo ter estilo, espessura e cor definidos.</a:t>
            </a:r>
          </a:p>
          <a:p>
            <a:r>
              <a:rPr lang="pt-BR" dirty="0"/>
              <a:t>Sintaxe:</a:t>
            </a:r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B7F7777-4417-46AC-B8E1-1E0D5414A62A}"/>
              </a:ext>
            </a:extLst>
          </p:cNvPr>
          <p:cNvSpPr/>
          <p:nvPr/>
        </p:nvSpPr>
        <p:spPr>
          <a:xfrm>
            <a:off x="1413691" y="4195765"/>
            <a:ext cx="42062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seletor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largura estilo cor;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1EA54A4-2342-4F66-B4ED-635F67CE145B}"/>
              </a:ext>
            </a:extLst>
          </p:cNvPr>
          <p:cNvSpPr/>
          <p:nvPr/>
        </p:nvSpPr>
        <p:spPr>
          <a:xfrm>
            <a:off x="7033622" y="4195765"/>
            <a:ext cx="374468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76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border-width</a:t>
            </a:r>
            <a:r>
              <a:rPr lang="pt-BR" dirty="0"/>
              <a:t>: Define a largura da borda.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1B622632-FE72-43AB-8187-8017446467EF}"/>
              </a:ext>
            </a:extLst>
          </p:cNvPr>
          <p:cNvSpPr/>
          <p:nvPr/>
        </p:nvSpPr>
        <p:spPr>
          <a:xfrm>
            <a:off x="4606834" y="2708743"/>
            <a:ext cx="297833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border-width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border-style</a:t>
            </a:r>
            <a:r>
              <a:rPr lang="pt-BR" b="1" dirty="0"/>
              <a:t>: </a:t>
            </a:r>
            <a:r>
              <a:rPr lang="pt-BR" dirty="0"/>
              <a:t>Define o estilo da borda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solid</a:t>
            </a:r>
            <a:r>
              <a:rPr lang="pt-BR" dirty="0"/>
              <a:t>, </a:t>
            </a:r>
            <a:r>
              <a:rPr lang="pt-BR" dirty="0" err="1"/>
              <a:t>dashed</a:t>
            </a:r>
            <a:r>
              <a:rPr lang="pt-BR" dirty="0"/>
              <a:t>, </a:t>
            </a:r>
            <a:r>
              <a:rPr lang="pt-BR" dirty="0" err="1"/>
              <a:t>dotted</a:t>
            </a:r>
            <a:r>
              <a:rPr lang="pt-BR" dirty="0"/>
              <a:t>).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0D3556F-C332-40D5-8D9C-2A3EC79AA676}"/>
              </a:ext>
            </a:extLst>
          </p:cNvPr>
          <p:cNvSpPr/>
          <p:nvPr/>
        </p:nvSpPr>
        <p:spPr>
          <a:xfrm>
            <a:off x="4480559" y="4757776"/>
            <a:ext cx="3230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border-style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29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</a:t>
            </a:r>
            <a:r>
              <a:rPr lang="pt-BR" b="1" dirty="0"/>
              <a:t>-color: </a:t>
            </a:r>
            <a:r>
              <a:rPr lang="pt-BR" dirty="0"/>
              <a:t>Define a cor da borda.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</a:t>
            </a:r>
            <a:r>
              <a:rPr lang="pt-BR" b="1" dirty="0"/>
              <a:t>-top: </a:t>
            </a:r>
            <a:r>
              <a:rPr lang="pt-BR" dirty="0"/>
              <a:t>Define a borda </a:t>
            </a:r>
            <a:r>
              <a:rPr lang="pt-BR" b="1" dirty="0"/>
              <a:t>superior</a:t>
            </a:r>
            <a:r>
              <a:rPr lang="pt-BR" dirty="0"/>
              <a:t> do elemento.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E163E97-BA1E-4702-9CCB-6097766F2CB7}"/>
              </a:ext>
            </a:extLst>
          </p:cNvPr>
          <p:cNvSpPr/>
          <p:nvPr/>
        </p:nvSpPr>
        <p:spPr>
          <a:xfrm>
            <a:off x="4484914" y="2708742"/>
            <a:ext cx="32221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</a:t>
            </a:r>
            <a:r>
              <a:rPr lang="pt-BR" dirty="0">
                <a:solidFill>
                  <a:srgbClr val="E50000"/>
                </a:solidFill>
                <a:latin typeface="Consolas" panose="020B0609020204030204" pitchFamily="49" charset="0"/>
              </a:rPr>
              <a:t>-color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 err="1">
                <a:solidFill>
                  <a:srgbClr val="0451A5"/>
                </a:solidFill>
                <a:latin typeface="Consolas" panose="020B0609020204030204" pitchFamily="49" charset="0"/>
              </a:rPr>
              <a:t>black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76D64-D60E-4371-AF3E-9CB50DF6E877}"/>
              </a:ext>
            </a:extLst>
          </p:cNvPr>
          <p:cNvSpPr/>
          <p:nvPr/>
        </p:nvSpPr>
        <p:spPr>
          <a:xfrm>
            <a:off x="3768634" y="4757776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249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border-right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direita</a:t>
            </a:r>
            <a:r>
              <a:rPr lang="pt-BR" dirty="0"/>
              <a:t> do elemento.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15F96F45-ABA1-40FE-B0AA-64DB9C6DC6EB}"/>
              </a:ext>
            </a:extLst>
          </p:cNvPr>
          <p:cNvSpPr txBox="1">
            <a:spLocks/>
          </p:cNvSpPr>
          <p:nvPr/>
        </p:nvSpPr>
        <p:spPr>
          <a:xfrm>
            <a:off x="592347" y="3893707"/>
            <a:ext cx="11007306" cy="602434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border-bottom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inferior</a:t>
            </a:r>
            <a:r>
              <a:rPr lang="pt-BR" dirty="0"/>
              <a:t> do elemento.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9D76D64-D60E-4371-AF3E-9CB50DF6E877}"/>
              </a:ext>
            </a:extLst>
          </p:cNvPr>
          <p:cNvSpPr/>
          <p:nvPr/>
        </p:nvSpPr>
        <p:spPr>
          <a:xfrm>
            <a:off x="3768634" y="4757776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EDCC7D2-9110-47EF-9FE9-A243BEF448B4}"/>
              </a:ext>
            </a:extLst>
          </p:cNvPr>
          <p:cNvSpPr/>
          <p:nvPr/>
        </p:nvSpPr>
        <p:spPr>
          <a:xfrm>
            <a:off x="3921034" y="2708742"/>
            <a:ext cx="465473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border-right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556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625C71-4D03-4FC3-B7F9-B7320DA2E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de </a:t>
            </a:r>
            <a:r>
              <a:rPr lang="pt-BR" dirty="0" err="1"/>
              <a:t>Border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FCEC58-6B96-4C21-8AAD-381061F8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54006"/>
            <a:ext cx="11007306" cy="602434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 err="1"/>
              <a:t>border-left</a:t>
            </a:r>
            <a:r>
              <a:rPr lang="pt-BR" b="1" dirty="0"/>
              <a:t>: </a:t>
            </a:r>
            <a:r>
              <a:rPr lang="pt-BR" dirty="0"/>
              <a:t>Define a borda </a:t>
            </a:r>
            <a:r>
              <a:rPr lang="pt-BR" b="1" dirty="0"/>
              <a:t>esquerda</a:t>
            </a:r>
            <a:r>
              <a:rPr lang="pt-BR" dirty="0"/>
              <a:t> do elemento.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6339426-DA50-43FB-8E26-3366153A0C80}"/>
              </a:ext>
            </a:extLst>
          </p:cNvPr>
          <p:cNvSpPr/>
          <p:nvPr/>
        </p:nvSpPr>
        <p:spPr>
          <a:xfrm>
            <a:off x="4002677" y="2722532"/>
            <a:ext cx="41866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border-left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solid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14C30E64-F25B-46A4-A4F8-07C6E903030F}"/>
              </a:ext>
            </a:extLst>
          </p:cNvPr>
          <p:cNvSpPr txBox="1">
            <a:spLocks/>
          </p:cNvSpPr>
          <p:nvPr/>
        </p:nvSpPr>
        <p:spPr>
          <a:xfrm>
            <a:off x="592347" y="3921285"/>
            <a:ext cx="11007306" cy="53508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pt-BR" b="1" dirty="0" err="1"/>
              <a:t>border-radius</a:t>
            </a:r>
            <a:r>
              <a:rPr lang="pt-BR" b="1" dirty="0"/>
              <a:t>: </a:t>
            </a:r>
            <a:r>
              <a:rPr lang="pt-BR" dirty="0"/>
              <a:t>Define o arredondamento dos cantos de um elemento.</a:t>
            </a:r>
          </a:p>
          <a:p>
            <a:pPr marL="1028700" lvl="1" indent="-342900">
              <a:spcBef>
                <a:spcPts val="0"/>
              </a:spcBef>
            </a:pPr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38C76C4-2C52-461D-BB0D-CD7A2A72D0A0}"/>
              </a:ext>
            </a:extLst>
          </p:cNvPr>
          <p:cNvSpPr/>
          <p:nvPr/>
        </p:nvSpPr>
        <p:spPr>
          <a:xfrm>
            <a:off x="4499338" y="4731788"/>
            <a:ext cx="31933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 algn="just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algn="just"/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29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89D77-78A8-4520-AD6F-1D1F756E9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Específicas do </a:t>
            </a:r>
            <a:r>
              <a:rPr lang="pt-BR" dirty="0" err="1"/>
              <a:t>border-radius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8A451-7603-41FB-B3BB-7A979B23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A propriedade </a:t>
            </a:r>
            <a:r>
              <a:rPr lang="pt-BR" dirty="0" err="1"/>
              <a:t>border-radius</a:t>
            </a:r>
            <a:r>
              <a:rPr lang="pt-BR" dirty="0"/>
              <a:t> permite arredondar os cantos de um elemento de forma personalizada. Ao definir quatro valores, eles seguem a ordem: canto superior esquerdo, canto superior direito, canto inferior direito e canto inferior esquerdo.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59FCEF7-FB11-4C48-B56B-90C94AF3AC41}"/>
              </a:ext>
            </a:extLst>
          </p:cNvPr>
          <p:cNvSpPr/>
          <p:nvPr/>
        </p:nvSpPr>
        <p:spPr>
          <a:xfrm>
            <a:off x="923109" y="4336441"/>
            <a:ext cx="49638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800000"/>
                </a:solidFill>
                <a:latin typeface="Consolas" panose="020B0609020204030204" pitchFamily="49" charset="0"/>
              </a:rPr>
              <a:t>h1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dirty="0" err="1">
                <a:solidFill>
                  <a:srgbClr val="E50000"/>
                </a:solidFill>
                <a:latin typeface="Consolas" panose="020B0609020204030204" pitchFamily="49" charset="0"/>
              </a:rPr>
              <a:t>border-radius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15px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98658"/>
                </a:solidFill>
                <a:latin typeface="Consolas" panose="020B0609020204030204" pitchFamily="49" charset="0"/>
              </a:rPr>
              <a:t>20px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A317EC59-01E5-4C08-9791-5B63A9218317}"/>
              </a:ext>
            </a:extLst>
          </p:cNvPr>
          <p:cNvSpPr/>
          <p:nvPr/>
        </p:nvSpPr>
        <p:spPr>
          <a:xfrm>
            <a:off x="6905897" y="4005944"/>
            <a:ext cx="4293326" cy="1584325"/>
          </a:xfrm>
          <a:prstGeom prst="roundRect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65C54DB-5982-46BD-B83D-8BBC13F3F7BF}"/>
              </a:ext>
            </a:extLst>
          </p:cNvPr>
          <p:cNvSpPr txBox="1"/>
          <p:nvPr/>
        </p:nvSpPr>
        <p:spPr>
          <a:xfrm>
            <a:off x="6557554" y="378601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39AB2EA-3BE8-412F-9A1F-BE4817DFCE37}"/>
              </a:ext>
            </a:extLst>
          </p:cNvPr>
          <p:cNvSpPr txBox="1"/>
          <p:nvPr/>
        </p:nvSpPr>
        <p:spPr>
          <a:xfrm>
            <a:off x="11120846" y="3786016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2°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B7EEB62-8DFA-4DEE-A74F-656C63545C75}"/>
              </a:ext>
            </a:extLst>
          </p:cNvPr>
          <p:cNvSpPr txBox="1"/>
          <p:nvPr/>
        </p:nvSpPr>
        <p:spPr>
          <a:xfrm>
            <a:off x="11120846" y="563581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3°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2E8EBE1-35AF-43A6-B820-C7DC222B90EF}"/>
              </a:ext>
            </a:extLst>
          </p:cNvPr>
          <p:cNvSpPr txBox="1"/>
          <p:nvPr/>
        </p:nvSpPr>
        <p:spPr>
          <a:xfrm>
            <a:off x="6557554" y="5635819"/>
            <a:ext cx="42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4°</a:t>
            </a:r>
          </a:p>
        </p:txBody>
      </p:sp>
      <p:pic>
        <p:nvPicPr>
          <p:cNvPr id="13" name="Gráfico 12" descr="Atualizar">
            <a:extLst>
              <a:ext uri="{FF2B5EF4-FFF2-40B4-BE49-F238E27FC236}">
                <a16:creationId xmlns:a16="http://schemas.microsoft.com/office/drawing/2014/main" id="{F129B933-1E6B-4D41-891E-C17560CBA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95360" y="434090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81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1375</TotalTime>
  <Words>1268</Words>
  <Application>Microsoft Office PowerPoint</Application>
  <PresentationFormat>Widescreen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ao Box Model</vt:lpstr>
      <vt:lpstr>Introdução ao Box Model</vt:lpstr>
      <vt:lpstr>Exemplo de Box Model</vt:lpstr>
      <vt:lpstr>Border - A Borda do Elemento</vt:lpstr>
      <vt:lpstr>Propriedades Específicas de Border</vt:lpstr>
      <vt:lpstr>Propriedades Específicas de Border</vt:lpstr>
      <vt:lpstr>Propriedades Específicas de Border</vt:lpstr>
      <vt:lpstr>Propriedades Específicas de Border</vt:lpstr>
      <vt:lpstr>Propriedades Específicas do border-radius</vt:lpstr>
      <vt:lpstr>Propriedades Específicas do border-radius</vt:lpstr>
      <vt:lpstr>Border-shadow – Sombreamento do elemento</vt:lpstr>
      <vt:lpstr>Desafio: Estilizando Bordas e Sombras</vt:lpstr>
      <vt:lpstr>Padding - Espaçamento Interno</vt:lpstr>
      <vt:lpstr>Propriedades Específicas do Padding</vt:lpstr>
      <vt:lpstr>Propriedades Específicas do Padding</vt:lpstr>
      <vt:lpstr>Propriedades Específicas do Padding</vt:lpstr>
      <vt:lpstr>Desafio: Estilizando Caixas com e Espaçamento Interno</vt:lpstr>
      <vt:lpstr>Margin - Propriedade de Espaçamento Externo</vt:lpstr>
      <vt:lpstr>Propriedades Específicas do Margin</vt:lpstr>
      <vt:lpstr>Propriedades Específicas do Margin</vt:lpstr>
      <vt:lpstr>Propriedades Específicas do Margin</vt:lpstr>
      <vt:lpstr>Desafio: Estilizando Caixas com Bordas e Espaçamentos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164</cp:revision>
  <dcterms:created xsi:type="dcterms:W3CDTF">2024-03-08T12:14:33Z</dcterms:created>
  <dcterms:modified xsi:type="dcterms:W3CDTF">2025-02-27T13:16:02Z</dcterms:modified>
</cp:coreProperties>
</file>