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3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/>
              <a:t>Projetos de Software e Segurança da Informação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/>
              <a:t>Projeto 1 - Sistema de Gerenciamento de Consultas Médicas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Segurança da Informação: Explique o que é segurança da informação e sua importância no contexto do desenvolvimento de software.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Princípios fundamentais (CID):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Confidencialidade: Como proteger os dados contra acessos não autorizados.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Integridade: Garantir que os dados não sejam alterados sem autorização.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Disponibilidade: Manter os serviços e sistemas sempre acessíveis aos usuários autorizados.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Exemplos reais: Apresente 5 casos famosos de falhas de segurança, como: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Vazamento de dados da Facebook (exposição de milhões de contas).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Brecha no aplicativo da Uber que permitiu acesso não autorizado.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Como cada ataque poderia ser evitado: Explique como cada ataque poderia ser evitado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1: Introdução à Segurança da Informação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Impactos da falta de segurança: Aborde consequências como perda financeira, danos à reputação e sanções legais.</a:t>
            </a:r>
          </a:p>
          <a:p>
            <a:pPr marL="687600" lvl="1" indent="-230400">
              <a:spcBef>
                <a:spcPts val="0"/>
              </a:spcBef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96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2: Práticas Seguras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Segurança por design: Explique a importância de considerar a segurança desde o início do projeto.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Autenticação e controle de acesso: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Implementação de autenticação </a:t>
            </a:r>
            <a:r>
              <a:rPr lang="pt-BR" sz="1600" dirty="0" err="1"/>
              <a:t>multifator</a:t>
            </a:r>
            <a:r>
              <a:rPr lang="pt-BR" sz="1600" dirty="0"/>
              <a:t> (MFA).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padrões seguros como </a:t>
            </a:r>
            <a:r>
              <a:rPr lang="pt-BR" sz="1600" dirty="0" err="1"/>
              <a:t>OAuth</a:t>
            </a:r>
            <a:r>
              <a:rPr lang="pt-BR" sz="1600" dirty="0"/>
              <a:t> 2.0, </a:t>
            </a:r>
            <a:r>
              <a:rPr lang="pt-BR" sz="1600" dirty="0" err="1"/>
              <a:t>OpenID</a:t>
            </a:r>
            <a:r>
              <a:rPr lang="pt-BR" sz="1600" dirty="0"/>
              <a:t> Connect e SAML.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Gerenciamento seguro de senhas e </a:t>
            </a:r>
            <a:r>
              <a:rPr lang="pt-BR" sz="1800" dirty="0" err="1"/>
              <a:t>tokens</a:t>
            </a:r>
            <a:r>
              <a:rPr lang="pt-BR" sz="1800" dirty="0"/>
              <a:t>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</a:t>
            </a:r>
            <a:r>
              <a:rPr lang="pt-BR" sz="1600" dirty="0" err="1"/>
              <a:t>hashes</a:t>
            </a:r>
            <a:r>
              <a:rPr lang="pt-BR" sz="1600" dirty="0"/>
              <a:t> e </a:t>
            </a:r>
            <a:r>
              <a:rPr lang="pt-BR" sz="1600" dirty="0" err="1"/>
              <a:t>salt</a:t>
            </a:r>
            <a:r>
              <a:rPr lang="pt-BR" sz="1600" dirty="0"/>
              <a:t> para proteger senhas.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Práticas seguras para armazenar e gerenciar </a:t>
            </a:r>
            <a:r>
              <a:rPr lang="pt-BR" sz="1600" dirty="0" err="1"/>
              <a:t>tokens</a:t>
            </a:r>
            <a:r>
              <a:rPr lang="pt-BR" sz="1600" dirty="0"/>
              <a:t> de sessão.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Bibliotecas e frameworks seguros: Explique por que é importante escolher ferramentas confiáveis e atualizadas.</a:t>
            </a:r>
          </a:p>
        </p:txBody>
      </p:sp>
    </p:spTree>
    <p:extLst>
      <p:ext uri="{BB962C8B-B14F-4D97-AF65-F5344CB8AC3E}">
        <p14:creationId xmlns:p14="http://schemas.microsoft.com/office/powerpoint/2010/main" val="41990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A19D-6A12-43BE-8671-463FFDFA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3: Principais Ameaças e Vulnerabilidades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5AC31-DD87-4C26-8CB0-2045435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Conteúdo necessário</a:t>
            </a:r>
            <a:endParaRPr lang="pt-BR" dirty="0"/>
          </a:p>
          <a:p>
            <a:pPr marL="687600" lvl="1" indent="-230400"/>
            <a:r>
              <a:rPr lang="pt-BR" dirty="0"/>
              <a:t>Ataques comuns:</a:t>
            </a:r>
          </a:p>
          <a:p>
            <a:pPr marL="1144800" lvl="2" indent="-230400"/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: Explique como funciona e demonstre um exemplo básico.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Scripting</a:t>
            </a:r>
            <a:r>
              <a:rPr lang="pt-BR" dirty="0"/>
              <a:t> (XSS): Mostre como scripts maliciosos podem comprometer dados do usuário.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Forgery</a:t>
            </a:r>
            <a:r>
              <a:rPr lang="pt-BR" dirty="0"/>
              <a:t> (CSRF): Demonstre como esse ataque pode forjar ações em nome do usuário.</a:t>
            </a:r>
          </a:p>
          <a:p>
            <a:pPr marL="687600" lvl="1" indent="-230400"/>
            <a:r>
              <a:rPr lang="pt-BR" dirty="0"/>
              <a:t>Vulnerabilidades em APIs: Explique como APIs mal configuradas podem expor dados sensíveis.</a:t>
            </a:r>
          </a:p>
          <a:p>
            <a:pPr marL="687600" lvl="1" indent="-230400"/>
            <a:r>
              <a:rPr lang="pt-BR" dirty="0"/>
              <a:t>Engenharia social: Apresente como criminosos enganam usuários para obter informações confidenciais.</a:t>
            </a:r>
          </a:p>
          <a:p>
            <a:pPr marL="687600" lvl="1" indent="-230400"/>
            <a:r>
              <a:rPr lang="pt-BR" dirty="0"/>
              <a:t>Exploração de falhas de configuração: Dê exemplos de permissões mal definidas e seus riscos.</a:t>
            </a:r>
          </a:p>
        </p:txBody>
      </p:sp>
    </p:spTree>
    <p:extLst>
      <p:ext uri="{BB962C8B-B14F-4D97-AF65-F5344CB8AC3E}">
        <p14:creationId xmlns:p14="http://schemas.microsoft.com/office/powerpoint/2010/main" val="18876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8F77-A2B3-48FC-ADDD-0F31EDF0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4: Ferramentas e Técnicas para Testes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F555F-265E-463F-85AB-354788F2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</a:t>
            </a:r>
            <a:r>
              <a:rPr lang="pt-BR" sz="1800" dirty="0" err="1"/>
              <a:t>Pentest</a:t>
            </a:r>
            <a:r>
              <a:rPr lang="pt-BR" sz="1800" dirty="0"/>
              <a:t> (Teste de Penetração): Explique como esse processo é essencial para identificar vulnerabilidades.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Ferramentas recomendadas: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OWASP ZAP e </a:t>
            </a:r>
            <a:r>
              <a:rPr lang="pt-BR" sz="1600" dirty="0" err="1"/>
              <a:t>Burp</a:t>
            </a:r>
            <a:r>
              <a:rPr lang="pt-BR" sz="1600" dirty="0"/>
              <a:t> </a:t>
            </a:r>
            <a:r>
              <a:rPr lang="pt-BR" sz="1600" dirty="0" err="1"/>
              <a:t>Suite</a:t>
            </a:r>
            <a:r>
              <a:rPr lang="pt-BR" sz="1600" dirty="0"/>
              <a:t> para análise de segurança em aplicações web.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Nmap</a:t>
            </a:r>
            <a:r>
              <a:rPr lang="pt-BR" sz="1600" dirty="0"/>
              <a:t> para varredura de portas e serviços vulneráveis.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Nikto</a:t>
            </a:r>
            <a:r>
              <a:rPr lang="pt-BR" sz="1600" dirty="0"/>
              <a:t> para detectar vulnerabilidades em servidores web.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Testes durante o ciclo de desenvolvimento: Explique o conceito de </a:t>
            </a:r>
            <a:r>
              <a:rPr lang="pt-BR" sz="1800" dirty="0" err="1"/>
              <a:t>DevSecOps</a:t>
            </a:r>
            <a:r>
              <a:rPr lang="pt-BR" sz="1800" dirty="0"/>
              <a:t> e como integrar segurança no processo de CI/CD.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Revisão de código: Enfatize a importância de revisar códigos para identificar brechas e falhas lógicas.</a:t>
            </a:r>
          </a:p>
        </p:txBody>
      </p:sp>
    </p:spTree>
    <p:extLst>
      <p:ext uri="{BB962C8B-B14F-4D97-AF65-F5344CB8AC3E}">
        <p14:creationId xmlns:p14="http://schemas.microsoft.com/office/powerpoint/2010/main" val="12208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D861F-1729-4423-8D67-1D6A9E2C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5: Boas Práticas na Implantação e Manutenção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2EC52-8E9F-47B6-9C48-75ACCE20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Configuração segura de servidores: Explique como ajustar permissões, proteger portas e desabilitar serviços desnecessários.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Atualizações e aplicação de patches: Destaque a importância de manter software e bibliotecas sempre atualizadas.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Monitoramento e resposta a incidentes: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Demonstre ferramentas como </a:t>
            </a:r>
            <a:r>
              <a:rPr lang="pt-BR" sz="1600" dirty="0" err="1"/>
              <a:t>Splunk</a:t>
            </a:r>
            <a:r>
              <a:rPr lang="pt-BR" sz="1600" dirty="0"/>
              <a:t>, </a:t>
            </a:r>
            <a:r>
              <a:rPr lang="pt-BR" sz="1600" dirty="0" err="1"/>
              <a:t>Wazuh</a:t>
            </a:r>
            <a:r>
              <a:rPr lang="pt-BR" sz="1600" dirty="0"/>
              <a:t> ou </a:t>
            </a:r>
            <a:r>
              <a:rPr lang="pt-BR" sz="1600" dirty="0" err="1"/>
              <a:t>Graylog</a:t>
            </a:r>
            <a:r>
              <a:rPr lang="pt-BR" sz="1600" dirty="0"/>
              <a:t> para detecção de ameaças.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Backup e plano de recuperação de desastres: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Explique a importância de backups regulares e como implementá-los de forma segura.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Apresente a diferença entre Backup Full, Incremental e Diferencial.</a:t>
            </a:r>
          </a:p>
        </p:txBody>
      </p:sp>
    </p:spTree>
    <p:extLst>
      <p:ext uri="{BB962C8B-B14F-4D97-AF65-F5344CB8AC3E}">
        <p14:creationId xmlns:p14="http://schemas.microsoft.com/office/powerpoint/2010/main" val="101527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CF11-6D4C-B2E7-53E1-01AAD382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para as Pesquisas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AA01E-73B5-77F6-D200-1AACE48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Cada grupo deverá realizar uma pesquisa sobre o tema designado, abordando os seguintes pontos:</a:t>
            </a:r>
          </a:p>
          <a:p>
            <a:pPr lvl="1"/>
            <a:r>
              <a:rPr lang="pt-BR" dirty="0"/>
              <a:t>Introdução</a:t>
            </a:r>
          </a:p>
          <a:p>
            <a:pPr lvl="2"/>
            <a:r>
              <a:rPr lang="pt-BR" dirty="0"/>
              <a:t>Apresentar o tema e sua importância, destacando por que a segurança da informação é essencial no desenvolvimento de aplicativos.</a:t>
            </a:r>
          </a:p>
          <a:p>
            <a:pPr lvl="1"/>
            <a:r>
              <a:rPr lang="pt-BR" dirty="0"/>
              <a:t>Desenvolvimento</a:t>
            </a:r>
          </a:p>
          <a:p>
            <a:pPr lvl="2"/>
            <a:r>
              <a:rPr lang="pt-BR" dirty="0"/>
              <a:t>Explorar o conteúdo específico do tema do grupo, explicando conceitos, práticas recomendadas, ferramentas e exemplos relevantes.</a:t>
            </a:r>
          </a:p>
          <a:p>
            <a:pPr lvl="1"/>
            <a:r>
              <a:rPr lang="pt-BR" dirty="0"/>
              <a:t>Conclusão</a:t>
            </a:r>
          </a:p>
          <a:p>
            <a:pPr lvl="2"/>
            <a:r>
              <a:rPr lang="pt-BR" dirty="0"/>
              <a:t>Reforçar a importância do tema abordado e apresentar recomendações ou boas práticas para garantir a segurança da informação nos aplicativos.</a:t>
            </a:r>
          </a:p>
          <a:p>
            <a:r>
              <a:rPr lang="pt-BR" dirty="0"/>
              <a:t>Cada integrante do grupo deve contribuir na pesquisa e estar preparado para apresentar sua parte. </a:t>
            </a:r>
          </a:p>
        </p:txBody>
      </p:sp>
    </p:spTree>
    <p:extLst>
      <p:ext uri="{BB962C8B-B14F-4D97-AF65-F5344CB8AC3E}">
        <p14:creationId xmlns:p14="http://schemas.microsoft.com/office/powerpoint/2010/main" val="402636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F33D1-6A4A-4BEC-BCFC-39B74D99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para as 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2DBB4-CF12-462B-BB0C-EA990627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566064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b="1" dirty="0"/>
              <a:t>Orientações para as Apresentações</a:t>
            </a:r>
            <a:endParaRPr lang="pt-BR" sz="2000" dirty="0"/>
          </a:p>
          <a:p>
            <a:pPr lvl="1">
              <a:spcBef>
                <a:spcPts val="0"/>
              </a:spcBef>
            </a:pPr>
            <a:r>
              <a:rPr lang="pt-BR" sz="2000" dirty="0"/>
              <a:t>Divisão de responsabilidades: Cada integrante deve participar explicando uma parte do conteúdo.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Exemplos práticos: Sempre que possível, incluir simulações ou demonstrações que ilustrem a teoria.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Estrutura sugerida: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Introdução ao tema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Explicação teórica com exemplos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Demonstração prática ou estudo de caso 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Conclusão destacando a importância do tema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Uso de recursos visuais: Utilize slides, diagramas e gráficos para facilitar a compreensão.</a:t>
            </a:r>
          </a:p>
        </p:txBody>
      </p:sp>
    </p:spTree>
    <p:extLst>
      <p:ext uri="{BB962C8B-B14F-4D97-AF65-F5344CB8AC3E}">
        <p14:creationId xmlns:p14="http://schemas.microsoft.com/office/powerpoint/2010/main" val="142919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751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Tema do Office</vt:lpstr>
      <vt:lpstr>Projetos de Software e Segurança da Informação</vt:lpstr>
      <vt:lpstr>Projeto 1 - Sistema de Gerenciamento de Consultas Médicas</vt:lpstr>
      <vt:lpstr>Grupo 1: Introdução à Segurança da Informação no Desenvolvimento de Aplicativos</vt:lpstr>
      <vt:lpstr>Grupo 2: Práticas Seguras no Desenvolvimento de Aplicativos</vt:lpstr>
      <vt:lpstr>Grupo 3: Principais Ameaças e Vulnerabilidades</vt:lpstr>
      <vt:lpstr>Grupo 4: Ferramentas e Técnicas para Testes de Segurança</vt:lpstr>
      <vt:lpstr>Grupo 5: Boas Práticas na Implantação e Manutenção </vt:lpstr>
      <vt:lpstr>Orientações para as Pesquisas</vt:lpstr>
      <vt:lpstr>Orientações para as Apresentações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1207lab001</cp:lastModifiedBy>
  <cp:revision>122</cp:revision>
  <dcterms:created xsi:type="dcterms:W3CDTF">2024-03-08T12:14:33Z</dcterms:created>
  <dcterms:modified xsi:type="dcterms:W3CDTF">2025-03-28T11:32:07Z</dcterms:modified>
</cp:coreProperties>
</file>