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Henrique Miho de Souza" initials="PHMdS" lastIdx="2" clrIdx="0">
    <p:extLst>
      <p:ext uri="{19B8F6BF-5375-455C-9EA6-DF929625EA0E}">
        <p15:presenceInfo xmlns:p15="http://schemas.microsoft.com/office/powerpoint/2012/main" userId="S-1-5-21-1968796493-41410912-2451105760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7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B45FB-FC1C-4893-B550-48C1193193C6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0886-2B44-4102-B316-2BF70C094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52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800886-2B44-4102-B316-2BF70C09400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5638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B8FC8-9D6D-4E3B-ABB7-9EF80D900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4400" dirty="0"/>
              <a:t>Importância da Segurança da Informação no desenvolvimento de Aplicativos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03FF3E-842E-4C89-BED7-4C22AAAEF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160591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E4B8D-53F6-4AF5-8E4A-1C3E27B7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706023"/>
          </a:xfrm>
        </p:spPr>
        <p:txBody>
          <a:bodyPr/>
          <a:lstStyle/>
          <a:p>
            <a:r>
              <a:rPr lang="pt-BR" sz="2400" dirty="0"/>
              <a:t>Grupo 1: Introdução à Segurança da Informação no Desenvolvimento de Aplicativos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798C3C-991D-4DEB-B91B-2811E51F2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485429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Conteúdo necessário:</a:t>
            </a:r>
          </a:p>
          <a:p>
            <a:pPr lvl="1">
              <a:spcBef>
                <a:spcPts val="0"/>
              </a:spcBef>
            </a:pPr>
            <a:r>
              <a:rPr lang="pt-BR" sz="1800" dirty="0"/>
              <a:t>Conceito de Segurança da Informação: Explique o que é segurança da informação e sua importância no contexto do desenvolvimento de software.</a:t>
            </a:r>
          </a:p>
          <a:p>
            <a:pPr lvl="1">
              <a:spcBef>
                <a:spcPts val="0"/>
              </a:spcBef>
            </a:pPr>
            <a:r>
              <a:rPr lang="pt-BR" sz="1800" dirty="0"/>
              <a:t>Princípios fundamentais (CID):</a:t>
            </a:r>
          </a:p>
          <a:p>
            <a:pPr lvl="2">
              <a:spcBef>
                <a:spcPts val="0"/>
              </a:spcBef>
            </a:pPr>
            <a:r>
              <a:rPr lang="pt-BR" sz="1600" dirty="0"/>
              <a:t>Confidencialidade: Como proteger os dados contra acessos não autorizados.</a:t>
            </a:r>
          </a:p>
          <a:p>
            <a:pPr lvl="2">
              <a:spcBef>
                <a:spcPts val="0"/>
              </a:spcBef>
            </a:pPr>
            <a:r>
              <a:rPr lang="pt-BR" sz="1600" dirty="0"/>
              <a:t>Integridade: Garantir que os dados não sejam alterados sem autorização.</a:t>
            </a:r>
          </a:p>
          <a:p>
            <a:pPr lvl="2">
              <a:spcBef>
                <a:spcPts val="0"/>
              </a:spcBef>
            </a:pPr>
            <a:r>
              <a:rPr lang="pt-BR" sz="1600" dirty="0"/>
              <a:t>Disponibilidade: Manter os serviços e sistemas sempre acessíveis aos usuários autorizados.</a:t>
            </a:r>
          </a:p>
          <a:p>
            <a:pPr marL="687600" lvl="1" indent="-230400">
              <a:spcBef>
                <a:spcPts val="0"/>
              </a:spcBef>
            </a:pPr>
            <a:r>
              <a:rPr lang="pt-BR" sz="1800" dirty="0"/>
              <a:t>Exemplos reais: Apresente 5 casos famosos de falhas de segurança, como:</a:t>
            </a:r>
          </a:p>
          <a:p>
            <a:pPr marL="1144800" lvl="2" indent="-230400">
              <a:spcBef>
                <a:spcPts val="0"/>
              </a:spcBef>
            </a:pPr>
            <a:r>
              <a:rPr lang="pt-BR" sz="1600" dirty="0"/>
              <a:t>Vazamento de dados da Facebook (exposição de milhões de contas).</a:t>
            </a:r>
          </a:p>
          <a:p>
            <a:pPr marL="1144800" lvl="2" indent="-230400">
              <a:spcBef>
                <a:spcPts val="0"/>
              </a:spcBef>
            </a:pPr>
            <a:r>
              <a:rPr lang="pt-BR" sz="1600" dirty="0"/>
              <a:t>Brecha no aplicativo da Uber que permitiu acesso não autorizado.</a:t>
            </a:r>
          </a:p>
          <a:p>
            <a:pPr marL="687600" lvl="1" indent="-230400">
              <a:spcBef>
                <a:spcPts val="0"/>
              </a:spcBef>
            </a:pPr>
            <a:r>
              <a:rPr lang="pt-BR" sz="1800" dirty="0"/>
              <a:t>Como cada ataque poderia ser evitado: Explique como cada ataque poderia ser evitado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20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E4B8D-53F6-4AF5-8E4A-1C3E27B7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706023"/>
          </a:xfrm>
        </p:spPr>
        <p:txBody>
          <a:bodyPr/>
          <a:lstStyle/>
          <a:p>
            <a:r>
              <a:rPr lang="pt-BR" sz="2400" dirty="0"/>
              <a:t>Grupo 1: Introdução à Segurança da Informação no Desenvolvimento de Aplicativos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798C3C-991D-4DEB-B91B-2811E51F2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485429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Conteúdo necessário:</a:t>
            </a:r>
          </a:p>
          <a:p>
            <a:pPr marL="687600" lvl="1" indent="-230400">
              <a:spcBef>
                <a:spcPts val="0"/>
              </a:spcBef>
            </a:pPr>
            <a:r>
              <a:rPr lang="pt-BR" sz="1800" dirty="0"/>
              <a:t>Impactos da falta de segurança: Aborde consequências como perda financeira, danos à reputação e sanções legais.</a:t>
            </a:r>
          </a:p>
          <a:p>
            <a:pPr marL="687600" lvl="1" indent="-230400">
              <a:spcBef>
                <a:spcPts val="0"/>
              </a:spcBef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739641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E4B8D-53F6-4AF5-8E4A-1C3E27B76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706023"/>
          </a:xfrm>
        </p:spPr>
        <p:txBody>
          <a:bodyPr/>
          <a:lstStyle/>
          <a:p>
            <a:r>
              <a:rPr lang="pt-BR" sz="2400" dirty="0"/>
              <a:t>Grupo 2: Práticas Seguras no Desenvolvimento de Aplicativos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798C3C-991D-4DEB-B91B-2811E51F2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485429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Conteúdo necessário:</a:t>
            </a:r>
          </a:p>
          <a:p>
            <a:pPr marL="687600" lvl="1" indent="-230400">
              <a:spcBef>
                <a:spcPts val="0"/>
              </a:spcBef>
            </a:pPr>
            <a:r>
              <a:rPr lang="pt-BR" sz="1800" dirty="0"/>
              <a:t>Segurança por design: Explique a importância de considerar a segurança desde o início do projeto.</a:t>
            </a:r>
          </a:p>
          <a:p>
            <a:pPr marL="687600" lvl="1" indent="-230400">
              <a:spcBef>
                <a:spcPts val="0"/>
              </a:spcBef>
            </a:pPr>
            <a:r>
              <a:rPr lang="pt-BR" sz="1800" dirty="0"/>
              <a:t>Autenticação e controle de acesso:</a:t>
            </a:r>
          </a:p>
          <a:p>
            <a:pPr marL="1144800" lvl="2" indent="-230400">
              <a:spcBef>
                <a:spcPts val="0"/>
              </a:spcBef>
            </a:pPr>
            <a:r>
              <a:rPr lang="pt-BR" sz="1600" dirty="0"/>
              <a:t>Implementação de autenticação </a:t>
            </a:r>
            <a:r>
              <a:rPr lang="pt-BR" sz="1600" dirty="0" err="1"/>
              <a:t>multifator</a:t>
            </a:r>
            <a:r>
              <a:rPr lang="pt-BR" sz="1600" dirty="0"/>
              <a:t> (MFA).</a:t>
            </a:r>
          </a:p>
          <a:p>
            <a:pPr marL="1144800" lvl="2" indent="-230400">
              <a:spcBef>
                <a:spcPts val="0"/>
              </a:spcBef>
            </a:pPr>
            <a:r>
              <a:rPr lang="pt-BR" sz="1600" dirty="0"/>
              <a:t>Utilização de padrões seguros como </a:t>
            </a:r>
            <a:r>
              <a:rPr lang="pt-BR" sz="1600" dirty="0" err="1"/>
              <a:t>OAuth</a:t>
            </a:r>
            <a:r>
              <a:rPr lang="pt-BR" sz="1600" dirty="0"/>
              <a:t> 2.0, </a:t>
            </a:r>
            <a:r>
              <a:rPr lang="pt-BR" sz="1600" dirty="0" err="1"/>
              <a:t>OpenID</a:t>
            </a:r>
            <a:r>
              <a:rPr lang="pt-BR" sz="1600" dirty="0"/>
              <a:t> Connect e SAML.</a:t>
            </a:r>
          </a:p>
          <a:p>
            <a:pPr marL="687600" lvl="1" indent="-230400">
              <a:spcBef>
                <a:spcPts val="0"/>
              </a:spcBef>
            </a:pPr>
            <a:r>
              <a:rPr lang="pt-BR" sz="1800" dirty="0"/>
              <a:t>Gerenciamento seguro de senhas e </a:t>
            </a:r>
            <a:r>
              <a:rPr lang="pt-BR" sz="1800" dirty="0" err="1"/>
              <a:t>tokens</a:t>
            </a:r>
            <a:r>
              <a:rPr lang="pt-BR" sz="1800" dirty="0"/>
              <a:t>:</a:t>
            </a:r>
          </a:p>
          <a:p>
            <a:pPr marL="1144800" lvl="2" indent="-230400">
              <a:spcBef>
                <a:spcPts val="0"/>
              </a:spcBef>
            </a:pPr>
            <a:r>
              <a:rPr lang="pt-BR" sz="1600" dirty="0"/>
              <a:t>Utilização de </a:t>
            </a:r>
            <a:r>
              <a:rPr lang="pt-BR" sz="1600" dirty="0" err="1"/>
              <a:t>hashes</a:t>
            </a:r>
            <a:r>
              <a:rPr lang="pt-BR" sz="1600" dirty="0"/>
              <a:t> e </a:t>
            </a:r>
            <a:r>
              <a:rPr lang="pt-BR" sz="1600" dirty="0" err="1"/>
              <a:t>salt</a:t>
            </a:r>
            <a:r>
              <a:rPr lang="pt-BR" sz="1600" dirty="0"/>
              <a:t> para proteger senhas.</a:t>
            </a:r>
          </a:p>
          <a:p>
            <a:pPr marL="1144800" lvl="2" indent="-230400">
              <a:spcBef>
                <a:spcPts val="0"/>
              </a:spcBef>
            </a:pPr>
            <a:r>
              <a:rPr lang="pt-BR" sz="1600" dirty="0"/>
              <a:t>Práticas seguras para armazenar e gerenciar </a:t>
            </a:r>
            <a:r>
              <a:rPr lang="pt-BR" sz="1600" dirty="0" err="1"/>
              <a:t>tokens</a:t>
            </a:r>
            <a:r>
              <a:rPr lang="pt-BR" sz="1600" dirty="0"/>
              <a:t> de sessão.</a:t>
            </a:r>
          </a:p>
          <a:p>
            <a:pPr lvl="1">
              <a:spcBef>
                <a:spcPts val="0"/>
              </a:spcBef>
            </a:pPr>
            <a:r>
              <a:rPr lang="pt-BR" sz="1800" dirty="0"/>
              <a:t>Bibliotecas e frameworks seguros: Explique por que é importante escolher ferramentas confiáveis e atualizadas.</a:t>
            </a:r>
          </a:p>
        </p:txBody>
      </p:sp>
    </p:spTree>
    <p:extLst>
      <p:ext uri="{BB962C8B-B14F-4D97-AF65-F5344CB8AC3E}">
        <p14:creationId xmlns:p14="http://schemas.microsoft.com/office/powerpoint/2010/main" val="419904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AA19D-6A12-43BE-8671-463FFDFA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Grupo 3: Principais Ameaças e Vulnerabilidades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65AC31-DD87-4C26-8CB0-204543554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Conteúdo necessário</a:t>
            </a:r>
            <a:endParaRPr lang="pt-BR" dirty="0"/>
          </a:p>
          <a:p>
            <a:pPr marL="687600" lvl="1" indent="-230400"/>
            <a:r>
              <a:rPr lang="pt-BR" dirty="0"/>
              <a:t>Ataques comuns:</a:t>
            </a:r>
          </a:p>
          <a:p>
            <a:pPr marL="1144800" lvl="2" indent="-230400"/>
            <a:r>
              <a:rPr lang="pt-BR" dirty="0"/>
              <a:t>SQL </a:t>
            </a:r>
            <a:r>
              <a:rPr lang="pt-BR" dirty="0" err="1"/>
              <a:t>Injection</a:t>
            </a:r>
            <a:r>
              <a:rPr lang="pt-BR" dirty="0"/>
              <a:t>: Explique como funciona e demonstre um exemplo básico.</a:t>
            </a:r>
          </a:p>
          <a:p>
            <a:pPr marL="1144800" lvl="2" indent="-230400"/>
            <a:r>
              <a:rPr lang="pt-BR" dirty="0"/>
              <a:t>Cross-Site </a:t>
            </a:r>
            <a:r>
              <a:rPr lang="pt-BR" dirty="0" err="1"/>
              <a:t>Scripting</a:t>
            </a:r>
            <a:r>
              <a:rPr lang="pt-BR" dirty="0"/>
              <a:t> (XSS): Mostre como scripts maliciosos podem comprometer dados do usuário.</a:t>
            </a:r>
          </a:p>
          <a:p>
            <a:pPr marL="1144800" lvl="2" indent="-230400"/>
            <a:r>
              <a:rPr lang="pt-BR" dirty="0"/>
              <a:t>Cross-Site </a:t>
            </a:r>
            <a:r>
              <a:rPr lang="pt-BR" dirty="0" err="1"/>
              <a:t>Request</a:t>
            </a:r>
            <a:r>
              <a:rPr lang="pt-BR" dirty="0"/>
              <a:t> </a:t>
            </a:r>
            <a:r>
              <a:rPr lang="pt-BR" dirty="0" err="1"/>
              <a:t>Forgery</a:t>
            </a:r>
            <a:r>
              <a:rPr lang="pt-BR" dirty="0"/>
              <a:t> (CSRF): Demonstre como esse ataque pode forjar ações em nome do usuário.</a:t>
            </a:r>
          </a:p>
          <a:p>
            <a:pPr marL="687600" lvl="1" indent="-230400"/>
            <a:r>
              <a:rPr lang="pt-BR" dirty="0"/>
              <a:t>Vulnerabilidades em APIs: Explique como APIs mal configuradas podem expor dados sensíveis.</a:t>
            </a:r>
          </a:p>
          <a:p>
            <a:pPr marL="687600" lvl="1" indent="-230400"/>
            <a:r>
              <a:rPr lang="pt-BR" dirty="0"/>
              <a:t>Engenharia social: Apresente como criminosos enganam usuários para obter informações confidenciais.</a:t>
            </a:r>
          </a:p>
          <a:p>
            <a:pPr marL="687600" lvl="1" indent="-230400"/>
            <a:r>
              <a:rPr lang="pt-BR" dirty="0"/>
              <a:t>Exploração de falhas de configuração: Dê exemplos de permissões mal definidas e seus riscos.</a:t>
            </a:r>
          </a:p>
        </p:txBody>
      </p:sp>
    </p:spTree>
    <p:extLst>
      <p:ext uri="{BB962C8B-B14F-4D97-AF65-F5344CB8AC3E}">
        <p14:creationId xmlns:p14="http://schemas.microsoft.com/office/powerpoint/2010/main" val="1887601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78F77-A2B3-48FC-ADDD-0F31EDF0A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Grupo 4: Ferramentas e Técnicas para Testes de Segurança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0F555F-265E-463F-85AB-354788F25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Conteúdo necessário:</a:t>
            </a:r>
          </a:p>
          <a:p>
            <a:pPr lvl="1">
              <a:spcBef>
                <a:spcPts val="0"/>
              </a:spcBef>
            </a:pPr>
            <a:r>
              <a:rPr lang="pt-BR" sz="1800" dirty="0"/>
              <a:t>Conceito de </a:t>
            </a:r>
            <a:r>
              <a:rPr lang="pt-BR" sz="1800" dirty="0" err="1"/>
              <a:t>Pentest</a:t>
            </a:r>
            <a:r>
              <a:rPr lang="pt-BR" sz="1800" dirty="0"/>
              <a:t> (Teste de Penetração): Explique como esse processo é essencial para identificar vulnerabilidades.</a:t>
            </a:r>
          </a:p>
          <a:p>
            <a:pPr lvl="1">
              <a:spcBef>
                <a:spcPts val="0"/>
              </a:spcBef>
            </a:pPr>
            <a:r>
              <a:rPr lang="pt-BR" sz="1800" dirty="0"/>
              <a:t>Ferramentas recomendadas:</a:t>
            </a:r>
          </a:p>
          <a:p>
            <a:pPr lvl="2">
              <a:spcBef>
                <a:spcPts val="0"/>
              </a:spcBef>
            </a:pPr>
            <a:r>
              <a:rPr lang="pt-BR" sz="1600" dirty="0"/>
              <a:t>OWASP ZAP e </a:t>
            </a:r>
            <a:r>
              <a:rPr lang="pt-BR" sz="1600" dirty="0" err="1"/>
              <a:t>Burp</a:t>
            </a:r>
            <a:r>
              <a:rPr lang="pt-BR" sz="1600" dirty="0"/>
              <a:t> </a:t>
            </a:r>
            <a:r>
              <a:rPr lang="pt-BR" sz="1600" dirty="0" err="1"/>
              <a:t>Suite</a:t>
            </a:r>
            <a:r>
              <a:rPr lang="pt-BR" sz="1600" dirty="0"/>
              <a:t> para análise de segurança em aplicações web.</a:t>
            </a:r>
          </a:p>
          <a:p>
            <a:pPr lvl="2">
              <a:spcBef>
                <a:spcPts val="0"/>
              </a:spcBef>
            </a:pPr>
            <a:r>
              <a:rPr lang="pt-BR" sz="1600" dirty="0" err="1"/>
              <a:t>Nmap</a:t>
            </a:r>
            <a:r>
              <a:rPr lang="pt-BR" sz="1600" dirty="0"/>
              <a:t> para varredura de portas e serviços vulneráveis.</a:t>
            </a:r>
          </a:p>
          <a:p>
            <a:pPr lvl="2">
              <a:spcBef>
                <a:spcPts val="0"/>
              </a:spcBef>
            </a:pPr>
            <a:r>
              <a:rPr lang="pt-BR" sz="1600" dirty="0" err="1"/>
              <a:t>Nikto</a:t>
            </a:r>
            <a:r>
              <a:rPr lang="pt-BR" sz="1600" dirty="0"/>
              <a:t> para detectar vulnerabilidades em servidores web.</a:t>
            </a:r>
          </a:p>
          <a:p>
            <a:pPr lvl="1">
              <a:spcBef>
                <a:spcPts val="0"/>
              </a:spcBef>
            </a:pPr>
            <a:r>
              <a:rPr lang="pt-BR" sz="1800" dirty="0"/>
              <a:t>Testes durante o ciclo de desenvolvimento: Explique o conceito de </a:t>
            </a:r>
            <a:r>
              <a:rPr lang="pt-BR" sz="1800" dirty="0" err="1"/>
              <a:t>DevSecOps</a:t>
            </a:r>
            <a:r>
              <a:rPr lang="pt-BR" sz="1800" dirty="0"/>
              <a:t> e como integrar segurança no processo de CI/CD.</a:t>
            </a:r>
          </a:p>
          <a:p>
            <a:pPr lvl="1">
              <a:spcBef>
                <a:spcPts val="0"/>
              </a:spcBef>
            </a:pPr>
            <a:r>
              <a:rPr lang="pt-BR" sz="1800" dirty="0"/>
              <a:t>Revisão de código: Enfatize a importância de revisar códigos para identificar brechas e falhas lógicas.</a:t>
            </a:r>
          </a:p>
        </p:txBody>
      </p:sp>
    </p:spTree>
    <p:extLst>
      <p:ext uri="{BB962C8B-B14F-4D97-AF65-F5344CB8AC3E}">
        <p14:creationId xmlns:p14="http://schemas.microsoft.com/office/powerpoint/2010/main" val="1220843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D861F-1729-4423-8D67-1D6A9E2C9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Grupo 5: Boas Práticas na Implantação e Manutenção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52EC52-8E9F-47B6-9C48-75ACCE204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Conteúdo necessário:</a:t>
            </a:r>
          </a:p>
          <a:p>
            <a:pPr lvl="1">
              <a:spcBef>
                <a:spcPts val="0"/>
              </a:spcBef>
            </a:pPr>
            <a:r>
              <a:rPr lang="pt-BR" sz="1800" dirty="0"/>
              <a:t>Configuração segura de servidores: Explique como ajustar permissões, proteger portas e desabilitar serviços desnecessários.</a:t>
            </a:r>
          </a:p>
          <a:p>
            <a:pPr lvl="1">
              <a:spcBef>
                <a:spcPts val="0"/>
              </a:spcBef>
            </a:pPr>
            <a:r>
              <a:rPr lang="pt-BR" sz="1800" dirty="0"/>
              <a:t>Atualizações e aplicação de patches: Destaque a importância de manter software e bibliotecas sempre atualizadas.</a:t>
            </a:r>
          </a:p>
          <a:p>
            <a:pPr lvl="1">
              <a:spcBef>
                <a:spcPts val="0"/>
              </a:spcBef>
            </a:pPr>
            <a:r>
              <a:rPr lang="pt-BR" sz="1800" dirty="0"/>
              <a:t>Monitoramento e resposta a incidentes:</a:t>
            </a:r>
          </a:p>
          <a:p>
            <a:pPr lvl="2">
              <a:spcBef>
                <a:spcPts val="0"/>
              </a:spcBef>
            </a:pPr>
            <a:r>
              <a:rPr lang="pt-BR" sz="1600" dirty="0"/>
              <a:t>Demonstre ferramentas como </a:t>
            </a:r>
            <a:r>
              <a:rPr lang="pt-BR" sz="1600" dirty="0" err="1"/>
              <a:t>Splunk</a:t>
            </a:r>
            <a:r>
              <a:rPr lang="pt-BR" sz="1600" dirty="0"/>
              <a:t>, </a:t>
            </a:r>
            <a:r>
              <a:rPr lang="pt-BR" sz="1600" dirty="0" err="1"/>
              <a:t>Wazuh</a:t>
            </a:r>
            <a:r>
              <a:rPr lang="pt-BR" sz="1600" dirty="0"/>
              <a:t> ou </a:t>
            </a:r>
            <a:r>
              <a:rPr lang="pt-BR" sz="1600" dirty="0" err="1"/>
              <a:t>Graylog</a:t>
            </a:r>
            <a:r>
              <a:rPr lang="pt-BR" sz="1600" dirty="0"/>
              <a:t> para detecção de ameaças.</a:t>
            </a:r>
          </a:p>
          <a:p>
            <a:pPr lvl="1">
              <a:spcBef>
                <a:spcPts val="0"/>
              </a:spcBef>
            </a:pPr>
            <a:r>
              <a:rPr lang="pt-BR" sz="1800" dirty="0"/>
              <a:t>Backup e plano de recuperação de desastres:</a:t>
            </a:r>
          </a:p>
          <a:p>
            <a:pPr lvl="2">
              <a:spcBef>
                <a:spcPts val="0"/>
              </a:spcBef>
            </a:pPr>
            <a:r>
              <a:rPr lang="pt-BR" sz="1600" dirty="0"/>
              <a:t>Explique a importância de backups regulares e como implementá-los de forma segura.</a:t>
            </a:r>
          </a:p>
          <a:p>
            <a:pPr lvl="2">
              <a:spcBef>
                <a:spcPts val="0"/>
              </a:spcBef>
            </a:pPr>
            <a:r>
              <a:rPr lang="pt-BR" sz="1600" dirty="0"/>
              <a:t>Apresente a diferença entre Backup Full, Incremental e Diferencial.</a:t>
            </a:r>
          </a:p>
        </p:txBody>
      </p:sp>
    </p:spTree>
    <p:extLst>
      <p:ext uri="{BB962C8B-B14F-4D97-AF65-F5344CB8AC3E}">
        <p14:creationId xmlns:p14="http://schemas.microsoft.com/office/powerpoint/2010/main" val="1015270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7CF11-6D4C-B2E7-53E1-01AAD382D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Orientações para as Pesquisas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3AA01E-73B5-77F6-D200-1AACE48A8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</p:spPr>
        <p:txBody>
          <a:bodyPr/>
          <a:lstStyle/>
          <a:p>
            <a:r>
              <a:rPr lang="pt-BR" dirty="0"/>
              <a:t>Cada grupo deverá realizar uma pesquisa sobre o tema designado, abordando os seguintes pontos:</a:t>
            </a:r>
          </a:p>
          <a:p>
            <a:pPr lvl="1"/>
            <a:r>
              <a:rPr lang="pt-BR" dirty="0"/>
              <a:t>Introdução</a:t>
            </a:r>
          </a:p>
          <a:p>
            <a:pPr lvl="2"/>
            <a:r>
              <a:rPr lang="pt-BR" dirty="0"/>
              <a:t>Apresentar o tema e sua importância, destacando por que a segurança da informação é essencial no desenvolvimento de aplicativos.</a:t>
            </a:r>
          </a:p>
          <a:p>
            <a:pPr lvl="1"/>
            <a:r>
              <a:rPr lang="pt-BR" dirty="0"/>
              <a:t>Desenvolvimento</a:t>
            </a:r>
          </a:p>
          <a:p>
            <a:pPr lvl="2"/>
            <a:r>
              <a:rPr lang="pt-BR" dirty="0"/>
              <a:t>Explorar o conteúdo específico do tema do grupo, explicando conceitos, práticas recomendadas, ferramentas e exemplos relevantes.</a:t>
            </a:r>
          </a:p>
          <a:p>
            <a:pPr lvl="1"/>
            <a:r>
              <a:rPr lang="pt-BR" dirty="0"/>
              <a:t>Conclusão</a:t>
            </a:r>
          </a:p>
          <a:p>
            <a:pPr lvl="2"/>
            <a:r>
              <a:rPr lang="pt-BR" dirty="0"/>
              <a:t>Reforçar a importância do tema abordado e apresentar recomendações ou boas práticas para garantir a segurança da informação nos aplicativos.</a:t>
            </a:r>
          </a:p>
          <a:p>
            <a:r>
              <a:rPr lang="pt-BR" dirty="0"/>
              <a:t>Cada integrante do grupo deve contribuir na pesquisa e estar preparado para apresentar sua parte. </a:t>
            </a:r>
          </a:p>
        </p:txBody>
      </p:sp>
    </p:spTree>
    <p:extLst>
      <p:ext uri="{BB962C8B-B14F-4D97-AF65-F5344CB8AC3E}">
        <p14:creationId xmlns:p14="http://schemas.microsoft.com/office/powerpoint/2010/main" val="402636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F33D1-6A4A-4BEC-BCFC-39B74D990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Orientações para as Apresentações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B2DBB4-CF12-462B-BB0C-EA9906271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566064"/>
          </a:xfrm>
        </p:spPr>
        <p:txBody>
          <a:bodyPr/>
          <a:lstStyle/>
          <a:p>
            <a:pPr marL="0" lvl="1" indent="0">
              <a:spcBef>
                <a:spcPts val="0"/>
              </a:spcBef>
              <a:buNone/>
            </a:pPr>
            <a:r>
              <a:rPr lang="pt-BR" sz="2000" b="1" dirty="0"/>
              <a:t>Orientações para as Apresentações</a:t>
            </a:r>
            <a:endParaRPr lang="pt-BR" sz="2000" dirty="0"/>
          </a:p>
          <a:p>
            <a:pPr lvl="1">
              <a:spcBef>
                <a:spcPts val="0"/>
              </a:spcBef>
            </a:pPr>
            <a:r>
              <a:rPr lang="pt-BR" sz="2000" dirty="0"/>
              <a:t>Divisão de responsabilidades: Cada integrante deve participar explicando uma parte do conteúdo.</a:t>
            </a:r>
          </a:p>
          <a:p>
            <a:pPr lvl="1">
              <a:spcBef>
                <a:spcPts val="0"/>
              </a:spcBef>
            </a:pPr>
            <a:r>
              <a:rPr lang="pt-BR" sz="2000" dirty="0"/>
              <a:t>Exemplos práticos: Sempre que possível, incluir simulações ou demonstrações que ilustrem a teoria.</a:t>
            </a:r>
          </a:p>
          <a:p>
            <a:pPr lvl="1">
              <a:spcBef>
                <a:spcPts val="0"/>
              </a:spcBef>
            </a:pPr>
            <a:r>
              <a:rPr lang="pt-BR" sz="2000" dirty="0"/>
              <a:t>Estrutura sugerida:</a:t>
            </a:r>
          </a:p>
          <a:p>
            <a:pPr lvl="2">
              <a:spcBef>
                <a:spcPts val="0"/>
              </a:spcBef>
            </a:pPr>
            <a:r>
              <a:rPr lang="pt-BR" sz="1800" dirty="0"/>
              <a:t>Introdução ao tema</a:t>
            </a:r>
          </a:p>
          <a:p>
            <a:pPr lvl="2">
              <a:spcBef>
                <a:spcPts val="0"/>
              </a:spcBef>
            </a:pPr>
            <a:r>
              <a:rPr lang="pt-BR" sz="1800" dirty="0"/>
              <a:t>Explicação teórica com exemplos</a:t>
            </a:r>
          </a:p>
          <a:p>
            <a:pPr lvl="2">
              <a:spcBef>
                <a:spcPts val="0"/>
              </a:spcBef>
            </a:pPr>
            <a:r>
              <a:rPr lang="pt-BR" sz="1800" dirty="0"/>
              <a:t>Demonstração prática ou estudo de caso </a:t>
            </a:r>
          </a:p>
          <a:p>
            <a:pPr lvl="2">
              <a:spcBef>
                <a:spcPts val="0"/>
              </a:spcBef>
            </a:pPr>
            <a:r>
              <a:rPr lang="pt-BR" sz="1800" dirty="0"/>
              <a:t>Conclusão destacando a importância do tema</a:t>
            </a:r>
          </a:p>
          <a:p>
            <a:pPr lvl="1">
              <a:spcBef>
                <a:spcPts val="0"/>
              </a:spcBef>
            </a:pPr>
            <a:r>
              <a:rPr lang="pt-BR" sz="2000" dirty="0"/>
              <a:t>Uso de recursos visuais: Utilize slides, diagramas e gráficos para facilitar a compreensão.</a:t>
            </a:r>
          </a:p>
        </p:txBody>
      </p:sp>
    </p:spTree>
    <p:extLst>
      <p:ext uri="{BB962C8B-B14F-4D97-AF65-F5344CB8AC3E}">
        <p14:creationId xmlns:p14="http://schemas.microsoft.com/office/powerpoint/2010/main" val="14291959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1909</TotalTime>
  <Words>756</Words>
  <Application>Microsoft Office PowerPoint</Application>
  <PresentationFormat>Widescreen</PresentationFormat>
  <Paragraphs>73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Tema do Office</vt:lpstr>
      <vt:lpstr>Importância da Segurança da Informação no desenvolvimento de Aplicativos</vt:lpstr>
      <vt:lpstr>Grupo 1: Introdução à Segurança da Informação no Desenvolvimento de Aplicativos</vt:lpstr>
      <vt:lpstr>Grupo 1: Introdução à Segurança da Informação no Desenvolvimento de Aplicativos</vt:lpstr>
      <vt:lpstr>Grupo 2: Práticas Seguras no Desenvolvimento de Aplicativos</vt:lpstr>
      <vt:lpstr>Grupo 3: Principais Ameaças e Vulnerabilidades</vt:lpstr>
      <vt:lpstr>Grupo 4: Ferramentas e Técnicas para Testes de Segurança</vt:lpstr>
      <vt:lpstr>Grupo 5: Boas Práticas na Implantação e Manutenção </vt:lpstr>
      <vt:lpstr>Orientações para as Pesquisas</vt:lpstr>
      <vt:lpstr>Orientações para as Apresentações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Professor</cp:lastModifiedBy>
  <cp:revision>120</cp:revision>
  <dcterms:created xsi:type="dcterms:W3CDTF">2024-03-08T12:14:33Z</dcterms:created>
  <dcterms:modified xsi:type="dcterms:W3CDTF">2025-03-19T16:54:33Z</dcterms:modified>
</cp:coreProperties>
</file>