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Introdução a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Atribuir valores para cada atributo dentro do objeto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77909A-ABB4-49A1-A03D-D47D451DCF47}"/>
              </a:ext>
            </a:extLst>
          </p:cNvPr>
          <p:cNvSpPr/>
          <p:nvPr/>
        </p:nvSpPr>
        <p:spPr>
          <a:xfrm>
            <a:off x="2728912" y="2589833"/>
            <a:ext cx="6734175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211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somar os valores dos atributos, primeiro devemos criar um </a:t>
            </a:r>
            <a:r>
              <a:rPr lang="pt-BR" b="1" dirty="0"/>
              <a:t>método</a:t>
            </a:r>
            <a:r>
              <a:rPr lang="pt-BR" dirty="0"/>
              <a:t>, dentro da classe </a:t>
            </a:r>
            <a:r>
              <a:rPr lang="pt-BR" b="1" dirty="0" err="1"/>
              <a:t>ContaMes</a:t>
            </a:r>
            <a:r>
              <a:rPr lang="pt-BR" dirty="0"/>
              <a:t>. 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DF04D2-7D9A-493B-8E30-CD5E63D676B0}"/>
              </a:ext>
            </a:extLst>
          </p:cNvPr>
          <p:cNvSpPr/>
          <p:nvPr/>
        </p:nvSpPr>
        <p:spPr>
          <a:xfrm>
            <a:off x="2834440" y="2770644"/>
            <a:ext cx="7324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49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/>
              <a:t>E após isso devemos atribuir o valor somado dentro de uma variável no programa </a:t>
            </a:r>
            <a:r>
              <a:rPr lang="pt-BR" b="1" dirty="0" err="1"/>
              <a:t>Main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28D574-F95D-45B1-8E35-A6A5DAA836A0}"/>
              </a:ext>
            </a:extLst>
          </p:cNvPr>
          <p:cNvSpPr/>
          <p:nvPr/>
        </p:nvSpPr>
        <p:spPr>
          <a:xfrm>
            <a:off x="4114800" y="2520403"/>
            <a:ext cx="396240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BE7F1B-7613-46F9-A06A-54E8C26004B5}"/>
              </a:ext>
            </a:extLst>
          </p:cNvPr>
          <p:cNvSpPr txBox="1">
            <a:spLocks/>
          </p:cNvSpPr>
          <p:nvPr/>
        </p:nvSpPr>
        <p:spPr>
          <a:xfrm>
            <a:off x="592347" y="3192296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pt-BR" dirty="0"/>
              <a:t>Por fim comparar qual mês teve o maior gasto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147AD4-8D07-4AFC-AF93-34FB894A5173}"/>
              </a:ext>
            </a:extLst>
          </p:cNvPr>
          <p:cNvSpPr/>
          <p:nvPr/>
        </p:nvSpPr>
        <p:spPr>
          <a:xfrm>
            <a:off x="1685925" y="3868024"/>
            <a:ext cx="882015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6918-BC33-48FC-BE21-AF8AC13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dos itens dentro da classe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CC14F7-CC6C-442A-9DF6-D6ECD1F455FB}"/>
              </a:ext>
            </a:extLst>
          </p:cNvPr>
          <p:cNvSpPr/>
          <p:nvPr/>
        </p:nvSpPr>
        <p:spPr>
          <a:xfrm>
            <a:off x="2433637" y="2188753"/>
            <a:ext cx="7324726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sz="1600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C42539C-672F-451C-932B-D3E02000EF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26649" y="2358030"/>
            <a:ext cx="807893" cy="7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0BEB95E-4FA5-4BA9-B62A-C831A40817E9}"/>
              </a:ext>
            </a:extLst>
          </p:cNvPr>
          <p:cNvCxnSpPr>
            <a:cxnSpLocks/>
          </p:cNvCxnSpPr>
          <p:nvPr/>
        </p:nvCxnSpPr>
        <p:spPr>
          <a:xfrm flipH="1">
            <a:off x="1940949" y="2968336"/>
            <a:ext cx="4926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7A8244D-6D64-430C-B415-0DF8B66267B9}"/>
              </a:ext>
            </a:extLst>
          </p:cNvPr>
          <p:cNvSpPr/>
          <p:nvPr/>
        </p:nvSpPr>
        <p:spPr>
          <a:xfrm>
            <a:off x="3741420" y="3112655"/>
            <a:ext cx="2151380" cy="840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6FF7A1-A7AD-4080-BD6A-021028B8924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92800" y="3527713"/>
            <a:ext cx="933450" cy="5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BC0A78-2361-46AA-A110-D5A355FC1815}"/>
              </a:ext>
            </a:extLst>
          </p:cNvPr>
          <p:cNvSpPr/>
          <p:nvPr/>
        </p:nvSpPr>
        <p:spPr>
          <a:xfrm>
            <a:off x="2964872" y="4266784"/>
            <a:ext cx="5752408" cy="116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1B9BF4-AAA0-426B-B915-455754E57D8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717280" y="4844311"/>
            <a:ext cx="626803" cy="11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7994AD-A92A-4E2A-A1A1-F89CAE6FF113}"/>
              </a:ext>
            </a:extLst>
          </p:cNvPr>
          <p:cNvSpPr txBox="1"/>
          <p:nvPr/>
        </p:nvSpPr>
        <p:spPr>
          <a:xfrm>
            <a:off x="5234542" y="2188753"/>
            <a:ext cx="172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Pacote da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AD9186-D152-4A5D-974D-A9DD0A5DA74F}"/>
              </a:ext>
            </a:extLst>
          </p:cNvPr>
          <p:cNvSpPr txBox="1"/>
          <p:nvPr/>
        </p:nvSpPr>
        <p:spPr>
          <a:xfrm>
            <a:off x="424336" y="2799059"/>
            <a:ext cx="151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da classe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57FB11-0B8D-484A-9A61-804E32948307}"/>
              </a:ext>
            </a:extLst>
          </p:cNvPr>
          <p:cNvSpPr txBox="1"/>
          <p:nvPr/>
        </p:nvSpPr>
        <p:spPr>
          <a:xfrm>
            <a:off x="6826250" y="3363631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Classe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A539E9-A1D9-4C5F-8692-0E246AA5751D}"/>
              </a:ext>
            </a:extLst>
          </p:cNvPr>
          <p:cNvSpPr txBox="1"/>
          <p:nvPr/>
        </p:nvSpPr>
        <p:spPr>
          <a:xfrm>
            <a:off x="9344083" y="4675034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Classe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27C1B83-50B7-429C-9D37-4C3C6F889196}"/>
              </a:ext>
            </a:extLst>
          </p:cNvPr>
          <p:cNvSpPr/>
          <p:nvPr/>
        </p:nvSpPr>
        <p:spPr>
          <a:xfrm>
            <a:off x="2964871" y="3112655"/>
            <a:ext cx="740353" cy="840507"/>
          </a:xfrm>
          <a:prstGeom prst="rect">
            <a:avLst/>
          </a:prstGeom>
          <a:noFill/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4FA36AF-8427-4C3B-93F2-7E1FB2DA6796}"/>
              </a:ext>
            </a:extLst>
          </p:cNvPr>
          <p:cNvCxnSpPr>
            <a:cxnSpLocks/>
          </p:cNvCxnSpPr>
          <p:nvPr/>
        </p:nvCxnSpPr>
        <p:spPr>
          <a:xfrm flipH="1">
            <a:off x="1940949" y="3530600"/>
            <a:ext cx="1023923" cy="0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6386D0-D3ED-46B5-A5B7-A283DFC430E8}"/>
              </a:ext>
            </a:extLst>
          </p:cNvPr>
          <p:cNvSpPr txBox="1"/>
          <p:nvPr/>
        </p:nvSpPr>
        <p:spPr>
          <a:xfrm>
            <a:off x="424336" y="3363631"/>
            <a:ext cx="1516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que um atributo/método pode ser acessado por outro arquivo.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B4251FE-D1DC-4E46-82F3-4F0849959C5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940950" y="3948407"/>
            <a:ext cx="1023924" cy="496596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2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7610-197E-4834-AE90-EF4CC9C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Classe (UML)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9216-BCE3-4920-9B42-0F3F1929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diagrama de classe 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é uma representação visual que descreve a estrutura de um sistema, mostrando classes, seus atributos, métodos e os relacionamentos entre elas. Ele é usado para planejar, organizar e comunicar o design de software antes da implementação.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D6B3A6-1C93-41D1-852D-0117A91FB172}"/>
              </a:ext>
            </a:extLst>
          </p:cNvPr>
          <p:cNvGrpSpPr/>
          <p:nvPr/>
        </p:nvGrpSpPr>
        <p:grpSpPr>
          <a:xfrm>
            <a:off x="592347" y="3797497"/>
            <a:ext cx="6209625" cy="2403622"/>
            <a:chOff x="1933991" y="3797497"/>
            <a:chExt cx="6209625" cy="24036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F6BC550-AD41-4BD0-9C7D-1EE6C36F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991" y="3797497"/>
              <a:ext cx="3136773" cy="2403622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AD8C338-D1E0-4D5C-A8D8-805EBF4AD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082473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B7E3871-FA40-42D5-B24D-9827BAB9E934}"/>
                </a:ext>
              </a:extLst>
            </p:cNvPr>
            <p:cNvCxnSpPr/>
            <p:nvPr/>
          </p:nvCxnSpPr>
          <p:spPr>
            <a:xfrm>
              <a:off x="5070764" y="5934364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8058D4E-5A3C-46AA-A637-8B499C971C1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999308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E7CD3FD-2358-4C43-AC5D-38DC02E76131}"/>
                </a:ext>
              </a:extLst>
            </p:cNvPr>
            <p:cNvSpPr txBox="1"/>
            <p:nvPr/>
          </p:nvSpPr>
          <p:spPr>
            <a:xfrm>
              <a:off x="6150764" y="389780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da Classe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FCA87AE-ACE8-45F5-BF3C-B767C0731E63}"/>
                </a:ext>
              </a:extLst>
            </p:cNvPr>
            <p:cNvSpPr txBox="1"/>
            <p:nvPr/>
          </p:nvSpPr>
          <p:spPr>
            <a:xfrm>
              <a:off x="6150763" y="48146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 da Classe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4689F3-7C7A-497A-AF36-EA37D2D275D3}"/>
                </a:ext>
              </a:extLst>
            </p:cNvPr>
            <p:cNvSpPr txBox="1"/>
            <p:nvPr/>
          </p:nvSpPr>
          <p:spPr>
            <a:xfrm>
              <a:off x="6106943" y="5749698"/>
              <a:ext cx="1946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Métodos da Classe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84375E-7770-4F75-9643-DBED0DDE5F16}"/>
              </a:ext>
            </a:extLst>
          </p:cNvPr>
          <p:cNvSpPr txBox="1"/>
          <p:nvPr/>
        </p:nvSpPr>
        <p:spPr>
          <a:xfrm>
            <a:off x="7945893" y="4147024"/>
            <a:ext cx="300843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representam a visibilidade: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"-": Privado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"+": Público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0282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dois programas que resolvam o mesmo problema: calcular a média de três notas de um aluno e verificar se ele foi aprovado (média ≥ 7). O primeiro programa deve ser desenvolvido utilizando programação estruturada, enquanto o segundo deve ser criado utilizando programação orientada a objetos (POO). Ao final, para o programa em POO, crie o projeto da classe UML.</a:t>
            </a:r>
          </a:p>
          <a:p>
            <a:endParaRPr lang="pt-BR" dirty="0"/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Estruturada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Orientada a Objetos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Projeto de </a:t>
            </a:r>
            <a:r>
              <a:rPr lang="pt-BR"/>
              <a:t>Classe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12561"/>
          </a:xfrm>
        </p:spPr>
        <p:txBody>
          <a:bodyPr/>
          <a:lstStyle/>
          <a:p>
            <a:r>
              <a:rPr lang="pt-BR" dirty="0"/>
              <a:t>Uma classe em Java é um modelo ou estrutura que define as propriedades (atributos) e comportamentos (métodos) de um objeto, funcionando como um molde para criar instâncias (objetos) no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336A81-7BAA-4782-85A8-0434B4D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3318164"/>
            <a:ext cx="10067636" cy="1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Estruturada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Crie um programa onde você armazena os valores gastos com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 para os meses de Janeiro e Fevereiro em variáveis separadas. Em seguida, calcule a soma total dos gastos de cada mês e compare os resultados para identificar qual mês apresentou o maior gasto total.</a:t>
            </a:r>
            <a:endParaRPr lang="pt-BR" b="1" dirty="0"/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Orientada a Objetos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 Crie um programa onde você implemente uma classe chamada </a:t>
            </a:r>
            <a:r>
              <a:rPr lang="pt-BR" dirty="0" err="1"/>
              <a:t>Mes</a:t>
            </a:r>
            <a:r>
              <a:rPr lang="pt-BR" dirty="0"/>
              <a:t> com atributos para armazenar os gastos de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. Adicione um método na classe para calcular a soma total desses gastos. Depois, crie dois objetos da classe </a:t>
            </a:r>
            <a:r>
              <a:rPr lang="pt-BR" b="1" dirty="0" err="1"/>
              <a:t>Mes</a:t>
            </a:r>
            <a:r>
              <a:rPr lang="pt-BR" dirty="0"/>
              <a:t> representando os meses de Janeiro e Fevereiro, utilize o método para calcular os totais de cada mês e compare os resultados para identificar qual deles teve o maior gasto.</a:t>
            </a:r>
          </a:p>
        </p:txBody>
      </p:sp>
    </p:spTree>
    <p:extLst>
      <p:ext uri="{BB962C8B-B14F-4D97-AF65-F5344CB8AC3E}">
        <p14:creationId xmlns:p14="http://schemas.microsoft.com/office/powerpoint/2010/main" val="2098319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Importar o Scanner e declarar as variáveis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726E2-45A4-46EC-ACAD-1C5853FD0F3B}"/>
              </a:ext>
            </a:extLst>
          </p:cNvPr>
          <p:cNvSpPr/>
          <p:nvPr/>
        </p:nvSpPr>
        <p:spPr>
          <a:xfrm>
            <a:off x="1842654" y="2564971"/>
            <a:ext cx="850669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28143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Atribuir os valores as variáveis, a partir da entra de dados do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A5BD7F-F2E5-425C-8E29-7C2BD56FC1FD}"/>
              </a:ext>
            </a:extLst>
          </p:cNvPr>
          <p:cNvSpPr/>
          <p:nvPr/>
        </p:nvSpPr>
        <p:spPr>
          <a:xfrm>
            <a:off x="3062114" y="4001729"/>
            <a:ext cx="6067772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6573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Somar os gastos no meses de Janeiro e Fevereiro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18681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dirty="0"/>
              <a:t>Comparar os meses que tiveram maior gasto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E3F455-139F-4885-B0FC-3B384E3C8A76}"/>
              </a:ext>
            </a:extLst>
          </p:cNvPr>
          <p:cNvSpPr/>
          <p:nvPr/>
        </p:nvSpPr>
        <p:spPr>
          <a:xfrm>
            <a:off x="3249021" y="2517661"/>
            <a:ext cx="5693959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572520-6574-48C4-A192-6EF14F3CE69E}"/>
              </a:ext>
            </a:extLst>
          </p:cNvPr>
          <p:cNvSpPr/>
          <p:nvPr/>
        </p:nvSpPr>
        <p:spPr>
          <a:xfrm>
            <a:off x="1828800" y="3826719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3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Criar uma classe </a:t>
            </a:r>
            <a:r>
              <a:rPr lang="pt-BR" b="1" dirty="0" err="1"/>
              <a:t>ContaMes</a:t>
            </a:r>
            <a:r>
              <a:rPr lang="pt-BR" dirty="0"/>
              <a:t>, dentro de um pacote </a:t>
            </a:r>
            <a:r>
              <a:rPr lang="pt-BR" b="1" dirty="0"/>
              <a:t>Entidades </a:t>
            </a:r>
            <a:r>
              <a:rPr lang="pt-BR" dirty="0"/>
              <a:t>e definir os </a:t>
            </a:r>
            <a:r>
              <a:rPr lang="pt-BR" b="1" dirty="0"/>
              <a:t>atributos</a:t>
            </a:r>
            <a:r>
              <a:rPr lang="pt-BR" dirty="0"/>
              <a:t> dessa classe.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48FA7B-BADA-4180-ADAF-DC0F92ADC4C8}"/>
              </a:ext>
            </a:extLst>
          </p:cNvPr>
          <p:cNvSpPr/>
          <p:nvPr/>
        </p:nvSpPr>
        <p:spPr>
          <a:xfrm>
            <a:off x="4318000" y="2484582"/>
            <a:ext cx="355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21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/>
              <a:t>Crie um programa </a:t>
            </a:r>
            <a:r>
              <a:rPr lang="pt-BR" dirty="0"/>
              <a:t>chamado </a:t>
            </a:r>
            <a:r>
              <a:rPr lang="pt-BR" b="1" dirty="0" err="1"/>
              <a:t>Main</a:t>
            </a:r>
            <a:r>
              <a:rPr lang="pt-BR" dirty="0"/>
              <a:t> e, dentro dela, instancie objetos da classe </a:t>
            </a:r>
            <a:r>
              <a:rPr lang="pt-BR" b="1" dirty="0" err="1"/>
              <a:t>ContaMes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B8DDD7-F87F-4713-9CE0-DF6F1325CDBE}"/>
              </a:ext>
            </a:extLst>
          </p:cNvPr>
          <p:cNvSpPr/>
          <p:nvPr/>
        </p:nvSpPr>
        <p:spPr>
          <a:xfrm>
            <a:off x="3048000" y="2667245"/>
            <a:ext cx="60960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F6A3C2-8FD2-46FA-BAAD-35D0E4F21B20}"/>
              </a:ext>
            </a:extLst>
          </p:cNvPr>
          <p:cNvSpPr/>
          <p:nvPr/>
        </p:nvSpPr>
        <p:spPr>
          <a:xfrm>
            <a:off x="592348" y="4860714"/>
            <a:ext cx="1100730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objetos de uma classe significa criar instâncias específicas (ou seja, objetos) baseadas no modelo definido pela classe. Em termos simples, é quando você usa a classe como um "molde" para criar objetos concretos com seus próprios valores de atributos.</a:t>
            </a:r>
          </a:p>
        </p:txBody>
      </p:sp>
    </p:spTree>
    <p:extLst>
      <p:ext uri="{BB962C8B-B14F-4D97-AF65-F5344CB8AC3E}">
        <p14:creationId xmlns:p14="http://schemas.microsoft.com/office/powerpoint/2010/main" val="172740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2489"/>
          </a:xfrm>
        </p:spPr>
        <p:txBody>
          <a:bodyPr/>
          <a:lstStyle/>
          <a:p>
            <a:r>
              <a:rPr lang="pt-BR" dirty="0"/>
              <a:t>Variáveis – São espaços na memória que armazenam valores simples, como números ou texto</a:t>
            </a:r>
          </a:p>
          <a:p>
            <a:pPr indent="457200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BDA955-8E5D-4A90-87A3-0C78196A1F20}"/>
              </a:ext>
            </a:extLst>
          </p:cNvPr>
          <p:cNvSpPr/>
          <p:nvPr/>
        </p:nvSpPr>
        <p:spPr>
          <a:xfrm>
            <a:off x="3492296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DDED6D-53E2-4644-AC0A-FE51AA93179C}"/>
              </a:ext>
            </a:extLst>
          </p:cNvPr>
          <p:cNvSpPr/>
          <p:nvPr/>
        </p:nvSpPr>
        <p:spPr>
          <a:xfrm>
            <a:off x="5561900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02F6CF-45AE-4460-842E-B3C47584AB1A}"/>
              </a:ext>
            </a:extLst>
          </p:cNvPr>
          <p:cNvSpPr/>
          <p:nvPr/>
        </p:nvSpPr>
        <p:spPr>
          <a:xfrm>
            <a:off x="7631503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30A57F-34F6-42ED-855E-A24586509678}"/>
              </a:ext>
            </a:extLst>
          </p:cNvPr>
          <p:cNvSpPr/>
          <p:nvPr/>
        </p:nvSpPr>
        <p:spPr>
          <a:xfrm>
            <a:off x="3492296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E4E6D-6576-4132-9ED5-B91BED935E3F}"/>
              </a:ext>
            </a:extLst>
          </p:cNvPr>
          <p:cNvSpPr/>
          <p:nvPr/>
        </p:nvSpPr>
        <p:spPr>
          <a:xfrm>
            <a:off x="5561900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CCC4B2-39A0-4EB3-9896-7F31481D2B76}"/>
              </a:ext>
            </a:extLst>
          </p:cNvPr>
          <p:cNvSpPr/>
          <p:nvPr/>
        </p:nvSpPr>
        <p:spPr>
          <a:xfrm>
            <a:off x="7631503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1E76E-E16F-45E8-A3C2-B70F66B9A382}"/>
              </a:ext>
            </a:extLst>
          </p:cNvPr>
          <p:cNvSpPr txBox="1"/>
          <p:nvPr/>
        </p:nvSpPr>
        <p:spPr>
          <a:xfrm>
            <a:off x="3492296" y="44027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BE1BF2-35C5-48AB-8E95-9ED1BB18D2A5}"/>
              </a:ext>
            </a:extLst>
          </p:cNvPr>
          <p:cNvSpPr txBox="1"/>
          <p:nvPr/>
        </p:nvSpPr>
        <p:spPr>
          <a:xfrm>
            <a:off x="5561900" y="4402719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B6154-2288-495A-B637-49FB9E09F169}"/>
              </a:ext>
            </a:extLst>
          </p:cNvPr>
          <p:cNvSpPr txBox="1"/>
          <p:nvPr/>
        </p:nvSpPr>
        <p:spPr>
          <a:xfrm>
            <a:off x="7631503" y="44116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C43E9F-E189-4313-93BA-A342A8CD2133}"/>
              </a:ext>
            </a:extLst>
          </p:cNvPr>
          <p:cNvSpPr txBox="1"/>
          <p:nvPr/>
        </p:nvSpPr>
        <p:spPr>
          <a:xfrm>
            <a:off x="3492296" y="56288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05111C-C3E7-4113-AC6E-6E0CBA42D983}"/>
              </a:ext>
            </a:extLst>
          </p:cNvPr>
          <p:cNvSpPr txBox="1"/>
          <p:nvPr/>
        </p:nvSpPr>
        <p:spPr>
          <a:xfrm>
            <a:off x="5561900" y="5628847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C19901-93C9-437A-8C61-92DBF9CB1DB7}"/>
              </a:ext>
            </a:extLst>
          </p:cNvPr>
          <p:cNvSpPr txBox="1"/>
          <p:nvPr/>
        </p:nvSpPr>
        <p:spPr>
          <a:xfrm>
            <a:off x="7631503" y="563772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7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Objetos – São instâncias de uma classe que armazenam valores dos atributos, mantendo um estado único para cada instância.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BB8DC7-C4DA-4F1A-B14B-D8C631942882}"/>
              </a:ext>
            </a:extLst>
          </p:cNvPr>
          <p:cNvSpPr/>
          <p:nvPr/>
        </p:nvSpPr>
        <p:spPr>
          <a:xfrm>
            <a:off x="560096" y="2820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47BDE9-800E-4A1E-BA5E-BD5872590B7D}"/>
              </a:ext>
            </a:extLst>
          </p:cNvPr>
          <p:cNvGrpSpPr/>
          <p:nvPr/>
        </p:nvGrpSpPr>
        <p:grpSpPr>
          <a:xfrm>
            <a:off x="3507647" y="3970682"/>
            <a:ext cx="5183919" cy="720000"/>
            <a:chOff x="3500434" y="3970682"/>
            <a:chExt cx="5183919" cy="720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DA955-8E5D-4A90-87A3-0C78196A1F20}"/>
                </a:ext>
              </a:extLst>
            </p:cNvPr>
            <p:cNvSpPr/>
            <p:nvPr/>
          </p:nvSpPr>
          <p:spPr>
            <a:xfrm>
              <a:off x="436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DDED6D-53E2-4644-AC0A-FE51AA93179C}"/>
                </a:ext>
              </a:extLst>
            </p:cNvPr>
            <p:cNvSpPr/>
            <p:nvPr/>
          </p:nvSpPr>
          <p:spPr>
            <a:xfrm>
              <a:off x="580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02F6CF-45AE-4460-842E-B3C47584AB1A}"/>
                </a:ext>
              </a:extLst>
            </p:cNvPr>
            <p:cNvSpPr/>
            <p:nvPr/>
          </p:nvSpPr>
          <p:spPr>
            <a:xfrm>
              <a:off x="724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F29C462-48D5-42AA-8F80-FE4D5CE3FC64}"/>
                </a:ext>
              </a:extLst>
            </p:cNvPr>
            <p:cNvSpPr txBox="1"/>
            <p:nvPr/>
          </p:nvSpPr>
          <p:spPr>
            <a:xfrm>
              <a:off x="3500434" y="4130627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jan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033130A-57BD-4783-B9F3-9F46CB55B2EC}"/>
              </a:ext>
            </a:extLst>
          </p:cNvPr>
          <p:cNvGrpSpPr/>
          <p:nvPr/>
        </p:nvGrpSpPr>
        <p:grpSpPr>
          <a:xfrm>
            <a:off x="3500434" y="5323555"/>
            <a:ext cx="5191132" cy="720000"/>
            <a:chOff x="3238500" y="5423677"/>
            <a:chExt cx="5191132" cy="72000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C54E0C-61E6-4217-B762-C0314D48A544}"/>
                </a:ext>
              </a:extLst>
            </p:cNvPr>
            <p:cNvGrpSpPr/>
            <p:nvPr/>
          </p:nvGrpSpPr>
          <p:grpSpPr>
            <a:xfrm>
              <a:off x="4109632" y="5423677"/>
              <a:ext cx="4320000" cy="720000"/>
              <a:chOff x="4262032" y="4210457"/>
              <a:chExt cx="4320000" cy="720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EBCE5F1-301C-4EF3-A4A0-EFADFF5114CE}"/>
                  </a:ext>
                </a:extLst>
              </p:cNvPr>
              <p:cNvSpPr/>
              <p:nvPr/>
            </p:nvSpPr>
            <p:spPr>
              <a:xfrm>
                <a:off x="426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356BD65-30EF-4287-BEFD-B83510B332E0}"/>
                  </a:ext>
                </a:extLst>
              </p:cNvPr>
              <p:cNvSpPr/>
              <p:nvPr/>
            </p:nvSpPr>
            <p:spPr>
              <a:xfrm>
                <a:off x="570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1E1E8E-D73E-4780-9B02-CB1634611C3E}"/>
                  </a:ext>
                </a:extLst>
              </p:cNvPr>
              <p:cNvSpPr/>
              <p:nvPr/>
            </p:nvSpPr>
            <p:spPr>
              <a:xfrm>
                <a:off x="714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EA98F6C-F0CD-42BC-9127-397E17AFC215}"/>
                </a:ext>
              </a:extLst>
            </p:cNvPr>
            <p:cNvSpPr txBox="1"/>
            <p:nvPr/>
          </p:nvSpPr>
          <p:spPr>
            <a:xfrm>
              <a:off x="3238500" y="558362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fev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F22129-89F9-4279-B239-C0AE39FCA609}"/>
              </a:ext>
            </a:extLst>
          </p:cNvPr>
          <p:cNvGrpSpPr/>
          <p:nvPr/>
        </p:nvGrpSpPr>
        <p:grpSpPr>
          <a:xfrm>
            <a:off x="4371566" y="4853230"/>
            <a:ext cx="4320000" cy="307777"/>
            <a:chOff x="4102419" y="4911630"/>
            <a:chExt cx="4320000" cy="30777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2F16D65-4246-4984-8511-545FE59910B3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5B81601-DF76-4F68-8D1F-C63903B0EF1A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40F735F-829F-402D-8C2F-E1123C85EB32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1AB57F6-EDE2-49A6-84BD-0F7C7E16D8FD}"/>
              </a:ext>
            </a:extLst>
          </p:cNvPr>
          <p:cNvGrpSpPr/>
          <p:nvPr/>
        </p:nvGrpSpPr>
        <p:grpSpPr>
          <a:xfrm>
            <a:off x="4371566" y="6206103"/>
            <a:ext cx="4320000" cy="307777"/>
            <a:chOff x="4102419" y="4911630"/>
            <a:chExt cx="4320000" cy="307777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6FADC90-D64B-4C08-8394-0521FA14D24A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04558D8-6FC1-4E4B-B8CE-57E757AEA59C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FAF1304-7A3A-4AE0-BD05-5CB4D47D3F34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49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2110</TotalTime>
  <Words>1201</Words>
  <Application>Microsoft Office PowerPoint</Application>
  <PresentationFormat>Widescreen</PresentationFormat>
  <Paragraphs>158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Programação Orientada a Objetos (POO)</vt:lpstr>
      <vt:lpstr>Classes em POO</vt:lpstr>
      <vt:lpstr>Entendo as Classes na Prática</vt:lpstr>
      <vt:lpstr>Resolução utilizando a Programação Estruturada</vt:lpstr>
      <vt:lpstr>Resolução utilizando a Programação Estruturada</vt:lpstr>
      <vt:lpstr>Resolução utilizando a Programação Orientada a Objetos</vt:lpstr>
      <vt:lpstr>Resolução utilizando a Programação Orientada a Objetos</vt:lpstr>
      <vt:lpstr>Variáveis x Objetos</vt:lpstr>
      <vt:lpstr>Variáveis x Objetos</vt:lpstr>
      <vt:lpstr>Resolução utilizando a Programação Orientada a Objetos</vt:lpstr>
      <vt:lpstr>Resolução utilizando a Programação Orientada a Objetos</vt:lpstr>
      <vt:lpstr>Resolução utilizando a Programação Orientada a Objetos</vt:lpstr>
      <vt:lpstr>Explicação dos itens dentro da classe</vt:lpstr>
      <vt:lpstr>Projeto da Classe (UML)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135</cp:revision>
  <dcterms:created xsi:type="dcterms:W3CDTF">2024-03-08T12:14:33Z</dcterms:created>
  <dcterms:modified xsi:type="dcterms:W3CDTF">2025-03-10T00:02:42Z</dcterms:modified>
</cp:coreProperties>
</file>