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Henrique Miho de Souza" initials="PHMdS" lastIdx="2" clrIdx="0">
    <p:extLst>
      <p:ext uri="{19B8F6BF-5375-455C-9EA6-DF929625EA0E}">
        <p15:presenceInfo xmlns:p15="http://schemas.microsoft.com/office/powerpoint/2012/main" userId="S-1-5-21-1968796493-41410912-2451105760-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10" d="100"/>
          <a:sy n="110" d="100"/>
        </p:scale>
        <p:origin x="3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45FB-FC1C-4893-B550-48C1193193C6}" type="datetimeFigureOut">
              <a:rPr lang="pt-BR" smtClean="0"/>
              <a:t>09/03/2025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00886-2B44-4102-B316-2BF70C094002}" type="slidenum">
              <a:rPr lang="pt-BR" smtClean="0"/>
              <a:t>‹nº›</a:t>
            </a:fld>
            <a:endParaRPr lang="pt-BR"/>
          </a:p>
        </p:txBody>
      </p:sp>
    </p:spTree>
    <p:extLst>
      <p:ext uri="{BB962C8B-B14F-4D97-AF65-F5344CB8AC3E}">
        <p14:creationId xmlns:p14="http://schemas.microsoft.com/office/powerpoint/2010/main" val="261252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F73EA-414C-4929-B3E7-AD122EFFBFBF}"/>
              </a:ext>
            </a:extLst>
          </p:cNvPr>
          <p:cNvSpPr>
            <a:spLocks noGrp="1"/>
          </p:cNvSpPr>
          <p:nvPr>
            <p:ph type="ctrTitle"/>
          </p:nvPr>
        </p:nvSpPr>
        <p:spPr>
          <a:xfrm>
            <a:off x="1524000" y="1652931"/>
            <a:ext cx="9144000" cy="23876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Subtítulo 2">
            <a:extLst>
              <a:ext uri="{FF2B5EF4-FFF2-40B4-BE49-F238E27FC236}">
                <a16:creationId xmlns:a16="http://schemas.microsoft.com/office/drawing/2014/main" id="{C37FCEED-3F66-43BC-8B20-36021361A3BF}"/>
              </a:ext>
            </a:extLst>
          </p:cNvPr>
          <p:cNvSpPr>
            <a:spLocks noGrp="1"/>
          </p:cNvSpPr>
          <p:nvPr>
            <p:ph type="subTitle" idx="1"/>
          </p:nvPr>
        </p:nvSpPr>
        <p:spPr>
          <a:xfrm>
            <a:off x="1524000" y="4260550"/>
            <a:ext cx="9144000" cy="1655762"/>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63950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B2585-BC56-4839-AEEF-1B75486F2313}"/>
              </a:ext>
            </a:extLst>
          </p:cNvPr>
          <p:cNvSpPr>
            <a:spLocks noGrp="1"/>
          </p:cNvSpPr>
          <p:nvPr>
            <p:ph type="title"/>
          </p:nvPr>
        </p:nvSpPr>
        <p:spPr>
          <a:xfrm>
            <a:off x="838200" y="828134"/>
            <a:ext cx="9392728" cy="491707"/>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19D1A810-2C5E-49EA-AAFC-FDC1AA5F1FC4}"/>
              </a:ext>
            </a:extLst>
          </p:cNvPr>
          <p:cNvSpPr>
            <a:spLocks noGrp="1"/>
          </p:cNvSpPr>
          <p:nvPr>
            <p:ph type="body" orient="vert" idx="1"/>
          </p:nvPr>
        </p:nvSpPr>
        <p:spPr>
          <a:xfrm>
            <a:off x="605287" y="1825624"/>
            <a:ext cx="10981426" cy="4618307"/>
          </a:xfrm>
          <a:prstGeom prst="rect">
            <a:avLst/>
          </a:prstGeom>
        </p:spPr>
        <p:txBody>
          <a:bodyPr vert="eaVe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8666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DB59BB-5636-42CF-B124-FAF3D7953F15}"/>
              </a:ext>
            </a:extLst>
          </p:cNvPr>
          <p:cNvSpPr>
            <a:spLocks noGrp="1"/>
          </p:cNvSpPr>
          <p:nvPr>
            <p:ph type="title" orient="vert"/>
          </p:nvPr>
        </p:nvSpPr>
        <p:spPr>
          <a:xfrm>
            <a:off x="8724900" y="365125"/>
            <a:ext cx="2628900" cy="5811838"/>
          </a:xfrm>
          <a:prstGeom prst="rect">
            <a:avLst/>
          </a:prstGeo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3875309-BF17-4BAA-9583-FFA5CD6256CF}"/>
              </a:ext>
            </a:extLst>
          </p:cNvPr>
          <p:cNvSpPr>
            <a:spLocks noGrp="1"/>
          </p:cNvSpPr>
          <p:nvPr>
            <p:ph type="body" orient="vert" idx="1"/>
          </p:nvPr>
        </p:nvSpPr>
        <p:spPr>
          <a:xfrm>
            <a:off x="838200" y="365125"/>
            <a:ext cx="7734300" cy="58118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6C19-C741-47D2-A6CB-2906DBB98236}"/>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5" name="Espaço Reservado para Rodapé 4">
            <a:extLst>
              <a:ext uri="{FF2B5EF4-FFF2-40B4-BE49-F238E27FC236}">
                <a16:creationId xmlns:a16="http://schemas.microsoft.com/office/drawing/2014/main" id="{3AC129DE-944E-4128-9F49-76B5C1F4FBC2}"/>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20892AE-B301-431E-9D8C-F0BDAF576005}"/>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56595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DFB8E-AD99-4A2B-8BE2-ED878F912428}"/>
              </a:ext>
            </a:extLst>
          </p:cNvPr>
          <p:cNvSpPr>
            <a:spLocks noGrp="1"/>
          </p:cNvSpPr>
          <p:nvPr>
            <p:ph type="title"/>
          </p:nvPr>
        </p:nvSpPr>
        <p:spPr>
          <a:xfrm>
            <a:off x="749185" y="854420"/>
            <a:ext cx="9409981" cy="448573"/>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BA61F7-989E-45C9-916D-42CE0B17B371}"/>
              </a:ext>
            </a:extLst>
          </p:cNvPr>
          <p:cNvSpPr>
            <a:spLocks noGrp="1"/>
          </p:cNvSpPr>
          <p:nvPr>
            <p:ph idx="1"/>
          </p:nvPr>
        </p:nvSpPr>
        <p:spPr>
          <a:xfrm>
            <a:off x="592347" y="1844675"/>
            <a:ext cx="11007306" cy="4351338"/>
          </a:xfrm>
          <a:prstGeom prst="rect">
            <a:avLst/>
          </a:prstGeom>
        </p:spPr>
        <p:txBody>
          <a:bodyPr/>
          <a:lstStyle>
            <a:lvl1pPr marL="0" indent="0" algn="just">
              <a:lnSpc>
                <a:spcPct val="150000"/>
              </a:lnSpc>
              <a:spcBef>
                <a:spcPts val="0"/>
              </a:spcBef>
              <a:buNone/>
              <a:defRPr sz="2000">
                <a:latin typeface="Times New Roman" panose="02020603050405020304" pitchFamily="18" charset="0"/>
                <a:cs typeface="Times New Roman" panose="02020603050405020304" pitchFamily="18" charset="0"/>
              </a:defRPr>
            </a:lvl1pPr>
            <a:lvl2pPr algn="just">
              <a:lnSpc>
                <a:spcPct val="150000"/>
              </a:lnSpc>
              <a:defRPr sz="1600">
                <a:latin typeface="Times New Roman" panose="02020603050405020304" pitchFamily="18" charset="0"/>
                <a:cs typeface="Times New Roman" panose="02020603050405020304" pitchFamily="18" charset="0"/>
              </a:defRPr>
            </a:lvl2pPr>
            <a:lvl3pPr algn="just">
              <a:lnSpc>
                <a:spcPct val="150000"/>
              </a:lnSpc>
              <a:defRPr sz="1400">
                <a:latin typeface="Times New Roman" panose="02020603050405020304" pitchFamily="18" charset="0"/>
                <a:cs typeface="Times New Roman" panose="02020603050405020304" pitchFamily="18" charset="0"/>
              </a:defRPr>
            </a:lvl3pPr>
            <a:lvl4pPr algn="just">
              <a:lnSpc>
                <a:spcPct val="150000"/>
              </a:lnSpc>
              <a:spcBef>
                <a:spcPts val="0"/>
              </a:spcBef>
              <a:defRPr sz="1200">
                <a:latin typeface="Times New Roman" panose="02020603050405020304" pitchFamily="18" charset="0"/>
                <a:cs typeface="Times New Roman" panose="02020603050405020304" pitchFamily="18" charset="0"/>
              </a:defRPr>
            </a:lvl4pPr>
            <a:lvl5pPr algn="just">
              <a:lnSpc>
                <a:spcPct val="150000"/>
              </a:lnSpc>
              <a:spcBef>
                <a:spcPts val="0"/>
              </a:spcBef>
              <a:defRPr sz="1000">
                <a:latin typeface="Times New Roman" panose="02020603050405020304" pitchFamily="18" charset="0"/>
                <a:cs typeface="Times New Roman" panose="02020603050405020304" pitchFamily="18"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9072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0976-951F-48E1-9F65-E2E7237C089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3F09C38-83BA-4379-9DE9-B52DAEE2D66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801F2F7-E203-4170-8B06-E39E4EF61BE0}"/>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5" name="Espaço Reservado para Rodapé 4">
            <a:extLst>
              <a:ext uri="{FF2B5EF4-FFF2-40B4-BE49-F238E27FC236}">
                <a16:creationId xmlns:a16="http://schemas.microsoft.com/office/drawing/2014/main" id="{CE2FDAB5-81C4-491B-B1DB-3E7A63996A0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AF87684E-F6A9-4B10-B6C6-98901C57A49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82269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37CFC-895E-42D9-B850-249E3AA6498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E2EF1D-1141-40D7-BDED-690939FB81B7}"/>
              </a:ext>
            </a:extLst>
          </p:cNvPr>
          <p:cNvSpPr>
            <a:spLocks noGrp="1"/>
          </p:cNvSpPr>
          <p:nvPr>
            <p:ph sz="half" idx="1"/>
          </p:nvPr>
        </p:nvSpPr>
        <p:spPr>
          <a:xfrm>
            <a:off x="838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ECF165-5788-48F8-B64E-CAD147B1C6F3}"/>
              </a:ext>
            </a:extLst>
          </p:cNvPr>
          <p:cNvSpPr>
            <a:spLocks noGrp="1"/>
          </p:cNvSpPr>
          <p:nvPr>
            <p:ph sz="half" idx="2"/>
          </p:nvPr>
        </p:nvSpPr>
        <p:spPr>
          <a:xfrm>
            <a:off x="6172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1A5A9C-1616-4A2F-9897-2AA0D6A7B0E1}"/>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6" name="Espaço Reservado para Rodapé 5">
            <a:extLst>
              <a:ext uri="{FF2B5EF4-FFF2-40B4-BE49-F238E27FC236}">
                <a16:creationId xmlns:a16="http://schemas.microsoft.com/office/drawing/2014/main" id="{819E4B8E-0EE6-4C64-9500-F64ED0B84D56}"/>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FE3A651-93A6-476E-86D8-9380EB0792B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11802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13D5-4B61-49F1-B604-8019D708D1CC}"/>
              </a:ext>
            </a:extLst>
          </p:cNvPr>
          <p:cNvSpPr>
            <a:spLocks noGrp="1"/>
          </p:cNvSpPr>
          <p:nvPr>
            <p:ph type="title"/>
          </p:nvPr>
        </p:nvSpPr>
        <p:spPr>
          <a:xfrm>
            <a:off x="839788" y="365125"/>
            <a:ext cx="10515600" cy="1325563"/>
          </a:xfrm>
          <a:prstGeom prst="rect">
            <a:avLst/>
          </a:prstGeo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207A11-9E53-4968-BFBB-FBA312D24C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DE141C8A-81E9-4FD8-AF20-F5BD9DA313CA}"/>
              </a:ext>
            </a:extLst>
          </p:cNvPr>
          <p:cNvSpPr>
            <a:spLocks noGrp="1"/>
          </p:cNvSpPr>
          <p:nvPr>
            <p:ph sz="half" idx="2"/>
          </p:nvPr>
        </p:nvSpPr>
        <p:spPr>
          <a:xfrm>
            <a:off x="839788" y="2505075"/>
            <a:ext cx="5157787"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B1C8E84-38D3-49F5-9A51-7C0AF548DF7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F895D1BB-221B-469A-A06C-FD406B207A37}"/>
              </a:ext>
            </a:extLst>
          </p:cNvPr>
          <p:cNvSpPr>
            <a:spLocks noGrp="1"/>
          </p:cNvSpPr>
          <p:nvPr>
            <p:ph sz="quarter" idx="4"/>
          </p:nvPr>
        </p:nvSpPr>
        <p:spPr>
          <a:xfrm>
            <a:off x="6172200" y="2505075"/>
            <a:ext cx="5183188"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AA33C3-5B87-4019-8743-8F9C2F983009}"/>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8" name="Espaço Reservado para Rodapé 7">
            <a:extLst>
              <a:ext uri="{FF2B5EF4-FFF2-40B4-BE49-F238E27FC236}">
                <a16:creationId xmlns:a16="http://schemas.microsoft.com/office/drawing/2014/main" id="{70BDA0B8-E9EF-4477-9209-5DEC09732C40}"/>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FBCF0E10-CAD6-4E43-98B3-1AFB88B68546}"/>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64505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29988-C070-4222-8D96-E36CF17E191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20D39C8-444E-4546-80F5-D0180A75AF94}"/>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4" name="Espaço Reservado para Rodapé 3">
            <a:extLst>
              <a:ext uri="{FF2B5EF4-FFF2-40B4-BE49-F238E27FC236}">
                <a16:creationId xmlns:a16="http://schemas.microsoft.com/office/drawing/2014/main" id="{61C134A4-BE1B-4962-9516-659CD4519DE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1CE7749A-36AE-46D1-BE46-BE0E2F45BD08}"/>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34575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43BC826-C9FB-472E-956F-F80F0568AE25}"/>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3" name="Espaço Reservado para Rodapé 2">
            <a:extLst>
              <a:ext uri="{FF2B5EF4-FFF2-40B4-BE49-F238E27FC236}">
                <a16:creationId xmlns:a16="http://schemas.microsoft.com/office/drawing/2014/main" id="{6E154652-AECB-47CC-A9CD-8426C4D1ACA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D7E24980-9E3E-413B-9621-9DCBCC5F48F1}"/>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8337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EF455-B40C-43F1-B648-F6F57DD2C9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1570ACE-9666-4656-BDDD-596392FA709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F34EE3-79AE-487D-B73B-1A408180A02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E5AF76A-9469-4EBF-8DAC-F6889FD75462}"/>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6" name="Espaço Reservado para Rodapé 5">
            <a:extLst>
              <a:ext uri="{FF2B5EF4-FFF2-40B4-BE49-F238E27FC236}">
                <a16:creationId xmlns:a16="http://schemas.microsoft.com/office/drawing/2014/main" id="{8B4ED122-B6B8-4D0E-98A8-D120579846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14136D5D-BD69-4CD2-A354-F8289DAAC667}"/>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4281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CECA-FA2C-4E5F-A052-5D5CBF0F75B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0F7117-B346-47D7-9DBC-5BBD02B232B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FDB8822-F4D3-4DE6-B130-D7308F116C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370F3C1-6276-4A5F-B650-8B2E8FB06333}"/>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09/03/2025</a:t>
            </a:fld>
            <a:endParaRPr lang="pt-BR"/>
          </a:p>
        </p:txBody>
      </p:sp>
      <p:sp>
        <p:nvSpPr>
          <p:cNvPr id="6" name="Espaço Reservado para Rodapé 5">
            <a:extLst>
              <a:ext uri="{FF2B5EF4-FFF2-40B4-BE49-F238E27FC236}">
                <a16:creationId xmlns:a16="http://schemas.microsoft.com/office/drawing/2014/main" id="{B142CF32-D9DD-42DF-9B63-B3207D85DB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62A81DD0-CB02-442E-A173-AFA500CC711A}"/>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77647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56E30110-E419-43DB-AEFA-3636065754B3}"/>
              </a:ext>
            </a:extLst>
          </p:cNvPr>
          <p:cNvPicPr>
            <a:picLocks noChangeAspect="1"/>
          </p:cNvPicPr>
          <p:nvPr userDrawn="1"/>
        </p:nvPicPr>
        <p:blipFill>
          <a:blip r:embed="rId13"/>
          <a:stretch>
            <a:fillRect/>
          </a:stretch>
        </p:blipFill>
        <p:spPr>
          <a:xfrm>
            <a:off x="0" y="6762736"/>
            <a:ext cx="12192000" cy="95264"/>
          </a:xfrm>
          <a:prstGeom prst="rect">
            <a:avLst/>
          </a:prstGeom>
          <a:solidFill>
            <a:schemeClr val="bg1"/>
          </a:solidFill>
          <a:ln>
            <a:solidFill>
              <a:srgbClr val="292A86"/>
            </a:solidFill>
          </a:ln>
        </p:spPr>
      </p:pic>
      <p:pic>
        <p:nvPicPr>
          <p:cNvPr id="8" name="Imagem 7">
            <a:extLst>
              <a:ext uri="{FF2B5EF4-FFF2-40B4-BE49-F238E27FC236}">
                <a16:creationId xmlns:a16="http://schemas.microsoft.com/office/drawing/2014/main" id="{4AAA702B-ED3B-45E1-8C71-1ACC187886AA}"/>
              </a:ext>
            </a:extLst>
          </p:cNvPr>
          <p:cNvPicPr>
            <a:picLocks noChangeAspect="1"/>
          </p:cNvPicPr>
          <p:nvPr userDrawn="1"/>
        </p:nvPicPr>
        <p:blipFill>
          <a:blip r:embed="rId13"/>
          <a:stretch>
            <a:fillRect/>
          </a:stretch>
        </p:blipFill>
        <p:spPr>
          <a:xfrm>
            <a:off x="582422" y="635357"/>
            <a:ext cx="122428" cy="888712"/>
          </a:xfrm>
          <a:prstGeom prst="rect">
            <a:avLst/>
          </a:prstGeom>
          <a:solidFill>
            <a:srgbClr val="292A86"/>
          </a:solidFill>
        </p:spPr>
      </p:pic>
      <p:pic>
        <p:nvPicPr>
          <p:cNvPr id="9" name="Imagem 8">
            <a:extLst>
              <a:ext uri="{FF2B5EF4-FFF2-40B4-BE49-F238E27FC236}">
                <a16:creationId xmlns:a16="http://schemas.microsoft.com/office/drawing/2014/main" id="{49B168A8-B937-4519-802D-8D1D90A0A0EA}"/>
              </a:ext>
            </a:extLst>
          </p:cNvPr>
          <p:cNvPicPr>
            <a:picLocks noChangeAspect="1"/>
          </p:cNvPicPr>
          <p:nvPr userDrawn="1"/>
        </p:nvPicPr>
        <p:blipFill>
          <a:blip r:embed="rId14"/>
          <a:stretch>
            <a:fillRect/>
          </a:stretch>
        </p:blipFill>
        <p:spPr>
          <a:xfrm>
            <a:off x="10283716" y="719713"/>
            <a:ext cx="1273846" cy="720000"/>
          </a:xfrm>
          <a:prstGeom prst="rect">
            <a:avLst/>
          </a:prstGeom>
        </p:spPr>
      </p:pic>
    </p:spTree>
    <p:extLst>
      <p:ext uri="{BB962C8B-B14F-4D97-AF65-F5344CB8AC3E}">
        <p14:creationId xmlns:p14="http://schemas.microsoft.com/office/powerpoint/2010/main" val="2900495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B8FC8-9D6D-4E3B-ABB7-9EF80D9004E4}"/>
              </a:ext>
            </a:extLst>
          </p:cNvPr>
          <p:cNvSpPr>
            <a:spLocks noGrp="1"/>
          </p:cNvSpPr>
          <p:nvPr>
            <p:ph type="ctrTitle"/>
          </p:nvPr>
        </p:nvSpPr>
        <p:spPr/>
        <p:txBody>
          <a:bodyPr/>
          <a:lstStyle/>
          <a:p>
            <a:r>
              <a:rPr lang="pt-BR" sz="5400" dirty="0"/>
              <a:t>Herança e Polimorfismo</a:t>
            </a:r>
          </a:p>
        </p:txBody>
      </p:sp>
      <p:sp>
        <p:nvSpPr>
          <p:cNvPr id="3" name="Subtítulo 2">
            <a:extLst>
              <a:ext uri="{FF2B5EF4-FFF2-40B4-BE49-F238E27FC236}">
                <a16:creationId xmlns:a16="http://schemas.microsoft.com/office/drawing/2014/main" id="{EE03FF3E-842E-4C89-BED7-4C22AAAEFC19}"/>
              </a:ext>
            </a:extLst>
          </p:cNvPr>
          <p:cNvSpPr>
            <a:spLocks noGrp="1"/>
          </p:cNvSpPr>
          <p:nvPr>
            <p:ph type="subTitle" idx="1"/>
          </p:nvPr>
        </p:nvSpPr>
        <p:spPr/>
        <p:txBody>
          <a:bodyPr/>
          <a:lstStyle/>
          <a:p>
            <a:r>
              <a:rPr lang="pt-BR" dirty="0"/>
              <a:t>Prof. Esp. Pedro Miho</a:t>
            </a:r>
          </a:p>
        </p:txBody>
      </p:sp>
    </p:spTree>
    <p:extLst>
      <p:ext uri="{BB962C8B-B14F-4D97-AF65-F5344CB8AC3E}">
        <p14:creationId xmlns:p14="http://schemas.microsoft.com/office/powerpoint/2010/main" val="16059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4D924-540A-4316-943E-C6BA50E63230}"/>
              </a:ext>
            </a:extLst>
          </p:cNvPr>
          <p:cNvSpPr>
            <a:spLocks noGrp="1"/>
          </p:cNvSpPr>
          <p:nvPr>
            <p:ph type="title"/>
          </p:nvPr>
        </p:nvSpPr>
        <p:spPr/>
        <p:txBody>
          <a:bodyPr/>
          <a:lstStyle/>
          <a:p>
            <a:r>
              <a:rPr lang="pt-BR" dirty="0"/>
              <a:t>Herança	</a:t>
            </a:r>
          </a:p>
        </p:txBody>
      </p:sp>
      <p:sp>
        <p:nvSpPr>
          <p:cNvPr id="3" name="Espaço Reservado para Conteúdo 2">
            <a:extLst>
              <a:ext uri="{FF2B5EF4-FFF2-40B4-BE49-F238E27FC236}">
                <a16:creationId xmlns:a16="http://schemas.microsoft.com/office/drawing/2014/main" id="{7E221AAF-219E-425B-A860-267505691DB6}"/>
              </a:ext>
            </a:extLst>
          </p:cNvPr>
          <p:cNvSpPr>
            <a:spLocks noGrp="1"/>
          </p:cNvSpPr>
          <p:nvPr>
            <p:ph idx="1"/>
          </p:nvPr>
        </p:nvSpPr>
        <p:spPr>
          <a:xfrm>
            <a:off x="592347" y="1844675"/>
            <a:ext cx="11007306" cy="1978388"/>
          </a:xfrm>
        </p:spPr>
        <p:txBody>
          <a:bodyPr/>
          <a:lstStyle/>
          <a:p>
            <a:r>
              <a:rPr lang="pt-BR" dirty="0"/>
              <a:t>A herança é um dos pilares da programação orientada a objetos (POO) e permite que uma classe (chamada de classe filha ou subclasse) herde atributos e métodos de outra classe (chamada de classe pai ou superclasse).</a:t>
            </a:r>
          </a:p>
          <a:p>
            <a:r>
              <a:rPr lang="pt-BR" dirty="0"/>
              <a:t>Essa técnica promove reutilização de código, facilidade de manutenção e organização do projeto.</a:t>
            </a:r>
          </a:p>
        </p:txBody>
      </p:sp>
      <p:sp>
        <p:nvSpPr>
          <p:cNvPr id="4" name="Retângulo 3">
            <a:extLst>
              <a:ext uri="{FF2B5EF4-FFF2-40B4-BE49-F238E27FC236}">
                <a16:creationId xmlns:a16="http://schemas.microsoft.com/office/drawing/2014/main" id="{B587A1F1-EEA6-48CA-B512-CE51E69F7B90}"/>
              </a:ext>
            </a:extLst>
          </p:cNvPr>
          <p:cNvSpPr/>
          <p:nvPr/>
        </p:nvSpPr>
        <p:spPr>
          <a:xfrm>
            <a:off x="1365932" y="5124140"/>
            <a:ext cx="2970685" cy="878830"/>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p>
        </p:txBody>
      </p:sp>
      <p:sp>
        <p:nvSpPr>
          <p:cNvPr id="5" name="Retângulo 4">
            <a:extLst>
              <a:ext uri="{FF2B5EF4-FFF2-40B4-BE49-F238E27FC236}">
                <a16:creationId xmlns:a16="http://schemas.microsoft.com/office/drawing/2014/main" id="{1300CE9B-4915-4B07-9094-95315EF1F69D}"/>
              </a:ext>
            </a:extLst>
          </p:cNvPr>
          <p:cNvSpPr/>
          <p:nvPr/>
        </p:nvSpPr>
        <p:spPr>
          <a:xfrm>
            <a:off x="5702549" y="5123531"/>
            <a:ext cx="4743606" cy="880049"/>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Carro </a:t>
            </a:r>
            <a:r>
              <a:rPr lang="pt-BR" b="1" dirty="0" err="1">
                <a:solidFill>
                  <a:srgbClr val="7F0055"/>
                </a:solidFill>
                <a:latin typeface="Consolas" panose="020B0609020204030204" pitchFamily="49" charset="0"/>
              </a:rPr>
              <a:t>extends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endParaRPr lang="pt-BR" dirty="0"/>
          </a:p>
        </p:txBody>
      </p:sp>
      <p:sp>
        <p:nvSpPr>
          <p:cNvPr id="6" name="CaixaDeTexto 5">
            <a:extLst>
              <a:ext uri="{FF2B5EF4-FFF2-40B4-BE49-F238E27FC236}">
                <a16:creationId xmlns:a16="http://schemas.microsoft.com/office/drawing/2014/main" id="{8F74EE8B-95F0-458A-8106-8ED07F10470D}"/>
              </a:ext>
            </a:extLst>
          </p:cNvPr>
          <p:cNvSpPr txBox="1"/>
          <p:nvPr/>
        </p:nvSpPr>
        <p:spPr>
          <a:xfrm>
            <a:off x="2293534" y="4754199"/>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7" name="CaixaDeTexto 6">
            <a:extLst>
              <a:ext uri="{FF2B5EF4-FFF2-40B4-BE49-F238E27FC236}">
                <a16:creationId xmlns:a16="http://schemas.microsoft.com/office/drawing/2014/main" id="{90EC80A9-E65B-4805-AB0D-D59950A02392}"/>
              </a:ext>
            </a:extLst>
          </p:cNvPr>
          <p:cNvSpPr txBox="1"/>
          <p:nvPr/>
        </p:nvSpPr>
        <p:spPr>
          <a:xfrm>
            <a:off x="7481911" y="4784977"/>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Tree>
    <p:extLst>
      <p:ext uri="{BB962C8B-B14F-4D97-AF65-F5344CB8AC3E}">
        <p14:creationId xmlns:p14="http://schemas.microsoft.com/office/powerpoint/2010/main" val="20246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F642-E38A-4B17-B305-F70323727EF7}"/>
              </a:ext>
            </a:extLst>
          </p:cNvPr>
          <p:cNvSpPr>
            <a:spLocks noGrp="1"/>
          </p:cNvSpPr>
          <p:nvPr>
            <p:ph type="title"/>
          </p:nvPr>
        </p:nvSpPr>
        <p:spPr/>
        <p:txBody>
          <a:bodyPr/>
          <a:lstStyle/>
          <a:p>
            <a:r>
              <a:rPr lang="pt-BR" dirty="0"/>
              <a:t>Exemplo </a:t>
            </a:r>
          </a:p>
        </p:txBody>
      </p:sp>
      <p:sp>
        <p:nvSpPr>
          <p:cNvPr id="3" name="Espaço Reservado para Conteúdo 2">
            <a:extLst>
              <a:ext uri="{FF2B5EF4-FFF2-40B4-BE49-F238E27FC236}">
                <a16:creationId xmlns:a16="http://schemas.microsoft.com/office/drawing/2014/main" id="{2A74A100-D328-4756-BBA8-8AB542B26B35}"/>
              </a:ext>
            </a:extLst>
          </p:cNvPr>
          <p:cNvSpPr>
            <a:spLocks noGrp="1"/>
          </p:cNvSpPr>
          <p:nvPr>
            <p:ph idx="1"/>
          </p:nvPr>
        </p:nvSpPr>
        <p:spPr>
          <a:xfrm>
            <a:off x="592347" y="1844675"/>
            <a:ext cx="11007306" cy="994319"/>
          </a:xfrm>
        </p:spPr>
        <p:txBody>
          <a:bodyPr/>
          <a:lstStyle/>
          <a:p>
            <a:r>
              <a:rPr lang="pt-BR" sz="1600" dirty="0"/>
              <a:t>Um exemplo prático de herança pode ser um sistema de gestão de funcionários, onde há uma classe genérica chamada </a:t>
            </a:r>
            <a:r>
              <a:rPr lang="pt-BR" sz="1600" dirty="0" err="1"/>
              <a:t>Funcionario</a:t>
            </a:r>
            <a:r>
              <a:rPr lang="pt-BR" sz="1600" dirty="0"/>
              <a:t>, e classes mais específicas como Gerente e Vendedor, que herdam características e comportamentos da classe pai.</a:t>
            </a:r>
          </a:p>
        </p:txBody>
      </p:sp>
      <p:pic>
        <p:nvPicPr>
          <p:cNvPr id="7" name="Imagem 6">
            <a:extLst>
              <a:ext uri="{FF2B5EF4-FFF2-40B4-BE49-F238E27FC236}">
                <a16:creationId xmlns:a16="http://schemas.microsoft.com/office/drawing/2014/main" id="{5E8AE307-8B5A-4EB5-AE5D-95027CF12C2A}"/>
              </a:ext>
            </a:extLst>
          </p:cNvPr>
          <p:cNvPicPr>
            <a:picLocks noChangeAspect="1"/>
          </p:cNvPicPr>
          <p:nvPr/>
        </p:nvPicPr>
        <p:blipFill>
          <a:blip r:embed="rId2"/>
          <a:stretch>
            <a:fillRect/>
          </a:stretch>
        </p:blipFill>
        <p:spPr>
          <a:xfrm>
            <a:off x="4267588" y="2908138"/>
            <a:ext cx="3240000" cy="1300408"/>
          </a:xfrm>
          <a:prstGeom prst="rect">
            <a:avLst/>
          </a:prstGeom>
        </p:spPr>
      </p:pic>
      <p:pic>
        <p:nvPicPr>
          <p:cNvPr id="8" name="Imagem 7">
            <a:extLst>
              <a:ext uri="{FF2B5EF4-FFF2-40B4-BE49-F238E27FC236}">
                <a16:creationId xmlns:a16="http://schemas.microsoft.com/office/drawing/2014/main" id="{33868085-22EF-419F-B2AC-212A12FC168B}"/>
              </a:ext>
            </a:extLst>
          </p:cNvPr>
          <p:cNvPicPr>
            <a:picLocks noChangeAspect="1"/>
          </p:cNvPicPr>
          <p:nvPr/>
        </p:nvPicPr>
        <p:blipFill>
          <a:blip r:embed="rId3"/>
          <a:stretch>
            <a:fillRect/>
          </a:stretch>
        </p:blipFill>
        <p:spPr>
          <a:xfrm>
            <a:off x="1456081" y="5249412"/>
            <a:ext cx="3240000" cy="1053000"/>
          </a:xfrm>
          <a:prstGeom prst="rect">
            <a:avLst/>
          </a:prstGeom>
        </p:spPr>
      </p:pic>
      <p:pic>
        <p:nvPicPr>
          <p:cNvPr id="9" name="Imagem 8">
            <a:extLst>
              <a:ext uri="{FF2B5EF4-FFF2-40B4-BE49-F238E27FC236}">
                <a16:creationId xmlns:a16="http://schemas.microsoft.com/office/drawing/2014/main" id="{F9C11D01-EFA5-4C5F-9D54-CCFC18BC144A}"/>
              </a:ext>
            </a:extLst>
          </p:cNvPr>
          <p:cNvPicPr>
            <a:picLocks noChangeAspect="1"/>
          </p:cNvPicPr>
          <p:nvPr/>
        </p:nvPicPr>
        <p:blipFill>
          <a:blip r:embed="rId4"/>
          <a:stretch>
            <a:fillRect/>
          </a:stretch>
        </p:blipFill>
        <p:spPr>
          <a:xfrm>
            <a:off x="7079095" y="5249412"/>
            <a:ext cx="3240000" cy="1055398"/>
          </a:xfrm>
          <a:prstGeom prst="rect">
            <a:avLst/>
          </a:prstGeom>
        </p:spPr>
      </p:pic>
      <p:cxnSp>
        <p:nvCxnSpPr>
          <p:cNvPr id="11" name="Conector: Angulado 10">
            <a:extLst>
              <a:ext uri="{FF2B5EF4-FFF2-40B4-BE49-F238E27FC236}">
                <a16:creationId xmlns:a16="http://schemas.microsoft.com/office/drawing/2014/main" id="{5DCC4665-BFFC-40AE-AFE7-D861CB10BDEF}"/>
              </a:ext>
            </a:extLst>
          </p:cNvPr>
          <p:cNvCxnSpPr>
            <a:stCxn id="7" idx="2"/>
            <a:endCxn id="8" idx="0"/>
          </p:cNvCxnSpPr>
          <p:nvPr/>
        </p:nvCxnSpPr>
        <p:spPr>
          <a:xfrm rot="5400000">
            <a:off x="3961402" y="3323226"/>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033EE9D9-2A89-4ADA-90DE-318D1F09CB34}"/>
              </a:ext>
            </a:extLst>
          </p:cNvPr>
          <p:cNvCxnSpPr>
            <a:stCxn id="7" idx="2"/>
            <a:endCxn id="9" idx="0"/>
          </p:cNvCxnSpPr>
          <p:nvPr/>
        </p:nvCxnSpPr>
        <p:spPr>
          <a:xfrm rot="16200000" flipH="1">
            <a:off x="6772908" y="3323225"/>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3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6" name="CaixaDeTexto 5">
            <a:extLst>
              <a:ext uri="{FF2B5EF4-FFF2-40B4-BE49-F238E27FC236}">
                <a16:creationId xmlns:a16="http://schemas.microsoft.com/office/drawing/2014/main" id="{2B572424-897C-4079-B040-AC0C43E820EC}"/>
              </a:ext>
            </a:extLst>
          </p:cNvPr>
          <p:cNvSpPr txBox="1"/>
          <p:nvPr/>
        </p:nvSpPr>
        <p:spPr>
          <a:xfrm>
            <a:off x="5538260" y="3361405"/>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8" name="Retângulo 7">
            <a:extLst>
              <a:ext uri="{FF2B5EF4-FFF2-40B4-BE49-F238E27FC236}">
                <a16:creationId xmlns:a16="http://schemas.microsoft.com/office/drawing/2014/main" id="{974DDB22-2288-4893-8D35-C51A4D00B151}"/>
              </a:ext>
            </a:extLst>
          </p:cNvPr>
          <p:cNvSpPr/>
          <p:nvPr/>
        </p:nvSpPr>
        <p:spPr>
          <a:xfrm>
            <a:off x="2960279" y="3743397"/>
            <a:ext cx="6271441" cy="2749471"/>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 {</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String </a:t>
            </a:r>
            <a:r>
              <a:rPr lang="pt-BR" sz="1600" u="sng" dirty="0">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a:t>
            </a:r>
          </a:p>
          <a:p>
            <a:pPr lvl="1">
              <a:spcBef>
                <a:spcPts val="150"/>
              </a:spcBef>
              <a:spcAft>
                <a:spcPts val="150"/>
              </a:spcAft>
            </a:pPr>
            <a:endParaRPr lang="pt-BR" sz="1600" dirty="0">
              <a:solidFill>
                <a:srgbClr val="000000"/>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marL="457200" lvl="2">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987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41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9667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55CF7-7DD5-478F-8B89-574E79ED855F}"/>
              </a:ext>
            </a:extLst>
          </p:cNvPr>
          <p:cNvSpPr>
            <a:spLocks noGrp="1"/>
          </p:cNvSpPr>
          <p:nvPr>
            <p:ph type="title"/>
          </p:nvPr>
        </p:nvSpPr>
        <p:spPr/>
        <p:txBody>
          <a:bodyPr/>
          <a:lstStyle/>
          <a:p>
            <a:r>
              <a:rPr lang="pt-BR" dirty="0"/>
              <a:t>Projeto: Sistema para Locadora de Veículos</a:t>
            </a:r>
          </a:p>
        </p:txBody>
      </p:sp>
      <p:sp>
        <p:nvSpPr>
          <p:cNvPr id="3" name="Espaço Reservado para Conteúdo 2">
            <a:extLst>
              <a:ext uri="{FF2B5EF4-FFF2-40B4-BE49-F238E27FC236}">
                <a16:creationId xmlns:a16="http://schemas.microsoft.com/office/drawing/2014/main" id="{EA887720-5C48-4CFE-9800-78B1959096A9}"/>
              </a:ext>
            </a:extLst>
          </p:cNvPr>
          <p:cNvSpPr>
            <a:spLocks noGrp="1"/>
          </p:cNvSpPr>
          <p:nvPr>
            <p:ph idx="1"/>
          </p:nvPr>
        </p:nvSpPr>
        <p:spPr/>
        <p:txBody>
          <a:bodyPr/>
          <a:lstStyle/>
          <a:p>
            <a:r>
              <a:rPr lang="pt-BR" dirty="0"/>
              <a:t>O projeto consiste em um sistema que gerencia os veículos disponíveis para aluguel em uma locadora. Cada veículo pode ter características específicas, como tipo (carro, moto ou caminhão), capacidade de passageiros, valor da diária, entre outros. O sistema deve permitir:</a:t>
            </a:r>
          </a:p>
          <a:p>
            <a:pPr marL="1028700" lvl="1" indent="-342900"/>
            <a:r>
              <a:rPr lang="pt-BR" dirty="0"/>
              <a:t>Cadastro de diferentes tipos de veículos</a:t>
            </a:r>
          </a:p>
          <a:p>
            <a:pPr marL="1028700" lvl="1" indent="-342900"/>
            <a:r>
              <a:rPr lang="pt-BR" dirty="0"/>
              <a:t>Cálculo automático do valor do aluguel com base no tipo do veículo e na quantidade de dias</a:t>
            </a:r>
          </a:p>
          <a:p>
            <a:pPr marL="1028700" lvl="1" indent="-342900"/>
            <a:r>
              <a:rPr lang="pt-BR" dirty="0"/>
              <a:t>Aplicação de taxas adicionais específicas por tipo de veículo</a:t>
            </a:r>
          </a:p>
          <a:p>
            <a:pPr marL="1028700" lvl="1" indent="-342900"/>
            <a:r>
              <a:rPr lang="pt-BR" dirty="0"/>
              <a:t>Exibição de detalhes dos veículos cadastrados</a:t>
            </a:r>
          </a:p>
        </p:txBody>
      </p:sp>
    </p:spTree>
    <p:extLst>
      <p:ext uri="{BB962C8B-B14F-4D97-AF65-F5344CB8AC3E}">
        <p14:creationId xmlns:p14="http://schemas.microsoft.com/office/powerpoint/2010/main" val="29471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7C297-18B3-44FA-BBD3-B3907CCA9DF2}"/>
              </a:ext>
            </a:extLst>
          </p:cNvPr>
          <p:cNvSpPr>
            <a:spLocks noGrp="1"/>
          </p:cNvSpPr>
          <p:nvPr>
            <p:ph type="title"/>
          </p:nvPr>
        </p:nvSpPr>
        <p:spPr/>
        <p:txBody>
          <a:bodyPr/>
          <a:lstStyle/>
          <a:p>
            <a:r>
              <a:rPr lang="pt-BR" dirty="0"/>
              <a:t>Estrutura do Projeto</a:t>
            </a:r>
          </a:p>
        </p:txBody>
      </p:sp>
      <p:sp>
        <p:nvSpPr>
          <p:cNvPr id="3" name="Espaço Reservado para Conteúdo 2">
            <a:extLst>
              <a:ext uri="{FF2B5EF4-FFF2-40B4-BE49-F238E27FC236}">
                <a16:creationId xmlns:a16="http://schemas.microsoft.com/office/drawing/2014/main" id="{547D5D5B-75C7-40E5-8D93-33F407E6B3E4}"/>
              </a:ext>
            </a:extLst>
          </p:cNvPr>
          <p:cNvSpPr>
            <a:spLocks noGrp="1"/>
          </p:cNvSpPr>
          <p:nvPr>
            <p:ph idx="1"/>
          </p:nvPr>
        </p:nvSpPr>
        <p:spPr>
          <a:xfrm>
            <a:off x="592347" y="1844675"/>
            <a:ext cx="11007306" cy="4756422"/>
          </a:xfrm>
        </p:spPr>
        <p:txBody>
          <a:bodyPr/>
          <a:lstStyle/>
          <a:p>
            <a:pPr>
              <a:lnSpc>
                <a:spcPct val="100000"/>
              </a:lnSpc>
              <a:spcBef>
                <a:spcPts val="500"/>
              </a:spcBef>
              <a:spcAft>
                <a:spcPts val="500"/>
              </a:spcAft>
            </a:pPr>
            <a:r>
              <a:rPr lang="pt-BR" dirty="0"/>
              <a:t>Classes e Interfaces</a:t>
            </a:r>
          </a:p>
          <a:p>
            <a:pPr marL="1028700" lvl="1" indent="-342900">
              <a:lnSpc>
                <a:spcPct val="100000"/>
              </a:lnSpc>
              <a:spcAft>
                <a:spcPts val="500"/>
              </a:spcAft>
            </a:pPr>
            <a:r>
              <a:rPr lang="pt-BR" dirty="0"/>
              <a:t>Interface → </a:t>
            </a:r>
            <a:r>
              <a:rPr lang="pt-BR" dirty="0" err="1"/>
              <a:t>Alugavel</a:t>
            </a:r>
            <a:r>
              <a:rPr lang="pt-BR" dirty="0"/>
              <a:t> </a:t>
            </a:r>
          </a:p>
          <a:p>
            <a:pPr marL="1485900" lvl="2" indent="-342900">
              <a:lnSpc>
                <a:spcPct val="100000"/>
              </a:lnSpc>
              <a:spcAft>
                <a:spcPts val="500"/>
              </a:spcAft>
            </a:pPr>
            <a:r>
              <a:rPr lang="pt-BR" dirty="0"/>
              <a:t>Método </a:t>
            </a:r>
            <a:r>
              <a:rPr lang="pt-BR" dirty="0" err="1"/>
              <a:t>calcularAluguel</a:t>
            </a:r>
            <a:r>
              <a:rPr lang="pt-BR" dirty="0"/>
              <a:t>(int dias) que calcula o valor total do aluguel com base na diária.</a:t>
            </a:r>
          </a:p>
          <a:p>
            <a:pPr marL="1028700" lvl="1" indent="-342900">
              <a:lnSpc>
                <a:spcPct val="100000"/>
              </a:lnSpc>
              <a:spcAft>
                <a:spcPts val="500"/>
              </a:spcAft>
            </a:pPr>
            <a:r>
              <a:rPr lang="pt-BR" dirty="0"/>
              <a:t>Classe Pai → Veiculo</a:t>
            </a:r>
          </a:p>
          <a:p>
            <a:pPr marL="1485900" lvl="2" indent="-342900">
              <a:lnSpc>
                <a:spcPct val="100000"/>
              </a:lnSpc>
              <a:spcAft>
                <a:spcPts val="500"/>
              </a:spcAft>
            </a:pPr>
            <a:r>
              <a:rPr lang="pt-BR" dirty="0"/>
              <a:t>Atributos encapsulados: marca, modelo, ano, </a:t>
            </a:r>
            <a:r>
              <a:rPr lang="pt-BR" dirty="0" err="1"/>
              <a:t>valorDiaria</a:t>
            </a:r>
            <a:r>
              <a:rPr lang="pt-BR" dirty="0"/>
              <a:t>.</a:t>
            </a:r>
          </a:p>
          <a:p>
            <a:pPr marL="1485900" lvl="2" indent="-342900">
              <a:lnSpc>
                <a:spcPct val="100000"/>
              </a:lnSpc>
              <a:spcAft>
                <a:spcPts val="500"/>
              </a:spcAft>
            </a:pPr>
            <a:r>
              <a:rPr lang="pt-BR" dirty="0"/>
              <a:t>Métodos </a:t>
            </a:r>
            <a:r>
              <a:rPr lang="pt-BR" dirty="0" err="1"/>
              <a:t>get</a:t>
            </a:r>
            <a:r>
              <a:rPr lang="pt-BR" dirty="0"/>
              <a:t> e set para proteger os dados (encapsulamento).</a:t>
            </a:r>
          </a:p>
          <a:p>
            <a:pPr marL="1485900" lvl="2" indent="-342900">
              <a:lnSpc>
                <a:spcPct val="100000"/>
              </a:lnSpc>
              <a:spcAft>
                <a:spcPts val="500"/>
              </a:spcAft>
            </a:pPr>
            <a:r>
              <a:rPr lang="pt-BR" dirty="0"/>
              <a:t>Método </a:t>
            </a:r>
            <a:r>
              <a:rPr lang="pt-BR" dirty="0" err="1"/>
              <a:t>toString</a:t>
            </a:r>
            <a:r>
              <a:rPr lang="pt-BR" dirty="0"/>
              <a:t>() para exibir informações específicas do veículo.</a:t>
            </a:r>
          </a:p>
          <a:p>
            <a:pPr marL="1028700" lvl="1" indent="-342900">
              <a:lnSpc>
                <a:spcPct val="100000"/>
              </a:lnSpc>
              <a:spcAft>
                <a:spcPts val="500"/>
              </a:spcAft>
            </a:pPr>
            <a:r>
              <a:rPr lang="pt-BR" dirty="0"/>
              <a:t>Classes Filhas (herdam de Veiculo e implementam </a:t>
            </a:r>
            <a:r>
              <a:rPr lang="pt-BR" dirty="0" err="1"/>
              <a:t>Alugavel</a:t>
            </a:r>
            <a:r>
              <a:rPr lang="pt-BR" dirty="0"/>
              <a:t>)</a:t>
            </a:r>
          </a:p>
          <a:p>
            <a:pPr marL="1485900" lvl="2" indent="-342900">
              <a:lnSpc>
                <a:spcPct val="100000"/>
              </a:lnSpc>
              <a:spcAft>
                <a:spcPts val="500"/>
              </a:spcAft>
            </a:pPr>
            <a:r>
              <a:rPr lang="pt-BR" dirty="0"/>
              <a:t>Carro → Possui atributo adicional </a:t>
            </a:r>
            <a:r>
              <a:rPr lang="pt-BR" dirty="0" err="1"/>
              <a:t>arCondicionado</a:t>
            </a:r>
            <a:r>
              <a:rPr lang="pt-BR" dirty="0"/>
              <a:t> e uma taxa extra no aluguel.</a:t>
            </a:r>
          </a:p>
          <a:p>
            <a:pPr marL="1485900" lvl="2" indent="-342900">
              <a:lnSpc>
                <a:spcPct val="100000"/>
              </a:lnSpc>
              <a:spcAft>
                <a:spcPts val="500"/>
              </a:spcAft>
            </a:pPr>
            <a:r>
              <a:rPr lang="pt-BR" dirty="0"/>
              <a:t>Moto → Possui atributo adicional cilindrada.</a:t>
            </a:r>
          </a:p>
          <a:p>
            <a:pPr marL="1485900" lvl="2" indent="-342900">
              <a:lnSpc>
                <a:spcPct val="100000"/>
              </a:lnSpc>
              <a:spcAft>
                <a:spcPts val="500"/>
              </a:spcAft>
            </a:pPr>
            <a:r>
              <a:rPr lang="pt-BR" dirty="0" err="1"/>
              <a:t>Caminhao</a:t>
            </a:r>
            <a:r>
              <a:rPr lang="pt-BR" dirty="0"/>
              <a:t> → Possui atributo adicional </a:t>
            </a:r>
            <a:r>
              <a:rPr lang="pt-BR" dirty="0" err="1"/>
              <a:t>capacidadeCarga</a:t>
            </a:r>
            <a:r>
              <a:rPr lang="pt-BR" dirty="0"/>
              <a:t>.</a:t>
            </a:r>
          </a:p>
          <a:p>
            <a:pPr marL="1028700" lvl="1" indent="-342900">
              <a:lnSpc>
                <a:spcPct val="100000"/>
              </a:lnSpc>
              <a:spcAft>
                <a:spcPts val="500"/>
              </a:spcAft>
            </a:pPr>
            <a:r>
              <a:rPr lang="pt-BR" dirty="0"/>
              <a:t>Classe Principal → </a:t>
            </a:r>
            <a:r>
              <a:rPr lang="pt-BR" dirty="0" err="1"/>
              <a:t>SistemaLocadora</a:t>
            </a:r>
            <a:endParaRPr lang="pt-BR" dirty="0"/>
          </a:p>
          <a:p>
            <a:pPr marL="1485900" lvl="2" indent="-342900">
              <a:lnSpc>
                <a:spcPct val="100000"/>
              </a:lnSpc>
              <a:spcAft>
                <a:spcPts val="500"/>
              </a:spcAft>
            </a:pPr>
            <a:r>
              <a:rPr lang="pt-BR" dirty="0"/>
              <a:t>Permite o cadastro e exibição de veículos utilizando polimorfismo.</a:t>
            </a:r>
          </a:p>
        </p:txBody>
      </p:sp>
    </p:spTree>
    <p:extLst>
      <p:ext uri="{BB962C8B-B14F-4D97-AF65-F5344CB8AC3E}">
        <p14:creationId xmlns:p14="http://schemas.microsoft.com/office/powerpoint/2010/main" val="13266073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3342</TotalTime>
  <Words>593</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Consolas</vt:lpstr>
      <vt:lpstr>Times New Roman</vt:lpstr>
      <vt:lpstr>Tema do Office</vt:lpstr>
      <vt:lpstr>Herança e Polimorfismo</vt:lpstr>
      <vt:lpstr>Herança </vt:lpstr>
      <vt:lpstr>Exemplo </vt:lpstr>
      <vt:lpstr>Construtor Super()</vt:lpstr>
      <vt:lpstr>Construtor Super()</vt:lpstr>
      <vt:lpstr>Construtor Super()</vt:lpstr>
      <vt:lpstr>Projeto: Sistema para Locadora de Veículos</vt:lpstr>
      <vt:lpstr>Estrutura do 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Tadeu Monteiro Guedes Fernandes Salomao</dc:creator>
  <cp:lastModifiedBy>Pedro Henrique Miho de Souza</cp:lastModifiedBy>
  <cp:revision>247</cp:revision>
  <dcterms:created xsi:type="dcterms:W3CDTF">2024-03-08T12:14:33Z</dcterms:created>
  <dcterms:modified xsi:type="dcterms:W3CDTF">2025-03-09T19:22:39Z</dcterms:modified>
</cp:coreProperties>
</file>