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3" r:id="rId4"/>
  </p:sldMasterIdLst>
  <p:notesMasterIdLst>
    <p:notesMasterId r:id="rId30"/>
  </p:notesMasterIdLst>
  <p:handoutMasterIdLst>
    <p:handoutMasterId r:id="rId31"/>
  </p:handoutMasterIdLst>
  <p:sldIdLst>
    <p:sldId id="363" r:id="rId5"/>
    <p:sldId id="353" r:id="rId6"/>
    <p:sldId id="343" r:id="rId7"/>
    <p:sldId id="344" r:id="rId8"/>
    <p:sldId id="257" r:id="rId9"/>
    <p:sldId id="339" r:id="rId10"/>
    <p:sldId id="346" r:id="rId11"/>
    <p:sldId id="347" r:id="rId12"/>
    <p:sldId id="356" r:id="rId13"/>
    <p:sldId id="341" r:id="rId14"/>
    <p:sldId id="365" r:id="rId15"/>
    <p:sldId id="350" r:id="rId16"/>
    <p:sldId id="351" r:id="rId17"/>
    <p:sldId id="342" r:id="rId18"/>
    <p:sldId id="354" r:id="rId19"/>
    <p:sldId id="355" r:id="rId20"/>
    <p:sldId id="304" r:id="rId21"/>
    <p:sldId id="358" r:id="rId22"/>
    <p:sldId id="359" r:id="rId23"/>
    <p:sldId id="361" r:id="rId24"/>
    <p:sldId id="364" r:id="rId25"/>
    <p:sldId id="367" r:id="rId26"/>
    <p:sldId id="368" r:id="rId27"/>
    <p:sldId id="366" r:id="rId28"/>
    <p:sldId id="369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260C"/>
    <a:srgbClr val="F9AA19"/>
    <a:srgbClr val="F9C996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F39E53-2C2F-4014-B804-0E7215383AC8}" v="53" dt="2022-04-11T19:13:0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50" autoAdjust="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EC2D398-3936-41B5-966E-F3315CDD3010}" type="datetime1">
              <a:rPr lang="pt-BR" smtClean="0"/>
              <a:t>03/03/2025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62851-6E14-4143-AE1A-5B9A602DC550}" type="datetime1">
              <a:rPr lang="pt-BR" smtClean="0"/>
              <a:pPr/>
              <a:t>03/03/2025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649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6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86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983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300218096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1380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/>
              <a:t>Estruturas Condicionais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228830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8C2BF-4D6B-442E-A397-D9060DDD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 </a:t>
            </a:r>
            <a:r>
              <a:rPr lang="pt-BR" dirty="0">
                <a:solidFill>
                  <a:srgbClr val="FF0000"/>
                </a:solidFill>
              </a:rPr>
              <a:t>ELSE IF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7DDC63F-BD4C-4D1A-BD44-914EF263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79030"/>
          </a:xfrm>
        </p:spPr>
        <p:txBody>
          <a:bodyPr/>
          <a:lstStyle/>
          <a:p>
            <a:r>
              <a:rPr lang="pt-BR" dirty="0"/>
              <a:t>A estrutura else if é utilizada em </a:t>
            </a:r>
            <a:r>
              <a:rPr lang="pt-BR" dirty="0" err="1"/>
              <a:t>JavaScript</a:t>
            </a:r>
            <a:r>
              <a:rPr lang="pt-BR" dirty="0"/>
              <a:t> para encadear condições adicionais a um bloco if e permite verificar múltiplas condições sequencialmente. </a:t>
            </a:r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B8D089-6E53-45C6-992B-B201E640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797" y="3435531"/>
            <a:ext cx="4820323" cy="2676899"/>
          </a:xfrm>
          <a:prstGeom prst="rect">
            <a:avLst/>
          </a:prstGeom>
        </p:spPr>
      </p:pic>
      <p:sp>
        <p:nvSpPr>
          <p:cNvPr id="9" name="Fluxograma: Conector 8">
            <a:extLst>
              <a:ext uri="{FF2B5EF4-FFF2-40B4-BE49-F238E27FC236}">
                <a16:creationId xmlns:a16="http://schemas.microsoft.com/office/drawing/2014/main" id="{FAC56D62-C8DA-4785-B112-DAED2EFF5309}"/>
              </a:ext>
            </a:extLst>
          </p:cNvPr>
          <p:cNvSpPr/>
          <p:nvPr/>
        </p:nvSpPr>
        <p:spPr>
          <a:xfrm>
            <a:off x="8913040" y="2666476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E10CB08-8729-4EDF-AE03-61DA9A60D160}"/>
              </a:ext>
            </a:extLst>
          </p:cNvPr>
          <p:cNvCxnSpPr>
            <a:cxnSpLocks/>
          </p:cNvCxnSpPr>
          <p:nvPr/>
        </p:nvCxnSpPr>
        <p:spPr>
          <a:xfrm>
            <a:off x="9003040" y="2846476"/>
            <a:ext cx="1" cy="1691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EDCDAF2-5246-42DC-8435-140134009BF4}"/>
              </a:ext>
            </a:extLst>
          </p:cNvPr>
          <p:cNvSpPr/>
          <p:nvPr/>
        </p:nvSpPr>
        <p:spPr>
          <a:xfrm>
            <a:off x="8643040" y="3015645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 n = 3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7DCBFD2-8E13-40F2-B529-4E743143FE2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003040" y="3275470"/>
            <a:ext cx="1" cy="205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xograma: Decisão 13">
            <a:extLst>
              <a:ext uri="{FF2B5EF4-FFF2-40B4-BE49-F238E27FC236}">
                <a16:creationId xmlns:a16="http://schemas.microsoft.com/office/drawing/2014/main" id="{7C8CF8DC-4D9F-4B61-909B-570448C4FA78}"/>
              </a:ext>
            </a:extLst>
          </p:cNvPr>
          <p:cNvSpPr/>
          <p:nvPr/>
        </p:nvSpPr>
        <p:spPr>
          <a:xfrm>
            <a:off x="8273289" y="3481425"/>
            <a:ext cx="1459503" cy="452871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BE4E679-8AEB-46C7-A40C-0F7EB69221B5}"/>
              </a:ext>
            </a:extLst>
          </p:cNvPr>
          <p:cNvSpPr/>
          <p:nvPr/>
        </p:nvSpPr>
        <p:spPr>
          <a:xfrm>
            <a:off x="6995847" y="4655852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pt-BR" sz="1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B7F3CFB-D059-4540-8963-B3650B9355C8}"/>
              </a:ext>
            </a:extLst>
          </p:cNvPr>
          <p:cNvSpPr/>
          <p:nvPr/>
        </p:nvSpPr>
        <p:spPr>
          <a:xfrm>
            <a:off x="10273458" y="3875104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20BE87A6-C4C7-42E1-A003-3467F0EF710B}"/>
              </a:ext>
            </a:extLst>
          </p:cNvPr>
          <p:cNvCxnSpPr>
            <a:stCxn id="14" idx="1"/>
            <a:endCxn id="15" idx="0"/>
          </p:cNvCxnSpPr>
          <p:nvPr/>
        </p:nvCxnSpPr>
        <p:spPr>
          <a:xfrm rot="10800000" flipV="1">
            <a:off x="7355847" y="3707860"/>
            <a:ext cx="917442" cy="94799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DC08BFF2-4022-4F7D-849B-AE581A3F975F}"/>
              </a:ext>
            </a:extLst>
          </p:cNvPr>
          <p:cNvCxnSpPr>
            <a:stCxn id="14" idx="3"/>
            <a:endCxn id="16" idx="0"/>
          </p:cNvCxnSpPr>
          <p:nvPr/>
        </p:nvCxnSpPr>
        <p:spPr>
          <a:xfrm>
            <a:off x="9732792" y="3707861"/>
            <a:ext cx="900666" cy="1672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605E854E-0D23-43BD-9BAC-11281A42CAC3}"/>
              </a:ext>
            </a:extLst>
          </p:cNvPr>
          <p:cNvCxnSpPr>
            <a:cxnSpLocks/>
            <a:stCxn id="15" idx="2"/>
            <a:endCxn id="72" idx="2"/>
          </p:cNvCxnSpPr>
          <p:nvPr/>
        </p:nvCxnSpPr>
        <p:spPr>
          <a:xfrm rot="16200000" flipH="1">
            <a:off x="7765975" y="4505549"/>
            <a:ext cx="789339" cy="1609594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EA7B2E7-4CCA-4B8F-A104-C96B1809610F}"/>
              </a:ext>
            </a:extLst>
          </p:cNvPr>
          <p:cNvCxnSpPr>
            <a:cxnSpLocks/>
            <a:stCxn id="72" idx="4"/>
            <a:endCxn id="23" idx="0"/>
          </p:cNvCxnSpPr>
          <p:nvPr/>
        </p:nvCxnSpPr>
        <p:spPr>
          <a:xfrm>
            <a:off x="9055441" y="5795016"/>
            <a:ext cx="1" cy="214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0FFD8F0A-0B2D-45FF-97E7-335B495FB18C}"/>
              </a:ext>
            </a:extLst>
          </p:cNvPr>
          <p:cNvSpPr/>
          <p:nvPr/>
        </p:nvSpPr>
        <p:spPr>
          <a:xfrm>
            <a:off x="8544615" y="6009439"/>
            <a:ext cx="1021653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console.log(n)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0E5C2E5D-59E5-4C63-B0DE-FA840AD6C115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 flipH="1">
            <a:off x="9055441" y="6269264"/>
            <a:ext cx="1" cy="182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xograma: Conector 24">
            <a:extLst>
              <a:ext uri="{FF2B5EF4-FFF2-40B4-BE49-F238E27FC236}">
                <a16:creationId xmlns:a16="http://schemas.microsoft.com/office/drawing/2014/main" id="{E18D68CF-B362-42B2-B713-396DAF1B8A64}"/>
              </a:ext>
            </a:extLst>
          </p:cNvPr>
          <p:cNvSpPr/>
          <p:nvPr/>
        </p:nvSpPr>
        <p:spPr>
          <a:xfrm>
            <a:off x="8965441" y="6451295"/>
            <a:ext cx="180000" cy="180000"/>
          </a:xfrm>
          <a:prstGeom prst="flowChartConnec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Fluxograma: Decisão 32">
            <a:extLst>
              <a:ext uri="{FF2B5EF4-FFF2-40B4-BE49-F238E27FC236}">
                <a16:creationId xmlns:a16="http://schemas.microsoft.com/office/drawing/2014/main" id="{16F14FB9-8253-4DAC-B3FF-017483A0E981}"/>
              </a:ext>
            </a:extLst>
          </p:cNvPr>
          <p:cNvSpPr/>
          <p:nvPr/>
        </p:nvSpPr>
        <p:spPr>
          <a:xfrm>
            <a:off x="9892735" y="4341871"/>
            <a:ext cx="1459503" cy="452871"/>
          </a:xfrm>
          <a:prstGeom prst="flowChartDecision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CE45AC5-4394-43D6-B9AC-B080C6EC517B}"/>
              </a:ext>
            </a:extLst>
          </p:cNvPr>
          <p:cNvCxnSpPr>
            <a:stCxn id="16" idx="2"/>
            <a:endCxn id="33" idx="0"/>
          </p:cNvCxnSpPr>
          <p:nvPr/>
        </p:nvCxnSpPr>
        <p:spPr>
          <a:xfrm flipH="1">
            <a:off x="10622487" y="4134929"/>
            <a:ext cx="10971" cy="206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7BAC23B-D0CF-4104-8346-0F871A8FEA0E}"/>
              </a:ext>
            </a:extLst>
          </p:cNvPr>
          <p:cNvSpPr/>
          <p:nvPr/>
        </p:nvSpPr>
        <p:spPr>
          <a:xfrm>
            <a:off x="11369455" y="5036825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949A51E-DF32-4C45-98EA-43042C6B1838}"/>
              </a:ext>
            </a:extLst>
          </p:cNvPr>
          <p:cNvSpPr/>
          <p:nvPr/>
        </p:nvSpPr>
        <p:spPr>
          <a:xfrm>
            <a:off x="9155518" y="5036824"/>
            <a:ext cx="720000" cy="2598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pt-BR" sz="10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BCF2D270-0260-46F0-A548-73CA41F292AB}"/>
              </a:ext>
            </a:extLst>
          </p:cNvPr>
          <p:cNvCxnSpPr>
            <a:stCxn id="33" idx="1"/>
            <a:endCxn id="38" idx="0"/>
          </p:cNvCxnSpPr>
          <p:nvPr/>
        </p:nvCxnSpPr>
        <p:spPr>
          <a:xfrm rot="10800000" flipV="1">
            <a:off x="9515519" y="4568306"/>
            <a:ext cx="377217" cy="4685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CA0D4EA4-7E7C-47BD-B2DA-7DD21064CAA3}"/>
              </a:ext>
            </a:extLst>
          </p:cNvPr>
          <p:cNvCxnSpPr>
            <a:stCxn id="33" idx="3"/>
            <a:endCxn id="36" idx="0"/>
          </p:cNvCxnSpPr>
          <p:nvPr/>
        </p:nvCxnSpPr>
        <p:spPr>
          <a:xfrm>
            <a:off x="11352238" y="4568307"/>
            <a:ext cx="377217" cy="4685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8E543D10-2B39-470C-9136-C5B5757FD609}"/>
              </a:ext>
            </a:extLst>
          </p:cNvPr>
          <p:cNvSpPr/>
          <p:nvPr/>
        </p:nvSpPr>
        <p:spPr>
          <a:xfrm>
            <a:off x="10513836" y="5443976"/>
            <a:ext cx="180000" cy="1800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524BA99B-223A-499D-9BDC-AC3A24AFB3C2}"/>
              </a:ext>
            </a:extLst>
          </p:cNvPr>
          <p:cNvCxnSpPr>
            <a:stCxn id="38" idx="2"/>
            <a:endCxn id="47" idx="2"/>
          </p:cNvCxnSpPr>
          <p:nvPr/>
        </p:nvCxnSpPr>
        <p:spPr>
          <a:xfrm rot="16200000" flipH="1">
            <a:off x="9896014" y="4916153"/>
            <a:ext cx="237327" cy="99831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: Angulado 54">
            <a:extLst>
              <a:ext uri="{FF2B5EF4-FFF2-40B4-BE49-F238E27FC236}">
                <a16:creationId xmlns:a16="http://schemas.microsoft.com/office/drawing/2014/main" id="{5B48FF1D-3A0D-45A1-A0D4-99FC8F14493D}"/>
              </a:ext>
            </a:extLst>
          </p:cNvPr>
          <p:cNvCxnSpPr>
            <a:stCxn id="36" idx="2"/>
            <a:endCxn id="47" idx="6"/>
          </p:cNvCxnSpPr>
          <p:nvPr/>
        </p:nvCxnSpPr>
        <p:spPr>
          <a:xfrm rot="5400000">
            <a:off x="11092983" y="4897504"/>
            <a:ext cx="237326" cy="103561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uxograma: Conector 71">
            <a:extLst>
              <a:ext uri="{FF2B5EF4-FFF2-40B4-BE49-F238E27FC236}">
                <a16:creationId xmlns:a16="http://schemas.microsoft.com/office/drawing/2014/main" id="{BE85F9A6-EB27-4A18-8683-65653F2BEA82}"/>
              </a:ext>
            </a:extLst>
          </p:cNvPr>
          <p:cNvSpPr/>
          <p:nvPr/>
        </p:nvSpPr>
        <p:spPr>
          <a:xfrm>
            <a:off x="8965441" y="5615016"/>
            <a:ext cx="180000" cy="180000"/>
          </a:xfrm>
          <a:prstGeom prst="flowChartConnec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8" name="Conector: Angulado 77">
            <a:extLst>
              <a:ext uri="{FF2B5EF4-FFF2-40B4-BE49-F238E27FC236}">
                <a16:creationId xmlns:a16="http://schemas.microsoft.com/office/drawing/2014/main" id="{D4195179-27E9-4801-9543-E508B97392AA}"/>
              </a:ext>
            </a:extLst>
          </p:cNvPr>
          <p:cNvCxnSpPr>
            <a:stCxn id="47" idx="4"/>
            <a:endCxn id="72" idx="6"/>
          </p:cNvCxnSpPr>
          <p:nvPr/>
        </p:nvCxnSpPr>
        <p:spPr>
          <a:xfrm rot="5400000">
            <a:off x="9834119" y="4935299"/>
            <a:ext cx="81040" cy="145839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77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342C0-3D6B-43E0-A841-E42CA353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programa em </a:t>
            </a:r>
            <a:r>
              <a:rPr lang="pt-BR" dirty="0" err="1"/>
              <a:t>JavaScript</a:t>
            </a:r>
            <a:r>
              <a:rPr lang="pt-BR" dirty="0"/>
              <a:t> que:</a:t>
            </a:r>
          </a:p>
          <a:p>
            <a:pPr marL="1028700" lvl="1" indent="-342900"/>
            <a:r>
              <a:rPr lang="pt-BR" dirty="0"/>
              <a:t>Solicite ao usuário três notas de um aluno.</a:t>
            </a:r>
          </a:p>
          <a:p>
            <a:pPr marL="1028700" lvl="1" indent="-342900"/>
            <a:r>
              <a:rPr lang="pt-BR" dirty="0"/>
              <a:t>Calcule a média das notas.</a:t>
            </a:r>
          </a:p>
          <a:p>
            <a:pPr marL="1028700" lvl="1" indent="-342900"/>
            <a:r>
              <a:rPr lang="pt-BR" dirty="0"/>
              <a:t>Se a média for </a:t>
            </a:r>
            <a:r>
              <a:rPr lang="pt-BR" b="1" dirty="0"/>
              <a:t>maior ou igual a 7</a:t>
            </a:r>
            <a:r>
              <a:rPr lang="pt-BR" dirty="0"/>
              <a:t>, exiba a mensagem </a:t>
            </a:r>
            <a:r>
              <a:rPr lang="pt-BR" b="1" dirty="0"/>
              <a:t>"Aprovado"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Se a média for </a:t>
            </a:r>
            <a:r>
              <a:rPr lang="pt-BR" b="1" dirty="0"/>
              <a:t>maior ou igual a 5 e menor que 7</a:t>
            </a:r>
            <a:r>
              <a:rPr lang="pt-BR" dirty="0"/>
              <a:t>, exiba a mensagem </a:t>
            </a:r>
            <a:r>
              <a:rPr lang="pt-BR" b="1" dirty="0"/>
              <a:t>"Recuperação"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Se a média for </a:t>
            </a:r>
            <a:r>
              <a:rPr lang="pt-BR" b="1" dirty="0"/>
              <a:t>menor que 5</a:t>
            </a:r>
            <a:r>
              <a:rPr lang="pt-BR" dirty="0"/>
              <a:t>, exiba a mensagem </a:t>
            </a:r>
            <a:r>
              <a:rPr lang="pt-BR" b="1" dirty="0"/>
              <a:t>"Reprovado"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561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95730-E385-48E2-A13A-649C6F2E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 </a:t>
            </a:r>
            <a:r>
              <a:rPr lang="pt-BR" dirty="0" err="1"/>
              <a:t>or</a:t>
            </a:r>
            <a:r>
              <a:rPr lang="pt-BR" dirty="0"/>
              <a:t> e </a:t>
            </a:r>
            <a:r>
              <a:rPr lang="pt-BR" dirty="0" err="1"/>
              <a:t>and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01B9922-D6A7-4624-87FD-058171B2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operadores lógicos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 </a:t>
            </a:r>
            <a:r>
              <a:rPr lang="pt-BR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not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são fundamentais para construir expressões lógicas em Python. Agora iremos ver uma explicação sobre cada um deles:</a:t>
            </a:r>
          </a:p>
          <a:p>
            <a:r>
              <a:rPr lang="pt-BR" b="1" dirty="0" err="1"/>
              <a:t>or</a:t>
            </a:r>
            <a:r>
              <a:rPr lang="pt-BR" b="1" dirty="0"/>
              <a:t> (||) - </a:t>
            </a:r>
            <a:r>
              <a:rPr lang="pt-BR" dirty="0"/>
              <a:t>O operador </a:t>
            </a:r>
            <a:r>
              <a:rPr lang="pt-BR" dirty="0" err="1"/>
              <a:t>or</a:t>
            </a:r>
            <a:r>
              <a:rPr lang="pt-BR" dirty="0"/>
              <a:t> retorna </a:t>
            </a:r>
            <a:r>
              <a:rPr lang="pt-BR" dirty="0" err="1"/>
              <a:t>True</a:t>
            </a:r>
            <a:r>
              <a:rPr lang="pt-BR" dirty="0"/>
              <a:t> se pelo menos uma das condições for verdadeira.</a:t>
            </a:r>
          </a:p>
          <a:p>
            <a:endParaRPr lang="pt-B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6BA5D9C-01B4-4F0F-B67D-A81EA6E7E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22" y="3617008"/>
            <a:ext cx="10985369" cy="9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4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95730-E385-48E2-A13A-649C6F2E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lógico </a:t>
            </a:r>
            <a:r>
              <a:rPr lang="pt-BR" dirty="0" err="1"/>
              <a:t>not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FF07BE-632F-48A8-AAF0-D1C246C1F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and</a:t>
            </a:r>
            <a:r>
              <a:rPr lang="pt-BR" b="1" dirty="0"/>
              <a:t> (&amp;&amp;) - </a:t>
            </a:r>
            <a:r>
              <a:rPr lang="pt-BR" dirty="0"/>
              <a:t>O operador </a:t>
            </a:r>
            <a:r>
              <a:rPr lang="pt-BR" dirty="0" err="1"/>
              <a:t>and</a:t>
            </a:r>
            <a:r>
              <a:rPr lang="pt-BR" dirty="0"/>
              <a:t> retorna </a:t>
            </a:r>
            <a:r>
              <a:rPr lang="pt-BR" dirty="0" err="1"/>
              <a:t>True</a:t>
            </a:r>
            <a:r>
              <a:rPr lang="pt-BR" dirty="0"/>
              <a:t> apenas se todas as condições forem verdadeiras.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 err="1"/>
              <a:t>not</a:t>
            </a:r>
            <a:r>
              <a:rPr lang="pt-BR" b="1" dirty="0"/>
              <a:t> (não) - </a:t>
            </a:r>
            <a:r>
              <a:rPr lang="pt-BR" dirty="0"/>
              <a:t>O operador </a:t>
            </a:r>
            <a:r>
              <a:rPr lang="pt-BR" dirty="0" err="1"/>
              <a:t>not</a:t>
            </a:r>
            <a:r>
              <a:rPr lang="pt-BR" dirty="0"/>
              <a:t> é usado para inverter o valor de uma condição. Se a condição for verdadeira, </a:t>
            </a:r>
            <a:r>
              <a:rPr lang="pt-BR" dirty="0" err="1"/>
              <a:t>not</a:t>
            </a:r>
            <a:r>
              <a:rPr lang="pt-BR" dirty="0"/>
              <a:t> a torna falsa, e vice-versa.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4137875-7AC3-4C4D-A16D-46480AB1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17" y="4862036"/>
            <a:ext cx="9682761" cy="10037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84F40E8-6EB2-4F40-BBA4-0097C2EC0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31" y="2657740"/>
            <a:ext cx="10851931" cy="9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0CCD02D-27AA-48ED-9B62-1D5B95A0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Crie um programa em </a:t>
            </a:r>
            <a:r>
              <a:rPr lang="pt-BR" dirty="0" err="1"/>
              <a:t>JavaScript</a:t>
            </a:r>
            <a:r>
              <a:rPr lang="pt-BR" dirty="0"/>
              <a:t> que: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Peça ao usuário para inserir um nome de usuário e uma senha.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Verifique se o nome de usuário e a senha estão corretos.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Se ambos estiverem corretos (usuário: "admin" e senha: "1234"), exiba "Login bem-sucedido!".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Se apenas o nome de usuário estiver correto, exiba "Senha incorreta!".</a:t>
            </a:r>
          </a:p>
          <a:p>
            <a:pPr marL="971550" lvl="1" indent="-285750">
              <a:spcBef>
                <a:spcPts val="0"/>
              </a:spcBef>
            </a:pPr>
            <a:r>
              <a:rPr lang="pt-BR" sz="1400" dirty="0"/>
              <a:t>Se o nome de usuário estiver errado, exiba "Usuário não encontrado!".</a:t>
            </a:r>
          </a:p>
        </p:txBody>
      </p:sp>
    </p:spTree>
    <p:extLst>
      <p:ext uri="{BB962C8B-B14F-4D97-AF65-F5344CB8AC3E}">
        <p14:creationId xmlns:p14="http://schemas.microsoft.com/office/powerpoint/2010/main" val="44368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8C2BF-4D6B-442E-A397-D9060DDD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MULTIPLA </a:t>
            </a:r>
            <a:r>
              <a:rPr lang="pt-BR" dirty="0">
                <a:solidFill>
                  <a:srgbClr val="FF0000"/>
                </a:solidFill>
              </a:rPr>
              <a:t>SWITCH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DA7724-25CB-44D2-B45D-287586F49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15219"/>
          </a:xfrm>
        </p:spPr>
        <p:txBody>
          <a:bodyPr/>
          <a:lstStyle/>
          <a:p>
            <a:r>
              <a:rPr lang="pt-BR" dirty="0"/>
              <a:t>O switch case é útil quando você tem uma expressão que pode ter muitos valores diferentes e deseja executar diferentes blocos de código com base nesses valores. Isso pode tornar o código mais limpo e legível do que uma série de instruções if-else aninhadas. </a:t>
            </a:r>
          </a:p>
          <a:p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DD931B1-AEA3-4126-B952-016F226F3257}"/>
              </a:ext>
            </a:extLst>
          </p:cNvPr>
          <p:cNvGrpSpPr/>
          <p:nvPr/>
        </p:nvGrpSpPr>
        <p:grpSpPr>
          <a:xfrm>
            <a:off x="7778662" y="3380035"/>
            <a:ext cx="3123200" cy="2732508"/>
            <a:chOff x="7405463" y="2414993"/>
            <a:chExt cx="3879321" cy="3746515"/>
          </a:xfrm>
        </p:grpSpPr>
        <p:sp>
          <p:nvSpPr>
            <p:cNvPr id="19" name="Fluxograma: Decisão 18">
              <a:extLst>
                <a:ext uri="{FF2B5EF4-FFF2-40B4-BE49-F238E27FC236}">
                  <a16:creationId xmlns:a16="http://schemas.microsoft.com/office/drawing/2014/main" id="{C2B5F2A3-2594-4336-8351-53E35D133799}"/>
                </a:ext>
              </a:extLst>
            </p:cNvPr>
            <p:cNvSpPr/>
            <p:nvPr/>
          </p:nvSpPr>
          <p:spPr>
            <a:xfrm>
              <a:off x="8390527" y="2741375"/>
              <a:ext cx="1919250" cy="688980"/>
            </a:xfrm>
            <a:prstGeom prst="flowChartDecis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1B3052BF-9653-4E2D-A945-D8C1507C5B8B}"/>
                </a:ext>
              </a:extLst>
            </p:cNvPr>
            <p:cNvSpPr/>
            <p:nvPr/>
          </p:nvSpPr>
          <p:spPr>
            <a:xfrm>
              <a:off x="7405463" y="4079052"/>
              <a:ext cx="704579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9F99AA26-07A0-43A9-A424-2413A510ABAA}"/>
                </a:ext>
              </a:extLst>
            </p:cNvPr>
            <p:cNvSpPr/>
            <p:nvPr/>
          </p:nvSpPr>
          <p:spPr>
            <a:xfrm>
              <a:off x="10580206" y="4079050"/>
              <a:ext cx="704578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C20B81A1-7E29-4DDB-989F-843ABAFFCC45}"/>
                </a:ext>
              </a:extLst>
            </p:cNvPr>
            <p:cNvCxnSpPr>
              <a:cxnSpLocks/>
              <a:stCxn id="19" idx="1"/>
              <a:endCxn id="20" idx="0"/>
            </p:cNvCxnSpPr>
            <p:nvPr/>
          </p:nvCxnSpPr>
          <p:spPr>
            <a:xfrm rot="10800000" flipV="1">
              <a:off x="7757753" y="3085864"/>
              <a:ext cx="632774" cy="99318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BA53D605-A452-4E51-B3BB-7877108B9935}"/>
                </a:ext>
              </a:extLst>
            </p:cNvPr>
            <p:cNvCxnSpPr>
              <a:cxnSpLocks/>
              <a:stCxn id="19" idx="3"/>
              <a:endCxn id="21" idx="0"/>
            </p:cNvCxnSpPr>
            <p:nvPr/>
          </p:nvCxnSpPr>
          <p:spPr>
            <a:xfrm>
              <a:off x="10309777" y="3085865"/>
              <a:ext cx="622718" cy="99318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luxograma: Conector 23">
              <a:extLst>
                <a:ext uri="{FF2B5EF4-FFF2-40B4-BE49-F238E27FC236}">
                  <a16:creationId xmlns:a16="http://schemas.microsoft.com/office/drawing/2014/main" id="{6AA118BF-503A-4375-846F-804B5C6D0CA5}"/>
                </a:ext>
              </a:extLst>
            </p:cNvPr>
            <p:cNvSpPr/>
            <p:nvPr/>
          </p:nvSpPr>
          <p:spPr>
            <a:xfrm>
              <a:off x="9203306" y="5569782"/>
              <a:ext cx="285750" cy="2667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34D74941-BDF1-4CCC-8D3E-CCF03DCF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6180" y="5847183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D162289A-6736-4D7E-B60F-33189C086717}"/>
                </a:ext>
              </a:extLst>
            </p:cNvPr>
            <p:cNvSpPr/>
            <p:nvPr/>
          </p:nvSpPr>
          <p:spPr>
            <a:xfrm>
              <a:off x="9483792" y="4085900"/>
              <a:ext cx="704578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DCA91DF6-B8CB-436C-BA81-59A864813CC0}"/>
                </a:ext>
              </a:extLst>
            </p:cNvPr>
            <p:cNvSpPr/>
            <p:nvPr/>
          </p:nvSpPr>
          <p:spPr>
            <a:xfrm>
              <a:off x="8390527" y="4079050"/>
              <a:ext cx="704578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B6553224-EE4C-4446-AC13-B86503F925FB}"/>
                </a:ext>
              </a:extLst>
            </p:cNvPr>
            <p:cNvCxnSpPr>
              <a:endCxn id="52" idx="0"/>
            </p:cNvCxnSpPr>
            <p:nvPr/>
          </p:nvCxnSpPr>
          <p:spPr>
            <a:xfrm flipH="1">
              <a:off x="8742816" y="3270595"/>
              <a:ext cx="162302" cy="8084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E0B5205C-454B-4E7B-B5B8-F853BD2981C0}"/>
                </a:ext>
              </a:extLst>
            </p:cNvPr>
            <p:cNvCxnSpPr>
              <a:cxnSpLocks/>
            </p:cNvCxnSpPr>
            <p:nvPr/>
          </p:nvCxnSpPr>
          <p:spPr>
            <a:xfrm>
              <a:off x="9764277" y="3290888"/>
              <a:ext cx="61424" cy="7950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9672E0BA-A941-4864-BFC9-872EF7F4DC5B}"/>
                </a:ext>
              </a:extLst>
            </p:cNvPr>
            <p:cNvCxnSpPr>
              <a:stCxn id="20" idx="2"/>
              <a:endCxn id="24" idx="2"/>
            </p:cNvCxnSpPr>
            <p:nvPr/>
          </p:nvCxnSpPr>
          <p:spPr>
            <a:xfrm>
              <a:off x="7757753" y="4474339"/>
              <a:ext cx="1445553" cy="12287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6AFC492C-1658-4390-B62A-10527BB9739E}"/>
                </a:ext>
              </a:extLst>
            </p:cNvPr>
            <p:cNvCxnSpPr>
              <a:stCxn id="52" idx="2"/>
              <a:endCxn id="24" idx="1"/>
            </p:cNvCxnSpPr>
            <p:nvPr/>
          </p:nvCxnSpPr>
          <p:spPr>
            <a:xfrm>
              <a:off x="8742816" y="4474337"/>
              <a:ext cx="502337" cy="1134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4AB58548-0AC1-4F86-9EB7-AE15E9B11EED}"/>
                </a:ext>
              </a:extLst>
            </p:cNvPr>
            <p:cNvCxnSpPr>
              <a:stCxn id="45" idx="2"/>
              <a:endCxn id="24" idx="7"/>
            </p:cNvCxnSpPr>
            <p:nvPr/>
          </p:nvCxnSpPr>
          <p:spPr>
            <a:xfrm flipH="1">
              <a:off x="9447209" y="4481187"/>
              <a:ext cx="388872" cy="112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8F2A2BE1-420F-4E0D-A1FA-C106CE8117AA}"/>
                </a:ext>
              </a:extLst>
            </p:cNvPr>
            <p:cNvCxnSpPr>
              <a:stCxn id="21" idx="2"/>
              <a:endCxn id="24" idx="6"/>
            </p:cNvCxnSpPr>
            <p:nvPr/>
          </p:nvCxnSpPr>
          <p:spPr>
            <a:xfrm flipH="1">
              <a:off x="9489056" y="4474337"/>
              <a:ext cx="1443439" cy="12287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BE31E177-8220-4EF9-A698-3CB0E3A90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46180" y="2414993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7" name="Imagem 76">
            <a:extLst>
              <a:ext uri="{FF2B5EF4-FFF2-40B4-BE49-F238E27FC236}">
                <a16:creationId xmlns:a16="http://schemas.microsoft.com/office/drawing/2014/main" id="{84BF14DC-AC25-4F02-981D-C5E04874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38" y="3429000"/>
            <a:ext cx="2568525" cy="306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5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FDFED96-928B-4CA0-8877-7087F3A0E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2" name="Espaço Reservado para Conteúdo 1">
            <a:extLst>
              <a:ext uri="{FF2B5EF4-FFF2-40B4-BE49-F238E27FC236}">
                <a16:creationId xmlns:a16="http://schemas.microsoft.com/office/drawing/2014/main" id="{C7F1D484-336B-44E4-ACAF-66593B8F5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Crie um programa em </a:t>
            </a:r>
            <a:r>
              <a:rPr lang="pt-BR" dirty="0" err="1"/>
              <a:t>JavaScript</a:t>
            </a:r>
            <a:r>
              <a:rPr lang="pt-BR" dirty="0"/>
              <a:t> que: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Solicite ao usuário o valor total da compra.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Peça ao usuário que escolha uma forma de pagamento:</a:t>
            </a:r>
          </a:p>
          <a:p>
            <a:pPr marL="1485900" lvl="2" indent="-3429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Para Dinheiro/PIX (10% de desconto)</a:t>
            </a:r>
          </a:p>
          <a:p>
            <a:pPr marL="1485900" lvl="2" indent="-3429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Para Débito (5% de desconto)</a:t>
            </a:r>
          </a:p>
          <a:p>
            <a:pPr marL="1485900" lvl="2" indent="-3429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Para Crédito (valor total sem desconto)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Com base na escolha, calcule o valor final a ser pago.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Exiba o valor final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175906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252662"/>
          </a:xfrm>
        </p:spPr>
        <p:txBody>
          <a:bodyPr rtlCol="0"/>
          <a:lstStyle/>
          <a:p>
            <a:pPr algn="ctr" rtl="0"/>
            <a:r>
              <a:rPr lang="pt-BR" dirty="0"/>
              <a:t>Eventos DOM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47613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1E94D7-4910-46EF-AD43-5A128267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Eventos</a:t>
            </a:r>
            <a:r>
              <a:rPr lang="en-US" dirty="0"/>
              <a:t> DOM ?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1A6681D-189D-47A4-8ECB-41F270D5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200451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eventos DOM (</a:t>
            </a:r>
            <a:r>
              <a:rPr lang="pt-BR" dirty="0" err="1"/>
              <a:t>Document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) são ações ou ocorrências que acontecem na página da web, como um clique, o carregamento de uma página, a digitação em um campo de texto, entre outros. O </a:t>
            </a:r>
            <a:r>
              <a:rPr lang="pt-BR" dirty="0" err="1"/>
              <a:t>JavaScript</a:t>
            </a:r>
            <a:r>
              <a:rPr lang="pt-BR" dirty="0"/>
              <a:t> permite capturar e responder a esses eventos para criar interações dinâmicas no site.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5C19F4A-A7C4-482D-91C9-3FA8D5346C62}"/>
              </a:ext>
            </a:extLst>
          </p:cNvPr>
          <p:cNvSpPr/>
          <p:nvPr/>
        </p:nvSpPr>
        <p:spPr>
          <a:xfrm>
            <a:off x="3091010" y="4381999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caixa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"#caixa"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454B9A-FB06-4438-B5BB-D8D4ECB0F518}"/>
              </a:ext>
            </a:extLst>
          </p:cNvPr>
          <p:cNvSpPr/>
          <p:nvPr/>
        </p:nvSpPr>
        <p:spPr>
          <a:xfrm>
            <a:off x="3091010" y="5080250"/>
            <a:ext cx="5242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caixa.addEventListener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"click"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, ()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caixa.style.backgroundColor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958283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96E3B5-F780-453E-84A4-31BD23A3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de Mouse DOM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54106A9-22E3-4576-AC12-06C57826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98228"/>
          </a:xfrm>
        </p:spPr>
        <p:txBody>
          <a:bodyPr/>
          <a:lstStyle/>
          <a:p>
            <a:r>
              <a:rPr lang="pt-BR" dirty="0"/>
              <a:t>Os principais eventos de Mouse dentro do DOM são: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AD6BA6-63B5-476E-BD30-A008BBF8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25" y="3311008"/>
            <a:ext cx="9014950" cy="25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5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25DE-910D-453E-8496-90DA3B8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um programas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34AD4E8-C564-46B5-A05A-9447CE2D001C}"/>
              </a:ext>
            </a:extLst>
          </p:cNvPr>
          <p:cNvGrpSpPr/>
          <p:nvPr/>
        </p:nvGrpSpPr>
        <p:grpSpPr>
          <a:xfrm>
            <a:off x="1777524" y="2351647"/>
            <a:ext cx="1919265" cy="3343278"/>
            <a:chOff x="2519385" y="1499393"/>
            <a:chExt cx="1919265" cy="3343278"/>
          </a:xfrm>
        </p:grpSpPr>
        <p:sp>
          <p:nvSpPr>
            <p:cNvPr id="4" name="Fluxograma: Conector 3">
              <a:extLst>
                <a:ext uri="{FF2B5EF4-FFF2-40B4-BE49-F238E27FC236}">
                  <a16:creationId xmlns:a16="http://schemas.microsoft.com/office/drawing/2014/main" id="{9184E907-7B6F-4454-8965-3B5AFBF10183}"/>
                </a:ext>
              </a:extLst>
            </p:cNvPr>
            <p:cNvSpPr/>
            <p:nvPr/>
          </p:nvSpPr>
          <p:spPr>
            <a:xfrm>
              <a:off x="3336143" y="1499393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119673B-89BF-4B8A-B45E-527529712786}"/>
                </a:ext>
              </a:extLst>
            </p:cNvPr>
            <p:cNvCxnSpPr>
              <a:stCxn id="4" idx="4"/>
            </p:cNvCxnSpPr>
            <p:nvPr/>
          </p:nvCxnSpPr>
          <p:spPr>
            <a:xfrm>
              <a:off x="3479018" y="1766093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B76A2331-150D-4B46-923B-69A46DBEBE3D}"/>
                </a:ext>
              </a:extLst>
            </p:cNvPr>
            <p:cNvSpPr/>
            <p:nvPr/>
          </p:nvSpPr>
          <p:spPr>
            <a:xfrm>
              <a:off x="2519385" y="2170905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var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n </a:t>
              </a:r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78870026-AD93-4141-9D84-0AA3027E5F2F}"/>
                </a:ext>
              </a:extLst>
            </p:cNvPr>
            <p:cNvCxnSpPr/>
            <p:nvPr/>
          </p:nvCxnSpPr>
          <p:spPr>
            <a:xfrm>
              <a:off x="3479018" y="2570956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B39C04FC-1D44-4FEF-86BE-BA9595A105FD}"/>
                </a:ext>
              </a:extLst>
            </p:cNvPr>
            <p:cNvSpPr/>
            <p:nvPr/>
          </p:nvSpPr>
          <p:spPr>
            <a:xfrm>
              <a:off x="2519385" y="2975768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 += 2</a:t>
              </a:r>
              <a:endParaRPr lang="pt-BR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E922A508-266A-4B31-A014-B4559BB82077}"/>
                </a:ext>
              </a:extLst>
            </p:cNvPr>
            <p:cNvCxnSpPr/>
            <p:nvPr/>
          </p:nvCxnSpPr>
          <p:spPr>
            <a:xfrm>
              <a:off x="3479018" y="3375820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0B4FDC8D-401F-46CB-AE68-83833F30C712}"/>
                </a:ext>
              </a:extLst>
            </p:cNvPr>
            <p:cNvSpPr/>
            <p:nvPr/>
          </p:nvSpPr>
          <p:spPr>
            <a:xfrm>
              <a:off x="2519385" y="3780632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console.log(n)</a:t>
              </a:r>
              <a:endParaRPr lang="pt-BR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34FD1017-16BB-485E-877D-B86269F07B49}"/>
                </a:ext>
              </a:extLst>
            </p:cNvPr>
            <p:cNvCxnSpPr/>
            <p:nvPr/>
          </p:nvCxnSpPr>
          <p:spPr>
            <a:xfrm>
              <a:off x="3479018" y="4180684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luxograma: Conector 16">
              <a:extLst>
                <a:ext uri="{FF2B5EF4-FFF2-40B4-BE49-F238E27FC236}">
                  <a16:creationId xmlns:a16="http://schemas.microsoft.com/office/drawing/2014/main" id="{C15B542B-7047-447E-A600-53B5DB35ECF7}"/>
                </a:ext>
              </a:extLst>
            </p:cNvPr>
            <p:cNvSpPr/>
            <p:nvPr/>
          </p:nvSpPr>
          <p:spPr>
            <a:xfrm>
              <a:off x="3336142" y="4575971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48217EE-0DF2-41F1-B0F7-F07D177F043C}"/>
              </a:ext>
            </a:extLst>
          </p:cNvPr>
          <p:cNvGrpSpPr/>
          <p:nvPr/>
        </p:nvGrpSpPr>
        <p:grpSpPr>
          <a:xfrm>
            <a:off x="5474313" y="1771866"/>
            <a:ext cx="4940164" cy="4502841"/>
            <a:chOff x="6152436" y="1423597"/>
            <a:chExt cx="4940164" cy="4502841"/>
          </a:xfrm>
        </p:grpSpPr>
        <p:sp>
          <p:nvSpPr>
            <p:cNvPr id="18" name="Fluxograma: Conector 17">
              <a:extLst>
                <a:ext uri="{FF2B5EF4-FFF2-40B4-BE49-F238E27FC236}">
                  <a16:creationId xmlns:a16="http://schemas.microsoft.com/office/drawing/2014/main" id="{745537F6-C24B-4500-93BF-A134712D162B}"/>
                </a:ext>
              </a:extLst>
            </p:cNvPr>
            <p:cNvSpPr/>
            <p:nvPr/>
          </p:nvSpPr>
          <p:spPr>
            <a:xfrm>
              <a:off x="8467725" y="1423597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07400D2-E6FB-4521-ACA4-FAE480F99864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H="1">
              <a:off x="8610599" y="1690297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D312BDE8-7C25-4784-A2D7-CEE9D27A0622}"/>
                </a:ext>
              </a:extLst>
            </p:cNvPr>
            <p:cNvSpPr/>
            <p:nvPr/>
          </p:nvSpPr>
          <p:spPr>
            <a:xfrm>
              <a:off x="7650966" y="2004622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var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n </a:t>
              </a:r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=</a:t>
              </a:r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3</a:t>
              </a: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1B7D8D66-CA95-4C2D-9F06-44A2ED6CE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2518" y="2420940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uxograma: Decisão 25">
              <a:extLst>
                <a:ext uri="{FF2B5EF4-FFF2-40B4-BE49-F238E27FC236}">
                  <a16:creationId xmlns:a16="http://schemas.microsoft.com/office/drawing/2014/main" id="{51D61243-F322-4C48-860D-5A90D1C12756}"/>
                </a:ext>
              </a:extLst>
            </p:cNvPr>
            <p:cNvSpPr/>
            <p:nvPr/>
          </p:nvSpPr>
          <p:spPr>
            <a:xfrm>
              <a:off x="7662893" y="2757881"/>
              <a:ext cx="1919250" cy="688980"/>
            </a:xfrm>
            <a:prstGeom prst="flowChartDecis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000AF8ED-8587-48CE-ADAE-44AA5CC30993}"/>
                </a:ext>
              </a:extLst>
            </p:cNvPr>
            <p:cNvSpPr/>
            <p:nvPr/>
          </p:nvSpPr>
          <p:spPr>
            <a:xfrm>
              <a:off x="6152436" y="3446860"/>
              <a:ext cx="1498530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 err="1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True</a:t>
              </a:r>
              <a:endParaRPr lang="pt-BR" sz="20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57DC6F8D-9311-419B-9D9A-096AF2D856CA}"/>
                </a:ext>
              </a:extLst>
            </p:cNvPr>
            <p:cNvSpPr/>
            <p:nvPr/>
          </p:nvSpPr>
          <p:spPr>
            <a:xfrm>
              <a:off x="9594070" y="3446860"/>
              <a:ext cx="1498530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False</a:t>
              </a:r>
            </a:p>
          </p:txBody>
        </p:sp>
        <p:cxnSp>
          <p:nvCxnSpPr>
            <p:cNvPr id="32" name="Conector: Angulado 31">
              <a:extLst>
                <a:ext uri="{FF2B5EF4-FFF2-40B4-BE49-F238E27FC236}">
                  <a16:creationId xmlns:a16="http://schemas.microsoft.com/office/drawing/2014/main" id="{DD08AB2C-0A61-4A94-979D-941A712FBA91}"/>
                </a:ext>
              </a:extLst>
            </p:cNvPr>
            <p:cNvCxnSpPr>
              <a:stCxn id="26" idx="1"/>
              <a:endCxn id="29" idx="0"/>
            </p:cNvCxnSpPr>
            <p:nvPr/>
          </p:nvCxnSpPr>
          <p:spPr>
            <a:xfrm rot="10800000" flipV="1">
              <a:off x="6901701" y="3102370"/>
              <a:ext cx="761192" cy="34448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3B1A4D06-57F4-4735-AEF5-4DE4A5A2D098}"/>
                </a:ext>
              </a:extLst>
            </p:cNvPr>
            <p:cNvCxnSpPr>
              <a:stCxn id="26" idx="3"/>
              <a:endCxn id="30" idx="0"/>
            </p:cNvCxnSpPr>
            <p:nvPr/>
          </p:nvCxnSpPr>
          <p:spPr>
            <a:xfrm>
              <a:off x="9582143" y="3102371"/>
              <a:ext cx="761192" cy="344489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uxograma: Conector 34">
              <a:extLst>
                <a:ext uri="{FF2B5EF4-FFF2-40B4-BE49-F238E27FC236}">
                  <a16:creationId xmlns:a16="http://schemas.microsoft.com/office/drawing/2014/main" id="{B3523099-56DE-471F-ABBB-9CC48A87E170}"/>
                </a:ext>
              </a:extLst>
            </p:cNvPr>
            <p:cNvSpPr/>
            <p:nvPr/>
          </p:nvSpPr>
          <p:spPr>
            <a:xfrm>
              <a:off x="8475673" y="4244977"/>
              <a:ext cx="285750" cy="266700"/>
            </a:xfrm>
            <a:prstGeom prst="flowChartConnector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Conector: Angulado 37">
              <a:extLst>
                <a:ext uri="{FF2B5EF4-FFF2-40B4-BE49-F238E27FC236}">
                  <a16:creationId xmlns:a16="http://schemas.microsoft.com/office/drawing/2014/main" id="{30C0D539-C4DD-4695-8C17-2CA67B607682}"/>
                </a:ext>
              </a:extLst>
            </p:cNvPr>
            <p:cNvCxnSpPr>
              <a:stCxn id="30" idx="2"/>
              <a:endCxn id="35" idx="6"/>
            </p:cNvCxnSpPr>
            <p:nvPr/>
          </p:nvCxnSpPr>
          <p:spPr>
            <a:xfrm rot="5400000">
              <a:off x="9284289" y="3319281"/>
              <a:ext cx="536180" cy="1581912"/>
            </a:xfrm>
            <a:prstGeom prst="bent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: Angulado 39">
              <a:extLst>
                <a:ext uri="{FF2B5EF4-FFF2-40B4-BE49-F238E27FC236}">
                  <a16:creationId xmlns:a16="http://schemas.microsoft.com/office/drawing/2014/main" id="{F5F70643-FBD5-4FCE-9CC0-CF88E831243D}"/>
                </a:ext>
              </a:extLst>
            </p:cNvPr>
            <p:cNvCxnSpPr>
              <a:stCxn id="29" idx="2"/>
              <a:endCxn id="35" idx="2"/>
            </p:cNvCxnSpPr>
            <p:nvPr/>
          </p:nvCxnSpPr>
          <p:spPr>
            <a:xfrm rot="16200000" flipH="1">
              <a:off x="7420597" y="3323251"/>
              <a:ext cx="536180" cy="1573972"/>
            </a:xfrm>
            <a:prstGeom prst="bentConnector2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6DEE26A0-1458-41B9-A3C8-837E0D40F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18547" y="4528346"/>
              <a:ext cx="1" cy="3143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5C1BCC2-7473-4D55-9FC8-1843F73EC791}"/>
                </a:ext>
              </a:extLst>
            </p:cNvPr>
            <p:cNvSpPr/>
            <p:nvPr/>
          </p:nvSpPr>
          <p:spPr>
            <a:xfrm>
              <a:off x="7658914" y="4850013"/>
              <a:ext cx="1919265" cy="395287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bg1"/>
                  </a:solidFill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console.log(n)</a:t>
              </a:r>
              <a:endParaRPr lang="pt-BR" sz="1600" b="1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8FDA1507-3C44-49D1-903E-008559394158}"/>
                </a:ext>
              </a:extLst>
            </p:cNvPr>
            <p:cNvCxnSpPr/>
            <p:nvPr/>
          </p:nvCxnSpPr>
          <p:spPr>
            <a:xfrm>
              <a:off x="8618549" y="5264451"/>
              <a:ext cx="0" cy="395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Fluxograma: Conector 43">
              <a:extLst>
                <a:ext uri="{FF2B5EF4-FFF2-40B4-BE49-F238E27FC236}">
                  <a16:creationId xmlns:a16="http://schemas.microsoft.com/office/drawing/2014/main" id="{56F22527-CAE0-4FE1-BFC7-49C878A92188}"/>
                </a:ext>
              </a:extLst>
            </p:cNvPr>
            <p:cNvSpPr/>
            <p:nvPr/>
          </p:nvSpPr>
          <p:spPr>
            <a:xfrm>
              <a:off x="8475673" y="5659738"/>
              <a:ext cx="285750" cy="26670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73413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96E3B5-F780-453E-84A4-31BD23A3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Eventos de Formulário e Teclado DOM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54106A9-22E3-4576-AC12-06C57826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8573"/>
          </a:xfrm>
        </p:spPr>
        <p:txBody>
          <a:bodyPr/>
          <a:lstStyle/>
          <a:p>
            <a:r>
              <a:rPr lang="pt-BR" sz="1800" dirty="0"/>
              <a:t>Os principais eventos de Formulário dentro do DOM são: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10C3E77-2FD8-441B-91B7-5D043B2D5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24" y="2531742"/>
            <a:ext cx="8823353" cy="1789067"/>
          </a:xfrm>
          <a:prstGeom prst="rect">
            <a:avLst/>
          </a:prstGeom>
        </p:spPr>
      </p:pic>
      <p:sp>
        <p:nvSpPr>
          <p:cNvPr id="7" name="Espaço Reservado para Conteúdo 4">
            <a:extLst>
              <a:ext uri="{FF2B5EF4-FFF2-40B4-BE49-F238E27FC236}">
                <a16:creationId xmlns:a16="http://schemas.microsoft.com/office/drawing/2014/main" id="{4D057F62-9A1A-44B9-A02C-1ADDAF04D360}"/>
              </a:ext>
            </a:extLst>
          </p:cNvPr>
          <p:cNvSpPr txBox="1">
            <a:spLocks/>
          </p:cNvSpPr>
          <p:nvPr/>
        </p:nvSpPr>
        <p:spPr>
          <a:xfrm>
            <a:off x="592347" y="4559303"/>
            <a:ext cx="11007306" cy="51443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/>
              <a:t>Os principais eventos de Teclado dentro do DOM são: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4CF5330-D674-4D23-9502-7BF6CD446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742" y="5312228"/>
            <a:ext cx="8716516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28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656989"/>
          </a:xfrm>
        </p:spPr>
        <p:txBody>
          <a:bodyPr rtlCol="0"/>
          <a:lstStyle/>
          <a:p>
            <a:pPr algn="ctr"/>
            <a:r>
              <a:rPr lang="pt-BR" dirty="0"/>
              <a:t>Manipulando o HTML com o DOM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A4A457-52EF-401F-A1ED-1C985A89D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57624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4ED01C-4B71-4227-A7E4-C1EBD8C3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Capturando valores de um Input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AC317DC-7F76-4177-94DD-76FC642E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46175"/>
          </a:xfrm>
        </p:spPr>
        <p:txBody>
          <a:bodyPr/>
          <a:lstStyle/>
          <a:p>
            <a:r>
              <a:rPr lang="pt-BR" dirty="0"/>
              <a:t>Para pegar o valor digitado em um campo de input no HTML usando </a:t>
            </a:r>
            <a:r>
              <a:rPr lang="pt-BR" dirty="0" err="1"/>
              <a:t>JavaScript</a:t>
            </a:r>
            <a:r>
              <a:rPr lang="pt-BR" dirty="0"/>
              <a:t>, podemos utilizar o método </a:t>
            </a:r>
            <a:r>
              <a:rPr lang="pt-BR" b="1" dirty="0" err="1"/>
              <a:t>document.getElementById</a:t>
            </a:r>
            <a:r>
              <a:rPr lang="pt-BR" b="1" dirty="0"/>
              <a:t>()</a:t>
            </a:r>
            <a:r>
              <a:rPr lang="pt-BR" dirty="0"/>
              <a:t> ou </a:t>
            </a:r>
            <a:r>
              <a:rPr lang="pt-BR" b="1" dirty="0" err="1"/>
              <a:t>document.querySelector</a:t>
            </a:r>
            <a:r>
              <a:rPr lang="pt-BR" b="1" dirty="0"/>
              <a:t>()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B24BB3-5FAE-4FF1-9F6C-C8D4ADAAB1BE}"/>
              </a:ext>
            </a:extLst>
          </p:cNvPr>
          <p:cNvSpPr/>
          <p:nvPr/>
        </p:nvSpPr>
        <p:spPr>
          <a:xfrm>
            <a:off x="2176461" y="3991342"/>
            <a:ext cx="78390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placeholder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"Digite seu 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73D02E7-E0A5-438A-8C36-52CFC7D1C48D}"/>
              </a:ext>
            </a:extLst>
          </p:cNvPr>
          <p:cNvSpPr/>
          <p:nvPr/>
        </p:nvSpPr>
        <p:spPr>
          <a:xfrm>
            <a:off x="2876548" y="5563285"/>
            <a:ext cx="6438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nome = document.getElementById(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).value;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C2E0A6-4781-4A78-9E7E-C6A964EF5BAA}"/>
              </a:ext>
            </a:extLst>
          </p:cNvPr>
          <p:cNvSpPr txBox="1"/>
          <p:nvPr/>
        </p:nvSpPr>
        <p:spPr>
          <a:xfrm>
            <a:off x="5479253" y="3205371"/>
            <a:ext cx="1233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7A2804-BE2C-46E4-B380-457724FC8EEB}"/>
              </a:ext>
            </a:extLst>
          </p:cNvPr>
          <p:cNvSpPr txBox="1"/>
          <p:nvPr/>
        </p:nvSpPr>
        <p:spPr>
          <a:xfrm>
            <a:off x="4888703" y="4777313"/>
            <a:ext cx="2414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Capturando valor no JS</a:t>
            </a:r>
          </a:p>
        </p:txBody>
      </p:sp>
    </p:spTree>
    <p:extLst>
      <p:ext uri="{BB962C8B-B14F-4D97-AF65-F5344CB8AC3E}">
        <p14:creationId xmlns:p14="http://schemas.microsoft.com/office/powerpoint/2010/main" val="3052797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64ED01C-4B71-4227-A7E4-C1EBD8C3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Escrever no HTML Diretamente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AC317DC-7F76-4177-94DD-76FC642E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2032000"/>
          </a:xfrm>
        </p:spPr>
        <p:txBody>
          <a:bodyPr/>
          <a:lstStyle/>
          <a:p>
            <a:r>
              <a:rPr lang="pt-BR" dirty="0"/>
              <a:t>Escrever no HTML Diretamente com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innerText</a:t>
            </a:r>
            <a:r>
              <a:rPr lang="pt-BR" dirty="0"/>
              <a:t> → Modifica apenas o texto dentro de um elemento.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innerHTML</a:t>
            </a:r>
            <a:r>
              <a:rPr lang="pt-BR" dirty="0"/>
              <a:t> → Modifica o conteúdo HTML dentro de um elemento.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textContent</a:t>
            </a:r>
            <a:r>
              <a:rPr lang="pt-BR" dirty="0"/>
              <a:t> → Semelhante ao </a:t>
            </a:r>
            <a:r>
              <a:rPr lang="pt-BR" dirty="0" err="1"/>
              <a:t>innerText</a:t>
            </a:r>
            <a:r>
              <a:rPr lang="pt-BR" dirty="0"/>
              <a:t>, mas exibe até conteúdos ocultos por CSS.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 err="1"/>
              <a:t>document.write</a:t>
            </a:r>
            <a:r>
              <a:rPr lang="pt-BR" dirty="0"/>
              <a:t>() → Escreve diretamente na página (não recomendado para sites dinâmicos).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25F091B-6A79-47F1-BD3C-95A775DEABBB}"/>
              </a:ext>
            </a:extLst>
          </p:cNvPr>
          <p:cNvGrpSpPr/>
          <p:nvPr/>
        </p:nvGrpSpPr>
        <p:grpSpPr>
          <a:xfrm>
            <a:off x="809625" y="4093567"/>
            <a:ext cx="10572750" cy="1910013"/>
            <a:chOff x="809625" y="4320271"/>
            <a:chExt cx="10572750" cy="1910013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1C2E0A6-4781-4A78-9E7E-C6A964EF5BAA}"/>
                </a:ext>
              </a:extLst>
            </p:cNvPr>
            <p:cNvSpPr txBox="1"/>
            <p:nvPr/>
          </p:nvSpPr>
          <p:spPr>
            <a:xfrm>
              <a:off x="5479255" y="4320271"/>
              <a:ext cx="123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 HTML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37A2804-BE2C-46E4-B380-457724FC8EEB}"/>
                </a:ext>
              </a:extLst>
            </p:cNvPr>
            <p:cNvSpPr txBox="1"/>
            <p:nvPr/>
          </p:nvSpPr>
          <p:spPr>
            <a:xfrm>
              <a:off x="4888705" y="5347391"/>
              <a:ext cx="2414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Alterando o texto no JS</a:t>
              </a: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943404A-50F1-4181-8C96-5729EC2D7F5F}"/>
                </a:ext>
              </a:extLst>
            </p:cNvPr>
            <p:cNvSpPr/>
            <p:nvPr/>
          </p:nvSpPr>
          <p:spPr>
            <a:xfrm>
              <a:off x="4662488" y="4833831"/>
              <a:ext cx="286702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&lt;p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>
                  <a:solidFill>
                    <a:srgbClr val="E50000"/>
                  </a:solidFill>
                  <a:latin typeface="Consolas" panose="020B0609020204030204" pitchFamily="49" charset="0"/>
                </a:rPr>
                <a:t>id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"mensagem"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&gt;&lt;/p&gt;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9D1EE4EA-AE8E-479F-AA22-981E9B1E80A3}"/>
                </a:ext>
              </a:extLst>
            </p:cNvPr>
            <p:cNvSpPr/>
            <p:nvPr/>
          </p:nvSpPr>
          <p:spPr>
            <a:xfrm>
              <a:off x="809625" y="5860952"/>
              <a:ext cx="105727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document.getElementById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pt-BR" dirty="0">
                  <a:solidFill>
                    <a:srgbClr val="A31515"/>
                  </a:solidFill>
                  <a:latin typeface="Consolas" panose="020B0609020204030204" pitchFamily="49" charset="0"/>
                </a:rPr>
                <a:t>"mensagem"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).</a:t>
              </a:r>
              <a:r>
                <a:rPr lang="pt-BR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innerText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pt-BR" dirty="0">
                  <a:solidFill>
                    <a:srgbClr val="A31515"/>
                  </a:solidFill>
                  <a:latin typeface="Consolas" panose="020B0609020204030204" pitchFamily="49" charset="0"/>
                </a:rPr>
                <a:t>"Texto alterado com </a:t>
              </a:r>
              <a:r>
                <a:rPr lang="pt-BR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JavaScript</a:t>
              </a:r>
              <a:r>
                <a:rPr lang="pt-BR" dirty="0">
                  <a:solidFill>
                    <a:srgbClr val="A31515"/>
                  </a:solidFill>
                  <a:latin typeface="Consolas" panose="020B0609020204030204" pitchFamily="49" charset="0"/>
                </a:rPr>
                <a:t>!"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1201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BC174D0-6314-4178-B3C0-308C70BF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Média do Aluno com Recuperação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76BA4AE-4C85-4E35-BEA1-EEF48794B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web que solicite ao usuário três notas de um aluno e calcule sua média. O programa deve seguir as seguintes regras:</a:t>
            </a:r>
          </a:p>
          <a:p>
            <a:pPr lvl="1"/>
            <a:r>
              <a:rPr lang="pt-BR" dirty="0"/>
              <a:t>Se a média for maior ou igual a 7, exibir a mensagem "Aprovado ✅".</a:t>
            </a:r>
          </a:p>
          <a:p>
            <a:pPr lvl="1"/>
            <a:r>
              <a:rPr lang="pt-BR" dirty="0"/>
              <a:t>Se a média for maior ou igual a 5 e menor que 7, exibir "Recuperação ⚠️".❌</a:t>
            </a:r>
          </a:p>
          <a:p>
            <a:pPr lvl="1"/>
            <a:r>
              <a:rPr lang="pt-BR" dirty="0"/>
              <a:t>Se a média for menor que 5, exibir "Reprovado ❌".</a:t>
            </a:r>
          </a:p>
          <a:p>
            <a:r>
              <a:rPr lang="pt-BR" dirty="0"/>
              <a:t>Regras de Validação: </a:t>
            </a:r>
          </a:p>
          <a:p>
            <a:pPr marL="1028700" lvl="1" indent="-342900"/>
            <a:r>
              <a:rPr lang="pt-BR" dirty="0"/>
              <a:t>O usuário deve preencher todas as três notas.</a:t>
            </a:r>
          </a:p>
          <a:p>
            <a:pPr marL="1028700" lvl="1" indent="-342900"/>
            <a:r>
              <a:rPr lang="pt-BR" dirty="0"/>
              <a:t>As notas devem ser valores numéricos entre 0 e 10.</a:t>
            </a:r>
          </a:p>
          <a:p>
            <a:pPr marL="1028700" lvl="1" indent="-342900"/>
            <a:r>
              <a:rPr lang="pt-BR" dirty="0"/>
              <a:t>Se um campo estiver vazio ou contiver caracteres inválidos, exibir uma mensagem de erro.</a:t>
            </a:r>
          </a:p>
        </p:txBody>
      </p:sp>
    </p:spTree>
    <p:extLst>
      <p:ext uri="{BB962C8B-B14F-4D97-AF65-F5344CB8AC3E}">
        <p14:creationId xmlns:p14="http://schemas.microsoft.com/office/powerpoint/2010/main" val="2969617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4AB0A9C-D3D5-46B8-8B9C-92BF87DC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Sistema de Login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4C06599-EDA6-4000-8A75-C8F2B4CC7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sistema de login simples usando HTML, CSS e </a:t>
            </a:r>
            <a:r>
              <a:rPr lang="pt-BR" dirty="0" err="1"/>
              <a:t>JavaScript</a:t>
            </a:r>
            <a:r>
              <a:rPr lang="pt-BR" dirty="0"/>
              <a:t>. O sistema deve permitir que o usuário insira um nome de usuário e uma senha, verificando se os dados estão corretos.</a:t>
            </a:r>
          </a:p>
          <a:p>
            <a:pPr marL="1028700" lvl="1" indent="-342900"/>
            <a:r>
              <a:rPr lang="pt-BR" dirty="0"/>
              <a:t>Regras do </a:t>
            </a:r>
            <a:r>
              <a:rPr lang="pt-BR" dirty="0" err="1"/>
              <a:t>LoginSe</a:t>
            </a:r>
            <a:r>
              <a:rPr lang="pt-BR" dirty="0"/>
              <a:t> o usuário for "admin" e a senha for "1234", exibir: "✅ Login bem-sucedido!“</a:t>
            </a:r>
          </a:p>
          <a:p>
            <a:pPr marL="1028700" lvl="1" indent="-342900"/>
            <a:r>
              <a:rPr lang="pt-BR" dirty="0"/>
              <a:t>Se o usuário for "admin", mas a senha estiver errada, exibir: "❌ Senha incorreta!“</a:t>
            </a:r>
          </a:p>
          <a:p>
            <a:pPr marL="1028700" lvl="1" indent="-342900"/>
            <a:r>
              <a:rPr lang="pt-BR"/>
              <a:t>Se </a:t>
            </a:r>
            <a:r>
              <a:rPr lang="pt-BR" dirty="0"/>
              <a:t>o usuário não for encontrado, exibir: "⚠️ Usuário não encontrado!"</a:t>
            </a:r>
          </a:p>
        </p:txBody>
      </p:sp>
    </p:spTree>
    <p:extLst>
      <p:ext uri="{BB962C8B-B14F-4D97-AF65-F5344CB8AC3E}">
        <p14:creationId xmlns:p14="http://schemas.microsoft.com/office/powerpoint/2010/main" val="32692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025DE-910D-453E-8496-90DA3B89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Código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9E4D97-83F4-4D8D-8AED-9FF4231A3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Blocos de código em </a:t>
            </a:r>
            <a:r>
              <a:rPr lang="pt-BR" dirty="0" err="1"/>
              <a:t>JavaScript</a:t>
            </a:r>
            <a:r>
              <a:rPr lang="pt-BR" dirty="0"/>
              <a:t> são delimitados por chaves {} e são usados para agrupar instruções em uma única seção. Um bloco pode conter zero ou mais instruções e é frequentemente usado em estruturas de controle de fluxo, como condicionais (if, else, switch) e loops (for, </a:t>
            </a:r>
            <a:r>
              <a:rPr lang="pt-BR" dirty="0" err="1"/>
              <a:t>while</a:t>
            </a:r>
            <a:r>
              <a:rPr lang="pt-BR" dirty="0"/>
              <a:t>, do-</a:t>
            </a:r>
            <a:r>
              <a:rPr lang="pt-BR" dirty="0" err="1"/>
              <a:t>while</a:t>
            </a:r>
            <a:r>
              <a:rPr lang="pt-BR" dirty="0"/>
              <a:t>), além de ser usado em definições de funções e em outras situações onde um conjunto de instruções precisa ser executado em conjunto.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9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7EC2D-87C7-49F3-8FA9-5B3E3589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Blocos de código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321EF75E-DBD6-4668-879B-90EBF57707D5}"/>
              </a:ext>
            </a:extLst>
          </p:cNvPr>
          <p:cNvGrpSpPr/>
          <p:nvPr/>
        </p:nvGrpSpPr>
        <p:grpSpPr>
          <a:xfrm>
            <a:off x="2741714" y="1869439"/>
            <a:ext cx="5424921" cy="4704449"/>
            <a:chOff x="2260465" y="1879599"/>
            <a:chExt cx="5424921" cy="4704449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23E79D09-15C5-4E32-A4E4-2A2E11D93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8628" y="1879599"/>
              <a:ext cx="3196758" cy="4704449"/>
            </a:xfrm>
            <a:prstGeom prst="rect">
              <a:avLst/>
            </a:prstGeom>
          </p:spPr>
        </p:pic>
        <p:sp>
          <p:nvSpPr>
            <p:cNvPr id="21" name="Chave Esquerda 20">
              <a:extLst>
                <a:ext uri="{FF2B5EF4-FFF2-40B4-BE49-F238E27FC236}">
                  <a16:creationId xmlns:a16="http://schemas.microsoft.com/office/drawing/2014/main" id="{35769664-57C2-41F3-A1A1-0D93B0879099}"/>
                </a:ext>
              </a:extLst>
            </p:cNvPr>
            <p:cNvSpPr/>
            <p:nvPr/>
          </p:nvSpPr>
          <p:spPr>
            <a:xfrm>
              <a:off x="4135120" y="2811806"/>
              <a:ext cx="447040" cy="1191234"/>
            </a:xfrm>
            <a:prstGeom prst="lef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have Esquerda 21">
              <a:extLst>
                <a:ext uri="{FF2B5EF4-FFF2-40B4-BE49-F238E27FC236}">
                  <a16:creationId xmlns:a16="http://schemas.microsoft.com/office/drawing/2014/main" id="{591EE464-5256-4854-9DED-CD04113ED983}"/>
                </a:ext>
              </a:extLst>
            </p:cNvPr>
            <p:cNvSpPr/>
            <p:nvPr/>
          </p:nvSpPr>
          <p:spPr>
            <a:xfrm>
              <a:off x="4135120" y="4339630"/>
              <a:ext cx="447040" cy="1191234"/>
            </a:xfrm>
            <a:prstGeom prst="leftBrac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1CDDED3-FE84-4013-AAEC-A58551D0D45A}"/>
                </a:ext>
              </a:extLst>
            </p:cNvPr>
            <p:cNvSpPr txBox="1"/>
            <p:nvPr/>
          </p:nvSpPr>
          <p:spPr>
            <a:xfrm>
              <a:off x="2260465" y="3222757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Bloco de código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ACE3821-3F24-499A-BB39-547F322E08C2}"/>
                </a:ext>
              </a:extLst>
            </p:cNvPr>
            <p:cNvSpPr txBox="1"/>
            <p:nvPr/>
          </p:nvSpPr>
          <p:spPr>
            <a:xfrm>
              <a:off x="2260465" y="4750581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Bloco de código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79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5AEDF-8CD9-4672-AB1D-040CE5EF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E31731-3B04-4525-B7DE-A3A7CDFA8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b="0" i="0" dirty="0">
                <a:solidFill>
                  <a:srgbClr val="333333"/>
                </a:solidFill>
                <a:effectLst/>
              </a:rPr>
              <a:t>Uma estrutura de decisão examina uma ou mais condições e decide quais instruções serão executadas dependendo se a condição foi ou não foi.</a:t>
            </a:r>
          </a:p>
          <a:p>
            <a:pPr>
              <a:spcBef>
                <a:spcPts val="0"/>
              </a:spcBef>
            </a:pPr>
            <a:r>
              <a:rPr lang="pt-BR" b="0" i="0" dirty="0">
                <a:solidFill>
                  <a:srgbClr val="333333"/>
                </a:solidFill>
                <a:effectLst/>
              </a:rPr>
              <a:t>O comando </a:t>
            </a:r>
            <a:r>
              <a:rPr lang="pt-BR" b="0" i="0" dirty="0">
                <a:solidFill>
                  <a:srgbClr val="FF0000"/>
                </a:solidFill>
                <a:effectLst/>
              </a:rPr>
              <a:t>if</a:t>
            </a:r>
            <a:r>
              <a:rPr lang="pt-BR" b="0" i="0" dirty="0">
                <a:solidFill>
                  <a:srgbClr val="333333"/>
                </a:solidFill>
                <a:effectLst/>
              </a:rPr>
              <a:t> é uma estrutura de decisão muito utilizada.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583CEFB-2896-4D0B-81AA-415F1E7F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111" y="4290128"/>
            <a:ext cx="5284127" cy="190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9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92EDD9F4-EE52-4DE1-BC1C-E2785CB27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Condicional  </a:t>
            </a:r>
            <a:r>
              <a:rPr lang="pt-BR" dirty="0">
                <a:solidFill>
                  <a:srgbClr val="FF0000"/>
                </a:solidFill>
              </a:rPr>
              <a:t>IF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ELSE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9B22D0-4F86-4A45-A30E-997E1EE0A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986545"/>
          </a:xfrm>
        </p:spPr>
        <p:txBody>
          <a:bodyPr/>
          <a:lstStyle/>
          <a:p>
            <a:r>
              <a:rPr lang="pt-BR" dirty="0"/>
              <a:t>Podemos pensar no comando else como sendo um complemento do comando if. O comando if completo tem a seguinte forma geral: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175A96E-6506-4C04-97EA-1AB188F674B4}"/>
              </a:ext>
            </a:extLst>
          </p:cNvPr>
          <p:cNvSpPr txBox="1">
            <a:spLocks/>
          </p:cNvSpPr>
          <p:nvPr/>
        </p:nvSpPr>
        <p:spPr>
          <a:xfrm>
            <a:off x="705852" y="1443264"/>
            <a:ext cx="10647947" cy="124768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71FBAE4-B695-4E5F-8BF7-5F8654D0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445" y="3347805"/>
            <a:ext cx="4903110" cy="27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07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414B79-3E4B-46E9-BD11-94ADEFB3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739005"/>
          </a:xfrm>
        </p:spPr>
        <p:txBody>
          <a:bodyPr/>
          <a:lstStyle/>
          <a:p>
            <a:r>
              <a:rPr lang="pt-BR" dirty="0"/>
              <a:t>Igual a (==) - Retorna </a:t>
            </a:r>
            <a:r>
              <a:rPr lang="pt-BR" dirty="0" err="1"/>
              <a:t>True</a:t>
            </a:r>
            <a:r>
              <a:rPr lang="pt-BR" dirty="0"/>
              <a:t> se os operandos forem iguais.</a:t>
            </a:r>
          </a:p>
          <a:p>
            <a:pPr algn="ctr"/>
            <a:r>
              <a:rPr lang="pt-BR" dirty="0"/>
              <a:t>X == Y</a:t>
            </a:r>
          </a:p>
          <a:p>
            <a:r>
              <a:rPr lang="pt-BR" dirty="0"/>
              <a:t>Diferente de (!=) - Retorna </a:t>
            </a:r>
            <a:r>
              <a:rPr lang="pt-BR" dirty="0" err="1"/>
              <a:t>True</a:t>
            </a:r>
            <a:r>
              <a:rPr lang="pt-BR" dirty="0"/>
              <a:t> se os operandos não forem iguais.</a:t>
            </a:r>
          </a:p>
          <a:p>
            <a:pPr algn="ctr"/>
            <a:r>
              <a:rPr lang="pt-BR" dirty="0"/>
              <a:t>X != Y</a:t>
            </a:r>
          </a:p>
          <a:p>
            <a:r>
              <a:rPr lang="pt-BR" dirty="0"/>
              <a:t>Maior que (&gt;) - Retorna </a:t>
            </a:r>
            <a:r>
              <a:rPr lang="pt-BR" dirty="0" err="1"/>
              <a:t>True</a:t>
            </a:r>
            <a:r>
              <a:rPr lang="pt-BR" dirty="0"/>
              <a:t> se o operando à esquerda for maior que o operando à direita.</a:t>
            </a:r>
          </a:p>
          <a:p>
            <a:pPr algn="ctr"/>
            <a:r>
              <a:rPr lang="pt-BR" dirty="0"/>
              <a:t>X &gt; Y</a:t>
            </a:r>
          </a:p>
          <a:p>
            <a:r>
              <a:rPr lang="pt-BR" dirty="0"/>
              <a:t>Menor que (&lt;)  - Retorna </a:t>
            </a:r>
            <a:r>
              <a:rPr lang="pt-BR" dirty="0" err="1"/>
              <a:t>True</a:t>
            </a:r>
            <a:r>
              <a:rPr lang="pt-BR" dirty="0"/>
              <a:t> se o operando à esquerda for menor que o operando à direita</a:t>
            </a:r>
          </a:p>
          <a:p>
            <a:pPr algn="ctr"/>
            <a:r>
              <a:rPr lang="pt-BR" dirty="0"/>
              <a:t>X &lt; Y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7682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9EE9C-287D-49A2-BECA-00396D30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Comparação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733F8B-10C7-463B-8990-57EB46FA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Maior ou igual a (&gt;=) - Retorna </a:t>
            </a:r>
            <a:r>
              <a:rPr lang="pt-BR" dirty="0" err="1"/>
              <a:t>True</a:t>
            </a:r>
            <a:r>
              <a:rPr lang="pt-BR" dirty="0"/>
              <a:t> se o operando à esquerda for maior ou igual ao operando à direita.</a:t>
            </a:r>
          </a:p>
          <a:p>
            <a:pPr algn="ctr"/>
            <a:r>
              <a:rPr lang="pt-BR" dirty="0"/>
              <a:t>X &gt;= Y</a:t>
            </a:r>
          </a:p>
          <a:p>
            <a:r>
              <a:rPr lang="pt-BR" dirty="0"/>
              <a:t>Menor ou igual a (&lt;=) - Retorna </a:t>
            </a:r>
            <a:r>
              <a:rPr lang="pt-BR" dirty="0" err="1"/>
              <a:t>True</a:t>
            </a:r>
            <a:r>
              <a:rPr lang="pt-BR" dirty="0"/>
              <a:t> se o operando à esquerda for menor ou igual ao operando à direita.</a:t>
            </a:r>
          </a:p>
          <a:p>
            <a:pPr algn="ctr"/>
            <a:r>
              <a:rPr lang="pt-BR" dirty="0"/>
              <a:t>X &lt;= 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87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20D0-9363-4054-AD50-DF6EDC40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C2342C0-3D6B-43E0-A841-E42CA353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programa em </a:t>
            </a:r>
            <a:r>
              <a:rPr lang="pt-BR" dirty="0" err="1"/>
              <a:t>JavaScript</a:t>
            </a:r>
            <a:r>
              <a:rPr lang="pt-BR" dirty="0"/>
              <a:t> que:</a:t>
            </a:r>
          </a:p>
          <a:p>
            <a:pPr marL="1028700" lvl="1" indent="-342900"/>
            <a:r>
              <a:rPr lang="pt-BR" dirty="0"/>
              <a:t>Solicite ao usuário três notas de um aluno.</a:t>
            </a:r>
          </a:p>
          <a:p>
            <a:pPr marL="1028700" lvl="1" indent="-342900"/>
            <a:r>
              <a:rPr lang="pt-BR" dirty="0"/>
              <a:t>Calcule a média das notas.</a:t>
            </a:r>
          </a:p>
          <a:p>
            <a:pPr marL="1028700" lvl="1" indent="-342900"/>
            <a:r>
              <a:rPr lang="pt-BR" dirty="0"/>
              <a:t>Se a média for maior ou igual a 7, exiba a mensagem "Aprovado".</a:t>
            </a:r>
          </a:p>
          <a:p>
            <a:pPr marL="1028700" lvl="1" indent="-342900"/>
            <a:r>
              <a:rPr lang="pt-BR" dirty="0"/>
              <a:t>Se a média for menor que 7, exiba a mensagem "Reprovado".</a:t>
            </a:r>
          </a:p>
        </p:txBody>
      </p:sp>
    </p:spTree>
    <p:extLst>
      <p:ext uri="{BB962C8B-B14F-4D97-AF65-F5344CB8AC3E}">
        <p14:creationId xmlns:p14="http://schemas.microsoft.com/office/powerpoint/2010/main" val="1549793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29FBCFB-48D8-4AA4-B5BF-FD1C9C146892}" vid="{19FF1A97-A5A7-4069-9FBC-63630FB1F0A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3FA34C8AFC5FC488AEECB2D2E525275" ma:contentTypeVersion="14" ma:contentTypeDescription="Crie um novo documento." ma:contentTypeScope="" ma:versionID="804e1d70ebc3aa5aaf228fa9b3ef5351">
  <xsd:schema xmlns:xsd="http://www.w3.org/2001/XMLSchema" xmlns:xs="http://www.w3.org/2001/XMLSchema" xmlns:p="http://schemas.microsoft.com/office/2006/metadata/properties" xmlns:ns3="70a57813-994f-4259-80d7-0e2fa131df4f" xmlns:ns4="9359566a-d9e3-4df0-bfba-fd78eef428d8" targetNamespace="http://schemas.microsoft.com/office/2006/metadata/properties" ma:root="true" ma:fieldsID="a86f449d0aedb19fe976fa2d49395791" ns3:_="" ns4:_="">
    <xsd:import namespace="70a57813-994f-4259-80d7-0e2fa131df4f"/>
    <xsd:import namespace="9359566a-d9e3-4df0-bfba-fd78eef428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57813-994f-4259-80d7-0e2fa131df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9566a-d9e3-4df0-bfba-fd78eef428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0a57813-994f-4259-80d7-0e2fa131df4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19BCF7-D83F-485C-9956-F373F70C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57813-994f-4259-80d7-0e2fa131df4f"/>
    <ds:schemaRef ds:uri="9359566a-d9e3-4df0-bfba-fd78eef428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069D1F-6C1F-4FA3-8CCB-EA801E558BEC}">
  <ds:schemaRefs>
    <ds:schemaRef ds:uri="http://purl.org/dc/elements/1.1/"/>
    <ds:schemaRef ds:uri="http://schemas.microsoft.com/office/2006/metadata/properties"/>
    <ds:schemaRef ds:uri="9359566a-d9e3-4df0-bfba-fd78eef428d8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0a57813-994f-4259-80d7-0e2fa131df4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1233</TotalTime>
  <Words>1346</Words>
  <Application>Microsoft Office PowerPoint</Application>
  <PresentationFormat>Widescreen</PresentationFormat>
  <Paragraphs>136</Paragraphs>
  <Slides>25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Times New Roman</vt:lpstr>
      <vt:lpstr>Tema1</vt:lpstr>
      <vt:lpstr>Estruturas Condicionais</vt:lpstr>
      <vt:lpstr>Etapas um programas</vt:lpstr>
      <vt:lpstr>Blocos de Código</vt:lpstr>
      <vt:lpstr>Blocos de código</vt:lpstr>
      <vt:lpstr>Estrutura Condicional Simples</vt:lpstr>
      <vt:lpstr>Estrutura Condicional  IF e ELSE</vt:lpstr>
      <vt:lpstr>Operadores De Comparação</vt:lpstr>
      <vt:lpstr>Operadores De Comparação</vt:lpstr>
      <vt:lpstr>Vamos Praticar</vt:lpstr>
      <vt:lpstr>Estrutura Condicional ELSE IF</vt:lpstr>
      <vt:lpstr>Vamos Praticar</vt:lpstr>
      <vt:lpstr>Operadores lógicos or e and</vt:lpstr>
      <vt:lpstr>Operador lógico not</vt:lpstr>
      <vt:lpstr>VAMOS PRATICAR</vt:lpstr>
      <vt:lpstr>CONDIÇÃO MULTIPLA SWITCH</vt:lpstr>
      <vt:lpstr>VAMOS PRATICAR</vt:lpstr>
      <vt:lpstr>Eventos DOM</vt:lpstr>
      <vt:lpstr>O que são Eventos DOM ?</vt:lpstr>
      <vt:lpstr>Eventos de Mouse DOM </vt:lpstr>
      <vt:lpstr>Eventos de Formulário e Teclado DOM </vt:lpstr>
      <vt:lpstr>Manipulando o HTML com o DOM</vt:lpstr>
      <vt:lpstr>Capturando valores de um Input</vt:lpstr>
      <vt:lpstr>Escrever no HTML Diretamente com JavaScript</vt:lpstr>
      <vt:lpstr>Desafio: Média do Aluno com Recuperação</vt:lpstr>
      <vt:lpstr>Desafio: Sistema de Login com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Fernando Figueiredo Dos Santos</dc:creator>
  <cp:lastModifiedBy>Pedro Henrique Miho de Souza</cp:lastModifiedBy>
  <cp:revision>75</cp:revision>
  <dcterms:created xsi:type="dcterms:W3CDTF">2022-04-04T19:16:26Z</dcterms:created>
  <dcterms:modified xsi:type="dcterms:W3CDTF">2025-03-03T21:15:56Z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0x010100F3FA34C8AFC5FC488AEECB2D2E525275</vt:lpwstr>
  </property>
</Properties>
</file>