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63" r:id="rId8"/>
    <p:sldId id="265" r:id="rId9"/>
    <p:sldId id="267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>
        <p:scale>
          <a:sx n="100" d="100"/>
          <a:sy n="100" d="100"/>
        </p:scale>
        <p:origin x="990" y="38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17/05/2025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17/05/2025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09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Debug dos Dados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B48635E-1AFC-4FBA-90BC-1550DD98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319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Mostra todo o conteúdo enviado via formulário (</a:t>
            </a:r>
            <a:r>
              <a:rPr lang="pt-BR" dirty="0" err="1"/>
              <a:t>method</a:t>
            </a:r>
            <a:r>
              <a:rPr lang="pt-BR" dirty="0"/>
              <a:t>="post").</a:t>
            </a:r>
          </a:p>
          <a:p>
            <a:pPr>
              <a:spcBef>
                <a:spcPts val="0"/>
              </a:spcBef>
            </a:pPr>
            <a:r>
              <a:rPr lang="pt-BR" dirty="0"/>
              <a:t>É útil para depuração (debug) e para verificar se os dados foram enviados corretamente antes de processá-los.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37C670-F523-4794-B594-B0A62557BCBA}"/>
              </a:ext>
            </a:extLst>
          </p:cNvPr>
          <p:cNvSpPr/>
          <p:nvPr/>
        </p:nvSpPr>
        <p:spPr>
          <a:xfrm>
            <a:off x="4610657" y="404866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var_dump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65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Validação Inicial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E138DE9-1477-45F2-A383-9D2974EB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319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Verifica se os dados das notas de atividade e prova foram enviados.</a:t>
            </a:r>
          </a:p>
          <a:p>
            <a:pPr>
              <a:spcBef>
                <a:spcPts val="0"/>
              </a:spcBef>
            </a:pPr>
            <a:r>
              <a:rPr lang="pt-BR" dirty="0"/>
              <a:t>Evita erros quando o formulário não é enviado corretamente. Se algum dos dois estiver ausente, o bloco </a:t>
            </a:r>
            <a:r>
              <a:rPr lang="pt-BR" dirty="0" err="1"/>
              <a:t>else</a:t>
            </a:r>
            <a:r>
              <a:rPr lang="pt-BR" dirty="0"/>
              <a:t> será executado.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2CA219-ADFC-4D5B-8724-A634020C074B}"/>
              </a:ext>
            </a:extLst>
          </p:cNvPr>
          <p:cNvSpPr/>
          <p:nvPr/>
        </p:nvSpPr>
        <p:spPr>
          <a:xfrm>
            <a:off x="1494366" y="3962216"/>
            <a:ext cx="920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nota_atividade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 &amp;&amp;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nota_prova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0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Loop sobre as Notas de Atividade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41F2EC4-744B-47BE-A7C6-A8115956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319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Percorre o </a:t>
            </a:r>
            <a:r>
              <a:rPr lang="pt-BR" dirty="0" err="1"/>
              <a:t>array</a:t>
            </a:r>
            <a:r>
              <a:rPr lang="pt-BR" dirty="0"/>
              <a:t> de notas de atividade.</a:t>
            </a:r>
          </a:p>
          <a:p>
            <a:pPr>
              <a:spcBef>
                <a:spcPts val="0"/>
              </a:spcBef>
            </a:pPr>
            <a:r>
              <a:rPr lang="pt-BR" dirty="0"/>
              <a:t>Cada item tem uma chave que representa o ID do aluno (ou registro) e o valor da nota da atividade.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D9EE26-58C7-4969-9E0E-41C6A4FD780F}"/>
              </a:ext>
            </a:extLst>
          </p:cNvPr>
          <p:cNvSpPr/>
          <p:nvPr/>
        </p:nvSpPr>
        <p:spPr>
          <a:xfrm>
            <a:off x="2036233" y="3633617"/>
            <a:ext cx="811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nota_atividade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 as $id =&gt;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nota_atividade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5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Obtendo a Nota da Prova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3799C7B-50F1-4B27-B518-81F5A434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319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</a:t>
            </a:r>
            <a:r>
              <a:rPr lang="pt-BR" b="1" dirty="0"/>
              <a:t>Pega a nota da prova correspondente ao mesmo ID</a:t>
            </a:r>
            <a:r>
              <a:rPr lang="pt-BR" dirty="0"/>
              <a:t>.</a:t>
            </a:r>
          </a:p>
          <a:p>
            <a:pPr>
              <a:spcBef>
                <a:spcPts val="0"/>
              </a:spcBef>
            </a:pPr>
            <a:r>
              <a:rPr lang="pt-BR" dirty="0"/>
              <a:t>Como os </a:t>
            </a:r>
            <a:r>
              <a:rPr lang="pt-BR" dirty="0" err="1"/>
              <a:t>IDs</a:t>
            </a:r>
            <a:r>
              <a:rPr lang="pt-BR" dirty="0"/>
              <a:t> são os mesmos em ambos os </a:t>
            </a:r>
            <a:r>
              <a:rPr lang="pt-BR" dirty="0" err="1"/>
              <a:t>arrays</a:t>
            </a:r>
            <a:r>
              <a:rPr lang="pt-BR" dirty="0"/>
              <a:t>, isso garante o vínculo entre a atividade e a prova de cada aluno.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8EB2E79-0A88-4A7C-9CD8-CDE4CF3CD48C}"/>
              </a:ext>
            </a:extLst>
          </p:cNvPr>
          <p:cNvSpPr/>
          <p:nvPr/>
        </p:nvSpPr>
        <p:spPr>
          <a:xfrm>
            <a:off x="3470922" y="3581401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$nota_prova = $_POST[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'nota_prova'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][$id];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Cálculo da Nota Final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D7D780-435D-4D5C-B079-B802F55D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319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</a:t>
            </a:r>
            <a:r>
              <a:rPr lang="pt-BR" b="1" dirty="0"/>
              <a:t>Calcula a média ponderada</a:t>
            </a:r>
            <a:r>
              <a:rPr lang="pt-BR" dirty="0"/>
              <a:t> da nota final.</a:t>
            </a:r>
          </a:p>
          <a:p>
            <a:pPr>
              <a:spcBef>
                <a:spcPts val="0"/>
              </a:spcBef>
            </a:pPr>
            <a:r>
              <a:rPr lang="pt-BR" dirty="0"/>
              <a:t>A nota da atividade vale 30% e a da prova 70%.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053F99B-706B-443F-BC61-31DE4945D5DC}"/>
              </a:ext>
            </a:extLst>
          </p:cNvPr>
          <p:cNvSpPr/>
          <p:nvPr/>
        </p:nvSpPr>
        <p:spPr>
          <a:xfrm>
            <a:off x="2230966" y="3818283"/>
            <a:ext cx="773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nota_final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nota_atividade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nota_prova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0.7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SQL de Atualização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B97391A-0A61-4B74-87E4-5B052E8B2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319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Cria o comando SQL para atualizar as notas no banco.</a:t>
            </a:r>
          </a:p>
          <a:p>
            <a:pPr>
              <a:spcBef>
                <a:spcPts val="0"/>
              </a:spcBef>
            </a:pPr>
            <a:r>
              <a:rPr lang="pt-BR" dirty="0"/>
              <a:t>Usa </a:t>
            </a:r>
            <a:r>
              <a:rPr lang="pt-BR" dirty="0" err="1"/>
              <a:t>placeholders</a:t>
            </a:r>
            <a:r>
              <a:rPr lang="pt-BR" dirty="0"/>
              <a:t> ? para segurança contra SQL </a:t>
            </a:r>
            <a:r>
              <a:rPr lang="pt-BR" dirty="0" err="1"/>
              <a:t>Injection</a:t>
            </a:r>
            <a:r>
              <a:rPr lang="pt-BR" dirty="0"/>
              <a:t>.</a:t>
            </a:r>
          </a:p>
          <a:p>
            <a:pPr>
              <a:spcBef>
                <a:spcPts val="0"/>
              </a:spcBef>
            </a:pPr>
            <a:r>
              <a:rPr lang="pt-BR" dirty="0"/>
              <a:t>👉 Prepara a query SQL para execução com parâmetros dinâmicos.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93B060-3ADB-4F88-92B9-DCB28D9C4E7B}"/>
              </a:ext>
            </a:extLst>
          </p:cNvPr>
          <p:cNvSpPr/>
          <p:nvPr/>
        </p:nvSpPr>
        <p:spPr>
          <a:xfrm>
            <a:off x="2072586" y="3981218"/>
            <a:ext cx="8046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nota_atividade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?,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nota_prova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?,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nota_final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? </a:t>
            </a: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ID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-&gt;prepare($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8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Preparar e Vincular Parâmetros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05845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Vincula os valores reais aos </a:t>
            </a:r>
            <a:r>
              <a:rPr lang="pt-BR" dirty="0" err="1"/>
              <a:t>placeholders</a:t>
            </a:r>
            <a:r>
              <a:rPr lang="pt-BR" dirty="0"/>
              <a:t> na SQL.</a:t>
            </a:r>
          </a:p>
          <a:p>
            <a:pPr>
              <a:spcBef>
                <a:spcPts val="0"/>
              </a:spcBef>
            </a:pPr>
            <a:r>
              <a:rPr lang="pt-BR" dirty="0"/>
              <a:t>O "</a:t>
            </a:r>
            <a:r>
              <a:rPr lang="pt-BR" dirty="0" err="1"/>
              <a:t>dddi</a:t>
            </a:r>
            <a:r>
              <a:rPr lang="pt-BR" dirty="0"/>
              <a:t>" indica os tipos de dados: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d = </a:t>
            </a:r>
            <a:r>
              <a:rPr lang="pt-BR" dirty="0" err="1"/>
              <a:t>double</a:t>
            </a:r>
            <a:r>
              <a:rPr lang="pt-BR" dirty="0"/>
              <a:t> (número com casas decimais)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i = </a:t>
            </a:r>
            <a:r>
              <a:rPr lang="pt-BR" dirty="0" err="1"/>
              <a:t>integer</a:t>
            </a:r>
            <a:r>
              <a:rPr lang="pt-BR" dirty="0"/>
              <a:t> (número inteiro)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pt-BR" sz="2000" dirty="0"/>
              <a:t>👉 </a:t>
            </a:r>
            <a:r>
              <a:rPr lang="pt-BR" sz="2000" b="1" dirty="0"/>
              <a:t>Executa a instrução SQL preparada</a:t>
            </a:r>
            <a:r>
              <a:rPr lang="pt-BR" sz="2000" dirty="0"/>
              <a:t>, atualizando as notas no banco.</a:t>
            </a:r>
          </a:p>
          <a:p>
            <a:pPr lvl="1" indent="0"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B5EDCD-D99B-4CF3-B403-1331879ABD39}"/>
              </a:ext>
            </a:extLst>
          </p:cNvPr>
          <p:cNvSpPr/>
          <p:nvPr/>
        </p:nvSpPr>
        <p:spPr>
          <a:xfrm>
            <a:off x="1312625" y="4711514"/>
            <a:ext cx="9566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dddi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nota_atividade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nota_prova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nota_final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$id);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6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Pós‑Processamento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</a:t>
            </a:r>
            <a:r>
              <a:rPr lang="pt-BR" b="1" dirty="0"/>
              <a:t>Redirecionaria o usuário para outra página ou exibiria uma mensagem</a:t>
            </a:r>
            <a:r>
              <a:rPr lang="pt-BR" dirty="0"/>
              <a:t>, mas foi comentado para fins de debug. </a:t>
            </a:r>
          </a:p>
          <a:p>
            <a:pPr>
              <a:spcBef>
                <a:spcPts val="0"/>
              </a:spcBef>
            </a:pPr>
            <a:r>
              <a:rPr lang="pt-BR" dirty="0"/>
              <a:t>Você pode escolher qual ação quer executar após o processamento.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A85131-332B-4CCA-82BC-F491135EAA8F}"/>
              </a:ext>
            </a:extLst>
          </p:cNvPr>
          <p:cNvSpPr/>
          <p:nvPr/>
        </p:nvSpPr>
        <p:spPr>
          <a:xfrm>
            <a:off x="3048000" y="4134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header(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atualizarNota.php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4996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Tratamento de Falha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👉 </a:t>
            </a:r>
            <a:r>
              <a:rPr lang="pt-BR" b="1" dirty="0"/>
              <a:t>Caso os dados não tenham sido enviados, exibe uma mensagem de erro.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9EB9B3-0382-46AC-A37C-C04742EE285F}"/>
              </a:ext>
            </a:extLst>
          </p:cNvPr>
          <p:cNvSpPr/>
          <p:nvPr/>
        </p:nvSpPr>
        <p:spPr>
          <a:xfrm>
            <a:off x="3048000" y="32054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"Nenhuma nota enviada!"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7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7FCE-078E-6125-11F0-0815F410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Laços de Repetição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FD8B-AF89-47D5-4996-02747643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de repetição são estruturas fundamentais na programação que permitem executar um bloco de código várias vezes de forma automatizada. Eles são essenciais para automatizar tarefas repetitivas, tornando o código mais eficiente e limpo, sendo utilizados para tarefas: </a:t>
            </a:r>
          </a:p>
          <a:p>
            <a:pPr marL="1028700" lvl="1" indent="-342900"/>
            <a:r>
              <a:rPr lang="pt-BR" dirty="0"/>
              <a:t>✅ Automatizar tarefas repetitivas.</a:t>
            </a:r>
          </a:p>
          <a:p>
            <a:pPr marL="1028700" lvl="1" indent="-342900"/>
            <a:r>
              <a:rPr lang="pt-BR" dirty="0"/>
              <a:t>✅ Reduzir a quantidade de código necessário.</a:t>
            </a:r>
          </a:p>
          <a:p>
            <a:pPr marL="1028700" lvl="1" indent="-342900"/>
            <a:r>
              <a:rPr lang="pt-BR" dirty="0"/>
              <a:t>✅ Facilitar a manipulação de listas, </a:t>
            </a:r>
            <a:r>
              <a:rPr lang="pt-BR" dirty="0" err="1"/>
              <a:t>arrays</a:t>
            </a:r>
            <a:r>
              <a:rPr lang="pt-BR" dirty="0"/>
              <a:t> e coleções de dados.</a:t>
            </a:r>
          </a:p>
          <a:p>
            <a:pPr marL="1028700" lvl="1" indent="-342900"/>
            <a:r>
              <a:rPr lang="pt-BR" dirty="0"/>
              <a:t>✅ Tornar o código mais eficiente e fácil de manter.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7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3FDC-17BB-B56F-0BFB-BF06C514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E52E4-586D-54E1-242E-5C56DD4D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450234"/>
          </a:xfrm>
        </p:spPr>
        <p:txBody>
          <a:bodyPr/>
          <a:lstStyle/>
          <a:p>
            <a:r>
              <a:rPr lang="pt-BR" dirty="0"/>
              <a:t>O laço for é ideal quando você conhece a quantidade exata de vezes que deseja repetir uma ação. Ele é composto por três partes:</a:t>
            </a:r>
          </a:p>
          <a:p>
            <a:pPr marL="1028700" lvl="1" indent="-342900"/>
            <a:r>
              <a:rPr lang="pt-BR" dirty="0"/>
              <a:t>Inicialização: Define uma variável de controle.</a:t>
            </a:r>
          </a:p>
          <a:p>
            <a:pPr marL="1028700" lvl="1" indent="-342900"/>
            <a:r>
              <a:rPr lang="pt-BR" dirty="0"/>
              <a:t>Condição: Estabelece o critério para encerrar o laço.</a:t>
            </a:r>
          </a:p>
          <a:p>
            <a:pPr marL="1028700" lvl="1" indent="-342900"/>
            <a:r>
              <a:rPr lang="pt-BR" dirty="0"/>
              <a:t>Incremento/Decremento: Atualiza a variável de controle a cada iteração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2192C4-D80B-4026-9741-67A95921CB2E}"/>
              </a:ext>
            </a:extLst>
          </p:cNvPr>
          <p:cNvSpPr/>
          <p:nvPr/>
        </p:nvSpPr>
        <p:spPr>
          <a:xfrm>
            <a:off x="4013200" y="5027136"/>
            <a:ext cx="416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($i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$i &lt;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$i++)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"Valor de i: $i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03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foreach</a:t>
            </a:r>
            <a:r>
              <a:rPr lang="pt-BR" dirty="0"/>
              <a:t> em PHP é uma forma simples e eficiente de percorrer </a:t>
            </a:r>
            <a:r>
              <a:rPr lang="pt-BR" dirty="0" err="1"/>
              <a:t>arrays</a:t>
            </a:r>
            <a:r>
              <a:rPr lang="pt-BR" dirty="0"/>
              <a:t>, executando um bloco de código para cada item sem a necessidade de controlar índices manualmente.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DE601A-727A-4082-B570-D8C9C1827C73}"/>
              </a:ext>
            </a:extLst>
          </p:cNvPr>
          <p:cNvSpPr/>
          <p:nvPr/>
        </p:nvSpPr>
        <p:spPr>
          <a:xfrm>
            <a:off x="3048000" y="379100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$nomes = 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"Bruna"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($nomes as $nome)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"Olá, $nome!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1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forEach</a:t>
            </a:r>
            <a:r>
              <a:rPr lang="pt-BR" dirty="0"/>
              <a:t> com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foreach</a:t>
            </a:r>
            <a:r>
              <a:rPr lang="pt-BR" dirty="0"/>
              <a:t> com chaves em PHP permite percorrer </a:t>
            </a:r>
            <a:r>
              <a:rPr lang="pt-BR" dirty="0" err="1"/>
              <a:t>arrays</a:t>
            </a:r>
            <a:r>
              <a:rPr lang="pt-BR" dirty="0"/>
              <a:t> associativos, acessando tanto a chave quanto o valor de cada elemento. Isso é útil para exibir pares de dados, como nomes e idades ou produtos e preços.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FE4BFD-1015-4DE4-8765-1217202254D1}"/>
              </a:ext>
            </a:extLst>
          </p:cNvPr>
          <p:cNvSpPr/>
          <p:nvPr/>
        </p:nvSpPr>
        <p:spPr>
          <a:xfrm>
            <a:off x="2400300" y="3804904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$idades = 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"Bruna"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($idades as $nome =&gt; $idade)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"$nome tem $idade anos.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5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forEach</a:t>
            </a:r>
            <a:r>
              <a:rPr lang="pt-BR" dirty="0"/>
              <a:t> com chave e dois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foreach</a:t>
            </a:r>
            <a:r>
              <a:rPr lang="pt-BR" dirty="0"/>
              <a:t> com chaves em PHP percorre </a:t>
            </a:r>
            <a:r>
              <a:rPr lang="pt-BR" dirty="0" err="1"/>
              <a:t>arrays</a:t>
            </a:r>
            <a:r>
              <a:rPr lang="pt-BR" dirty="0"/>
              <a:t> associativos e entrega, em cada volta, a chave (ex.: nome, produto) e o valor correspondente (ex.: idade, preço). Isso torna simples mostrar pares de dados ou processá‑los sem gerenciar índices manualmente.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D31A6A3-49F8-47B4-BF82-51F7AFA560A5}"/>
              </a:ext>
            </a:extLst>
          </p:cNvPr>
          <p:cNvSpPr/>
          <p:nvPr/>
        </p:nvSpPr>
        <p:spPr>
          <a:xfrm>
            <a:off x="2036233" y="3750732"/>
            <a:ext cx="81195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$pesos = 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85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"Bruna"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65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$alturas = 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1.65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1.70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"Bruna"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1.60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($pesos as $nome =&gt; $peso)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$altura = $alturas[$nome];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imc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$peso / ($altura * $altura);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imc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8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2575D-BB9A-0DE3-7672-EEBAF4E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A4717-43C9-6954-5376-EAB4C0F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de quando usar cada laço:</a:t>
            </a:r>
          </a:p>
          <a:p>
            <a:pPr marL="457200" lvl="1" indent="0">
              <a:buNone/>
            </a:pPr>
            <a:r>
              <a:rPr lang="pt-BR" dirty="0"/>
              <a:t>✅ for → Quando você sabe o número exato de repetições.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forEach</a:t>
            </a:r>
            <a:r>
              <a:rPr lang="pt-BR" dirty="0"/>
              <a:t> → Quando deseja iterar sobre um </a:t>
            </a:r>
            <a:r>
              <a:rPr lang="pt-BR" dirty="0" err="1"/>
              <a:t>array</a:t>
            </a:r>
            <a:r>
              <a:rPr lang="pt-BR" dirty="0"/>
              <a:t> de forma simples, usando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forEach</a:t>
            </a:r>
            <a:r>
              <a:rPr lang="pt-BR" dirty="0"/>
              <a:t> com chaves → Quando deseja iterar sobre um </a:t>
            </a:r>
            <a:r>
              <a:rPr lang="pt-BR" dirty="0" err="1"/>
              <a:t>array</a:t>
            </a:r>
            <a:r>
              <a:rPr lang="pt-BR" dirty="0"/>
              <a:t> com chaves de forma simples, usando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49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957991E-E190-4A98-BBE1-F42C78711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Atualização de Notas com PHP e MySQL</a:t>
            </a:r>
          </a:p>
        </p:txBody>
      </p:sp>
    </p:spTree>
    <p:extLst>
      <p:ext uri="{BB962C8B-B14F-4D97-AF65-F5344CB8AC3E}">
        <p14:creationId xmlns:p14="http://schemas.microsoft.com/office/powerpoint/2010/main" val="244239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b="1" dirty="0"/>
              <a:t>Conexão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0847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👉 Inclui o arquivo de conexão com o banco de dados.</a:t>
            </a:r>
          </a:p>
          <a:p>
            <a:pPr>
              <a:spcBef>
                <a:spcPts val="0"/>
              </a:spcBef>
            </a:pPr>
            <a:r>
              <a:rPr lang="pt-BR" dirty="0"/>
              <a:t>Esse include garante que a variável $</a:t>
            </a:r>
            <a:r>
              <a:rPr lang="pt-BR" dirty="0" err="1"/>
              <a:t>conn</a:t>
            </a:r>
            <a:r>
              <a:rPr lang="pt-BR" dirty="0"/>
              <a:t> (conexão com o </a:t>
            </a:r>
            <a:r>
              <a:rPr lang="pt-BR" dirty="0" err="1"/>
              <a:t>MySQLi</a:t>
            </a:r>
            <a:r>
              <a:rPr lang="pt-BR" dirty="0"/>
              <a:t>) esteja disponível para uso no script.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65EDEC-EFE6-442F-B175-6583C149AED3}"/>
              </a:ext>
            </a:extLst>
          </p:cNvPr>
          <p:cNvSpPr/>
          <p:nvPr/>
        </p:nvSpPr>
        <p:spPr>
          <a:xfrm>
            <a:off x="3850834" y="4040201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7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1476</TotalTime>
  <Words>1116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Tema1</vt:lpstr>
      <vt:lpstr>Estruturas de Repetição</vt:lpstr>
      <vt:lpstr>Introdução aos Laços de Repetição </vt:lpstr>
      <vt:lpstr>Laço For </vt:lpstr>
      <vt:lpstr>Laço forEach</vt:lpstr>
      <vt:lpstr>Laço forEach com chave</vt:lpstr>
      <vt:lpstr>Laço forEach com chave e dois array</vt:lpstr>
      <vt:lpstr>Resumo Laços</vt:lpstr>
      <vt:lpstr>Atualização de Notas com PHP e MySQL</vt:lpstr>
      <vt:lpstr>Conexão </vt:lpstr>
      <vt:lpstr>Debug dos Dados</vt:lpstr>
      <vt:lpstr>Validação Inicial</vt:lpstr>
      <vt:lpstr>Loop sobre as Notas de Atividade </vt:lpstr>
      <vt:lpstr>Obtendo a Nota da Prova </vt:lpstr>
      <vt:lpstr>Cálculo da Nota Final </vt:lpstr>
      <vt:lpstr>SQL de Atualização</vt:lpstr>
      <vt:lpstr>Preparar e Vincular Parâmetros </vt:lpstr>
      <vt:lpstr>Pós‑Processamento</vt:lpstr>
      <vt:lpstr>Tratamento de Falha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138</cp:revision>
  <dcterms:created xsi:type="dcterms:W3CDTF">2022-04-04T19:16:26Z</dcterms:created>
  <dcterms:modified xsi:type="dcterms:W3CDTF">2025-05-17T16:45:20Z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