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3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spcBef>
                <a:spcPts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spcBef>
                <a:spcPts val="0"/>
              </a:spcBef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Tratamento de Exceções em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66DE-CF8A-4F06-BB79-E06C5F5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exceções no </a:t>
            </a:r>
            <a:r>
              <a:rPr lang="pt-BR" dirty="0" err="1"/>
              <a:t>try</a:t>
            </a:r>
            <a:r>
              <a:rPr lang="pt-BR" dirty="0"/>
              <a:t>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1CCC-3F1A-40C7-9274-6885A23D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9125"/>
          </a:xfrm>
        </p:spPr>
        <p:txBody>
          <a:bodyPr/>
          <a:lstStyle/>
          <a:p>
            <a:r>
              <a:rPr lang="pt-BR" dirty="0" err="1"/>
              <a:t>SQLException</a:t>
            </a:r>
            <a:r>
              <a:rPr lang="pt-BR" dirty="0"/>
              <a:t> - Ocorre quando há falha na execução de operações relacionadas ao banco de dados, como falha de conexão ou erro na consulta SQL.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7CA3F0-247C-4657-A62F-B28E3563F8B0}"/>
              </a:ext>
            </a:extLst>
          </p:cNvPr>
          <p:cNvSpPr/>
          <p:nvPr/>
        </p:nvSpPr>
        <p:spPr>
          <a:xfrm>
            <a:off x="1028701" y="3240039"/>
            <a:ext cx="10134599" cy="2072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pt-BR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Exemplo</a:t>
            </a:r>
            <a:r>
              <a:rPr lang="pt-BR" sz="16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SQLException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pt-BR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</a:t>
            </a:r>
            <a:r>
              <a:rPr lang="pt-B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getConnection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jdbc:mysql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://localhost:3306/</a:t>
            </a:r>
            <a:r>
              <a:rPr lang="pt-B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meubanco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"root"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"senha"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"Erro: Problema de conexão com o banco de dados."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8474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66DE-CF8A-4F06-BB79-E06C5F5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exceções no </a:t>
            </a:r>
            <a:r>
              <a:rPr lang="pt-BR" dirty="0" err="1"/>
              <a:t>try</a:t>
            </a:r>
            <a:r>
              <a:rPr lang="pt-BR" dirty="0"/>
              <a:t>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1CCC-3F1A-40C7-9274-6885A23D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9125"/>
          </a:xfrm>
        </p:spPr>
        <p:txBody>
          <a:bodyPr/>
          <a:lstStyle/>
          <a:p>
            <a:r>
              <a:rPr lang="pt-BR" dirty="0" err="1"/>
              <a:t>NumberFormatException</a:t>
            </a:r>
            <a:r>
              <a:rPr lang="pt-BR" dirty="0"/>
              <a:t> - Ocorre quando tenta-se converter uma </a:t>
            </a:r>
            <a:r>
              <a:rPr lang="pt-BR" dirty="0" err="1"/>
              <a:t>string</a:t>
            </a:r>
            <a:r>
              <a:rPr lang="pt-BR" dirty="0"/>
              <a:t> para um número, mas o formato da </a:t>
            </a:r>
            <a:r>
              <a:rPr lang="pt-BR" dirty="0" err="1"/>
              <a:t>string</a:t>
            </a:r>
            <a:r>
              <a:rPr lang="pt-BR" dirty="0"/>
              <a:t> não é válido.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B95B00-D4DA-4223-90D4-530F1042789D}"/>
              </a:ext>
            </a:extLst>
          </p:cNvPr>
          <p:cNvSpPr/>
          <p:nvPr/>
        </p:nvSpPr>
        <p:spPr>
          <a:xfrm>
            <a:off x="2167467" y="3429000"/>
            <a:ext cx="7857067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"abc"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u="sng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NumberFormatException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"Erro: Formato de número inválido."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650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66DE-CF8A-4F06-BB79-E06C5F5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exceções no </a:t>
            </a:r>
            <a:r>
              <a:rPr lang="pt-BR" dirty="0" err="1"/>
              <a:t>try</a:t>
            </a:r>
            <a:r>
              <a:rPr lang="pt-BR" dirty="0"/>
              <a:t>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1CCC-3F1A-40C7-9274-6885A23D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9125"/>
          </a:xfrm>
        </p:spPr>
        <p:txBody>
          <a:bodyPr/>
          <a:lstStyle/>
          <a:p>
            <a:r>
              <a:rPr lang="pt-BR" dirty="0" err="1"/>
              <a:t>IOException</a:t>
            </a:r>
            <a:r>
              <a:rPr lang="pt-BR" dirty="0"/>
              <a:t> - Ocorre em operações de entrada/saída, como leitura de arquivos, quando há falhas no processo.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8719D3-5677-4B77-A5D0-CAE51309AF8E}"/>
              </a:ext>
            </a:extLst>
          </p:cNvPr>
          <p:cNvSpPr/>
          <p:nvPr/>
        </p:nvSpPr>
        <p:spPr>
          <a:xfrm>
            <a:off x="1054100" y="3643405"/>
            <a:ext cx="1008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"arquivo.txt"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linha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"Erro: Falha na operação de entrada/saída."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8870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DE039-655F-4967-9969-4D63BDCD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 </a:t>
            </a:r>
            <a:r>
              <a:rPr lang="pt-BR" dirty="0" err="1"/>
              <a:t>finally</a:t>
            </a:r>
            <a:r>
              <a:rPr lang="pt-BR" dirty="0"/>
              <a:t>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A335C2-60B8-47CD-9607-DE672FC49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bloco </a:t>
            </a:r>
            <a:r>
              <a:rPr lang="pt-BR" dirty="0" err="1"/>
              <a:t>finally</a:t>
            </a:r>
            <a:r>
              <a:rPr lang="pt-BR" dirty="0"/>
              <a:t> garante que um conjunto de instruções seja sempre executado, independentemente de uma exceção ter sido ou não lançada no bloco </a:t>
            </a:r>
            <a:r>
              <a:rPr lang="pt-BR" dirty="0" err="1"/>
              <a:t>try</a:t>
            </a:r>
            <a:r>
              <a:rPr lang="pt-BR" dirty="0"/>
              <a:t>.</a:t>
            </a:r>
          </a:p>
          <a:p>
            <a:r>
              <a:rPr lang="pt-BR" dirty="0"/>
              <a:t>Funcionalidade:</a:t>
            </a:r>
          </a:p>
          <a:p>
            <a:pPr marL="1028700" lvl="1" indent="-342900"/>
            <a:r>
              <a:rPr lang="pt-BR" dirty="0"/>
              <a:t>Garantia de execução: O código dentro do bloco </a:t>
            </a:r>
            <a:r>
              <a:rPr lang="pt-BR" dirty="0" err="1"/>
              <a:t>finally</a:t>
            </a:r>
            <a:r>
              <a:rPr lang="pt-BR" dirty="0"/>
              <a:t> será executado sempre, independentemente de exceções.</a:t>
            </a:r>
          </a:p>
          <a:p>
            <a:pPr marL="1028700" lvl="1" indent="-342900"/>
            <a:r>
              <a:rPr lang="pt-BR" dirty="0"/>
              <a:t>Execução: O bloco </a:t>
            </a:r>
            <a:r>
              <a:rPr lang="pt-BR" dirty="0" err="1"/>
              <a:t>finally</a:t>
            </a:r>
            <a:r>
              <a:rPr lang="pt-BR" dirty="0"/>
              <a:t> é executado após o </a:t>
            </a:r>
            <a:r>
              <a:rPr lang="pt-BR" dirty="0" err="1"/>
              <a:t>try</a:t>
            </a:r>
            <a:r>
              <a:rPr lang="pt-BR" dirty="0"/>
              <a:t> e catch, garantindo que ações de limpeza ou liberação de recursos sejam feitas.</a:t>
            </a:r>
          </a:p>
          <a:p>
            <a:pPr marL="1028700" lvl="1" indent="-342900"/>
            <a:r>
              <a:rPr lang="pt-BR" dirty="0"/>
              <a:t>Importante: Mesmo que uma exceção não seja tratada no catch, o </a:t>
            </a:r>
            <a:r>
              <a:rPr lang="pt-BR" dirty="0" err="1"/>
              <a:t>finally</a:t>
            </a:r>
            <a:r>
              <a:rPr lang="pt-BR" dirty="0"/>
              <a:t> será executado antes do término do programa.</a:t>
            </a:r>
          </a:p>
        </p:txBody>
      </p:sp>
    </p:spTree>
    <p:extLst>
      <p:ext uri="{BB962C8B-B14F-4D97-AF65-F5344CB8AC3E}">
        <p14:creationId xmlns:p14="http://schemas.microsoft.com/office/powerpoint/2010/main" val="201404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3F6B5-F482-4C51-865A-0F19EB7A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Finally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E36BC53-4EFD-4289-B2CC-0F3108870068}"/>
              </a:ext>
            </a:extLst>
          </p:cNvPr>
          <p:cNvSpPr/>
          <p:nvPr/>
        </p:nvSpPr>
        <p:spPr>
          <a:xfrm>
            <a:off x="2510366" y="2966072"/>
            <a:ext cx="717126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 Bloco de código onde pode ocorrer uma exceção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 Bloco de código onde pode ocorrer uma exceção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 Bloco de código que será sempre executado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1326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EB74B-2001-4D53-A749-A65E0701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O </a:t>
            </a:r>
            <a:r>
              <a:rPr lang="pt-BR" sz="1800" dirty="0" err="1"/>
              <a:t>throws</a:t>
            </a:r>
            <a:r>
              <a:rPr lang="pt-BR" sz="1800" dirty="0"/>
              <a:t> é uma palavra-chave em Java usada para indicar que um método pode lançar exceções. Ele é colocado após a assinatura do método e serve para declarar exceções que podem ser propagadas para o método chamador, que deve tratá-las ou propagá-las. O </a:t>
            </a:r>
            <a:r>
              <a:rPr lang="pt-BR" sz="1800" dirty="0" err="1"/>
              <a:t>throws</a:t>
            </a:r>
            <a:r>
              <a:rPr lang="pt-BR" sz="1800" dirty="0"/>
              <a:t> é obrigatório quando o método pode lançar exceções verificadas como: </a:t>
            </a:r>
          </a:p>
          <a:p>
            <a:pPr marL="971550" lvl="1" indent="-285750"/>
            <a:r>
              <a:rPr lang="pt-BR" sz="1400" dirty="0" err="1"/>
              <a:t>IOException</a:t>
            </a:r>
            <a:endParaRPr lang="pt-BR" sz="1400" dirty="0"/>
          </a:p>
          <a:p>
            <a:pPr marL="971550" lvl="1" indent="-285750"/>
            <a:r>
              <a:rPr lang="pt-BR" sz="1400" dirty="0" err="1"/>
              <a:t>SQLException</a:t>
            </a:r>
            <a:endParaRPr lang="pt-BR" sz="1400" dirty="0"/>
          </a:p>
          <a:p>
            <a:pPr marL="971550" lvl="1" indent="-285750"/>
            <a:r>
              <a:rPr lang="pt-BR" sz="1400" dirty="0" err="1"/>
              <a:t>ClassNotFoundException</a:t>
            </a:r>
            <a:endParaRPr lang="pt-BR" sz="14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9DCBBF0-F7D3-4A2F-B2FC-A8412104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throws</a:t>
            </a:r>
            <a:r>
              <a:rPr lang="pt-BR" dirty="0"/>
              <a:t> em Java?</a:t>
            </a:r>
          </a:p>
        </p:txBody>
      </p:sp>
    </p:spTree>
    <p:extLst>
      <p:ext uri="{BB962C8B-B14F-4D97-AF65-F5344CB8AC3E}">
        <p14:creationId xmlns:p14="http://schemas.microsoft.com/office/powerpoint/2010/main" val="181232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C5EA5-A9EA-4DAB-A3D5-3F667379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Conectando ao Banco de Dados com </a:t>
            </a:r>
            <a:r>
              <a:rPr lang="pt-BR" dirty="0" err="1"/>
              <a:t>throws</a:t>
            </a:r>
            <a:r>
              <a:rPr lang="pt-BR" dirty="0"/>
              <a:t> e </a:t>
            </a:r>
            <a:r>
              <a:rPr lang="pt-BR" dirty="0" err="1"/>
              <a:t>try</a:t>
            </a:r>
            <a:r>
              <a:rPr lang="pt-BR" dirty="0"/>
              <a:t>/catch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5735D-1407-4F4C-8D5E-13BE159CF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desafio, vamos entender como manipular exceções em Java ao tentar se conectar a um banco de dados, utilizando os conceitos de </a:t>
            </a:r>
            <a:r>
              <a:rPr lang="pt-BR" dirty="0" err="1"/>
              <a:t>throws</a:t>
            </a:r>
            <a:r>
              <a:rPr lang="pt-BR" dirty="0"/>
              <a:t> e </a:t>
            </a:r>
            <a:r>
              <a:rPr lang="pt-BR" dirty="0" err="1"/>
              <a:t>try</a:t>
            </a:r>
            <a:r>
              <a:rPr lang="pt-BR" dirty="0"/>
              <a:t>/catch.</a:t>
            </a:r>
          </a:p>
          <a:p>
            <a:r>
              <a:rPr lang="pt-BR"/>
              <a:t>Objetivo:</a:t>
            </a:r>
          </a:p>
          <a:p>
            <a:r>
              <a:rPr lang="pt-BR"/>
              <a:t>O </a:t>
            </a:r>
            <a:r>
              <a:rPr lang="pt-BR" dirty="0"/>
              <a:t>código fornecido tem como objetivo conectar-se a um banco de dados MySQL e demonstrar como o uso de </a:t>
            </a:r>
            <a:r>
              <a:rPr lang="pt-BR" dirty="0" err="1"/>
              <a:t>throws</a:t>
            </a:r>
            <a:r>
              <a:rPr lang="pt-BR" dirty="0"/>
              <a:t> e </a:t>
            </a:r>
            <a:r>
              <a:rPr lang="pt-BR" dirty="0" err="1"/>
              <a:t>try</a:t>
            </a:r>
            <a:r>
              <a:rPr lang="pt-BR" dirty="0"/>
              <a:t>/catch afeta a execução do programa. Vamos aprender a importância desses mecanismos para tratar erros de forma eficiente, permitindo que o código continue executando mesmo quando ocorre uma exceção.</a:t>
            </a:r>
          </a:p>
        </p:txBody>
      </p:sp>
    </p:spTree>
    <p:extLst>
      <p:ext uri="{BB962C8B-B14F-4D97-AF65-F5344CB8AC3E}">
        <p14:creationId xmlns:p14="http://schemas.microsoft.com/office/powerpoint/2010/main" val="6670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E34B5-7ADC-4F53-91A5-4210FE1C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Objetivos da Aula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04BB49-A3BF-4860-BFBF-361AB3C0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final da aula, os alunos serão capazes de:</a:t>
            </a:r>
          </a:p>
          <a:p>
            <a:pPr marL="1028700" lvl="1" indent="-342900"/>
            <a:r>
              <a:rPr lang="pt-BR" dirty="0"/>
              <a:t>Compreender o conceito de exceção e sua importância na programação.</a:t>
            </a:r>
          </a:p>
          <a:p>
            <a:pPr marL="1028700" lvl="1" indent="-342900"/>
            <a:r>
              <a:rPr lang="pt-BR" dirty="0"/>
              <a:t>Diferenciar exceções verificadas (</a:t>
            </a:r>
            <a:r>
              <a:rPr lang="pt-BR" dirty="0" err="1"/>
              <a:t>checked</a:t>
            </a:r>
            <a:r>
              <a:rPr lang="pt-BR" dirty="0"/>
              <a:t>) e não verificadas (</a:t>
            </a:r>
            <a:r>
              <a:rPr lang="pt-BR" dirty="0" err="1"/>
              <a:t>unchecked</a:t>
            </a:r>
            <a:r>
              <a:rPr lang="pt-BR" dirty="0"/>
              <a:t>).</a:t>
            </a:r>
          </a:p>
          <a:p>
            <a:pPr marL="1028700" lvl="1" indent="-342900"/>
            <a:r>
              <a:rPr lang="pt-BR" dirty="0"/>
              <a:t>Utilizar </a:t>
            </a:r>
            <a:r>
              <a:rPr lang="pt-BR" dirty="0" err="1"/>
              <a:t>try</a:t>
            </a:r>
            <a:r>
              <a:rPr lang="pt-BR" dirty="0"/>
              <a:t>, catch, </a:t>
            </a:r>
            <a:r>
              <a:rPr lang="pt-BR" dirty="0" err="1"/>
              <a:t>finally</a:t>
            </a:r>
            <a:r>
              <a:rPr lang="pt-BR" dirty="0"/>
              <a:t> e </a:t>
            </a:r>
            <a:r>
              <a:rPr lang="pt-BR" dirty="0" err="1"/>
              <a:t>throw</a:t>
            </a:r>
            <a:r>
              <a:rPr lang="pt-BR" dirty="0"/>
              <a:t> para tratar erros.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694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A89A6-5F36-4142-833E-595C44BD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Exceção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929DDE-3A1A-4D5A-9239-6506D86D7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Exceções são eventos anormais que interrompem o fluxo de execução de um programa, representando erros como:</a:t>
            </a:r>
          </a:p>
          <a:p>
            <a:pPr marL="1028700" lvl="1" indent="-342900"/>
            <a:r>
              <a:rPr lang="pt-BR" dirty="0"/>
              <a:t>Divisão por zero</a:t>
            </a:r>
          </a:p>
          <a:p>
            <a:pPr marL="1028700" lvl="1" indent="-342900"/>
            <a:r>
              <a:rPr lang="pt-BR" dirty="0"/>
              <a:t>Acesso a arquivos inexistentes</a:t>
            </a:r>
          </a:p>
          <a:p>
            <a:pPr marL="1028700" lvl="1" indent="-342900"/>
            <a:r>
              <a:rPr lang="pt-BR" dirty="0"/>
              <a:t>Problemas de conexão com o banco de dados</a:t>
            </a:r>
          </a:p>
          <a:p>
            <a:pPr marL="1028700" lvl="1" indent="-342900"/>
            <a:r>
              <a:rPr lang="pt-BR" dirty="0"/>
              <a:t>Conversão de tipos inválidos.</a:t>
            </a:r>
          </a:p>
          <a:p>
            <a:r>
              <a:rPr lang="pt-BR" dirty="0"/>
              <a:t>Elas podem encerrar o programa de forma inesperada, afetando a experiência do usuário e a estabilidade do sistema. Para lidar com isso, Java oferece mecanismos como </a:t>
            </a:r>
            <a:r>
              <a:rPr lang="pt-BR" dirty="0" err="1"/>
              <a:t>try</a:t>
            </a:r>
            <a:r>
              <a:rPr lang="pt-BR" dirty="0"/>
              <a:t>, catch, </a:t>
            </a:r>
            <a:r>
              <a:rPr lang="pt-BR" dirty="0" err="1"/>
              <a:t>finally</a:t>
            </a:r>
            <a:r>
              <a:rPr lang="pt-BR" dirty="0"/>
              <a:t> e </a:t>
            </a:r>
            <a:r>
              <a:rPr lang="pt-BR" dirty="0" err="1"/>
              <a:t>throws</a:t>
            </a:r>
            <a:r>
              <a:rPr lang="pt-BR" dirty="0"/>
              <a:t> para capturar e tratar essas exceções.</a:t>
            </a:r>
          </a:p>
        </p:txBody>
      </p:sp>
    </p:spTree>
    <p:extLst>
      <p:ext uri="{BB962C8B-B14F-4D97-AF65-F5344CB8AC3E}">
        <p14:creationId xmlns:p14="http://schemas.microsoft.com/office/powerpoint/2010/main" val="260903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CB44B-456A-421E-9D89-357FF0E0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try</a:t>
            </a:r>
            <a:r>
              <a:rPr lang="pt-BR" dirty="0"/>
              <a:t> ... catch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EBAD25F-F96A-44E3-8FE5-851AE69C2BFF}"/>
              </a:ext>
            </a:extLst>
          </p:cNvPr>
          <p:cNvSpPr/>
          <p:nvPr/>
        </p:nvSpPr>
        <p:spPr>
          <a:xfrm>
            <a:off x="2810933" y="2994506"/>
            <a:ext cx="77131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 Bloco de código onde pode ocorrer uma exceção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(TipoDeExcecao1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 Bloco de código que trata a TipoDeExcecao1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(TipoDeExcecao2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dirty="0">
                <a:solidFill>
                  <a:srgbClr val="3F7F5F"/>
                </a:solidFill>
                <a:latin typeface="Consolas" panose="020B0609020204030204" pitchFamily="49" charset="0"/>
              </a:rPr>
              <a:t>// Bloco de código que trata a TipoDeExcecao2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78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66DE-CF8A-4F06-BB79-E06C5F5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exceções no </a:t>
            </a:r>
            <a:r>
              <a:rPr lang="pt-BR" dirty="0" err="1"/>
              <a:t>try</a:t>
            </a:r>
            <a:r>
              <a:rPr lang="pt-BR" dirty="0"/>
              <a:t>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1CCC-3F1A-40C7-9274-6885A23D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9125"/>
          </a:xfrm>
        </p:spPr>
        <p:txBody>
          <a:bodyPr/>
          <a:lstStyle/>
          <a:p>
            <a:r>
              <a:rPr lang="pt-BR" dirty="0" err="1"/>
              <a:t>NullPointerException</a:t>
            </a:r>
            <a:r>
              <a:rPr lang="pt-BR" dirty="0"/>
              <a:t> - Ocorre quando você tenta acessar ou manipular um objeto que é </a:t>
            </a:r>
            <a:r>
              <a:rPr lang="pt-BR" dirty="0" err="1"/>
              <a:t>null</a:t>
            </a:r>
            <a:r>
              <a:rPr lang="pt-BR" dirty="0"/>
              <a:t>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652124-3FF1-4A81-909E-5CF887A7FB7B}"/>
              </a:ext>
            </a:extLst>
          </p:cNvPr>
          <p:cNvSpPr/>
          <p:nvPr/>
        </p:nvSpPr>
        <p:spPr>
          <a:xfrm>
            <a:off x="1566333" y="3079171"/>
            <a:ext cx="9059334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NullPointerException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"Erro: Tentativa de acessar um objeto nulo."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69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66DE-CF8A-4F06-BB79-E06C5F5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exceções no </a:t>
            </a:r>
            <a:r>
              <a:rPr lang="pt-BR" dirty="0" err="1"/>
              <a:t>try</a:t>
            </a:r>
            <a:r>
              <a:rPr lang="pt-BR" dirty="0"/>
              <a:t>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1CCC-3F1A-40C7-9274-6885A23D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32392"/>
          </a:xfrm>
        </p:spPr>
        <p:txBody>
          <a:bodyPr/>
          <a:lstStyle/>
          <a:p>
            <a:r>
              <a:rPr lang="pt-BR" dirty="0" err="1"/>
              <a:t>ArrayIndexOutOfBoundsException</a:t>
            </a:r>
            <a:r>
              <a:rPr lang="pt-BR" dirty="0"/>
              <a:t> - Ocorre quando você tenta acessar um índice fora do limite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66B5FB-0936-4989-893A-664850F7783E}"/>
              </a:ext>
            </a:extLst>
          </p:cNvPr>
          <p:cNvSpPr/>
          <p:nvPr/>
        </p:nvSpPr>
        <p:spPr>
          <a:xfrm>
            <a:off x="1989667" y="3429000"/>
            <a:ext cx="821266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[10]);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"Erro: Índice fora do limite do 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array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09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66DE-CF8A-4F06-BB79-E06C5F5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exceções no </a:t>
            </a:r>
            <a:r>
              <a:rPr lang="pt-BR" dirty="0" err="1"/>
              <a:t>try</a:t>
            </a:r>
            <a:r>
              <a:rPr lang="pt-BR" dirty="0"/>
              <a:t>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1CCC-3F1A-40C7-9274-6885A23D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9125"/>
          </a:xfrm>
        </p:spPr>
        <p:txBody>
          <a:bodyPr/>
          <a:lstStyle/>
          <a:p>
            <a:r>
              <a:rPr lang="pt-BR" dirty="0" err="1"/>
              <a:t>ArithmeticException</a:t>
            </a:r>
            <a:r>
              <a:rPr lang="pt-BR" dirty="0"/>
              <a:t> - Ocorre quando uma operação aritmética inválida, como a divisão por zero, é realizada.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41D093-10CE-472F-B6B3-8A591B2A9344}"/>
              </a:ext>
            </a:extLst>
          </p:cNvPr>
          <p:cNvSpPr/>
          <p:nvPr/>
        </p:nvSpPr>
        <p:spPr>
          <a:xfrm>
            <a:off x="1908592" y="3813372"/>
            <a:ext cx="837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resultado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10 / 0;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"Erro: Não é possível dividir por zero."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924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66DE-CF8A-4F06-BB79-E06C5F5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exceções no </a:t>
            </a:r>
            <a:r>
              <a:rPr lang="pt-BR" dirty="0" err="1"/>
              <a:t>try</a:t>
            </a:r>
            <a:r>
              <a:rPr lang="pt-BR" dirty="0"/>
              <a:t>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1CCC-3F1A-40C7-9274-6885A23D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9125"/>
          </a:xfrm>
        </p:spPr>
        <p:txBody>
          <a:bodyPr/>
          <a:lstStyle/>
          <a:p>
            <a:r>
              <a:rPr lang="pt-BR" dirty="0" err="1"/>
              <a:t>ClassNotFoundException</a:t>
            </a:r>
            <a:r>
              <a:rPr lang="pt-BR" dirty="0"/>
              <a:t> - Ocorre quando a JVM não consegue encontrar uma classe especificada.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BA48BB-6E31-40D5-9D76-550D5EBF7116}"/>
              </a:ext>
            </a:extLst>
          </p:cNvPr>
          <p:cNvSpPr/>
          <p:nvPr/>
        </p:nvSpPr>
        <p:spPr>
          <a:xfrm>
            <a:off x="2514600" y="3429000"/>
            <a:ext cx="7162801" cy="1579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com.exemplo.MinhaClasse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"Erro: Classe não encontrada."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7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766DE-CF8A-4F06-BB79-E06C5F50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exceções no </a:t>
            </a:r>
            <a:r>
              <a:rPr lang="pt-BR" dirty="0" err="1"/>
              <a:t>try</a:t>
            </a:r>
            <a:r>
              <a:rPr lang="pt-BR" dirty="0"/>
              <a:t>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F61CCC-3F1A-40C7-9274-6885A23DA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9125"/>
          </a:xfrm>
        </p:spPr>
        <p:txBody>
          <a:bodyPr/>
          <a:lstStyle/>
          <a:p>
            <a:r>
              <a:rPr lang="pt-BR" dirty="0" err="1"/>
              <a:t>FileNotFoundException</a:t>
            </a:r>
            <a:r>
              <a:rPr lang="pt-BR" dirty="0"/>
              <a:t> - Ocorre quando um arquivo especificado não é encontrado no sistema de arquivos.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EF22CD4-FCDC-455E-8117-5EFB66A43ACE}"/>
              </a:ext>
            </a:extLst>
          </p:cNvPr>
          <p:cNvSpPr/>
          <p:nvPr/>
        </p:nvSpPr>
        <p:spPr>
          <a:xfrm>
            <a:off x="2298700" y="3564282"/>
            <a:ext cx="75946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File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"arquivo_inexistente.txt"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fr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FileNotFoundException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"Erro: Arquivo não encontrado."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05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3558</TotalTime>
  <Words>1013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do Office</vt:lpstr>
      <vt:lpstr>Tratamento de Exceções em Java</vt:lpstr>
      <vt:lpstr>Objetivos da Aula </vt:lpstr>
      <vt:lpstr>O que é uma Exceção ?</vt:lpstr>
      <vt:lpstr>Sintaxe try ... catch</vt:lpstr>
      <vt:lpstr>Exemplos de exceções no try-catch</vt:lpstr>
      <vt:lpstr>Exemplos de exceções no try-catch</vt:lpstr>
      <vt:lpstr>Exemplos de exceções no try-catch</vt:lpstr>
      <vt:lpstr>Exemplos de exceções no try-catch</vt:lpstr>
      <vt:lpstr>Exemplos de exceções no try-catch</vt:lpstr>
      <vt:lpstr>Exemplos de exceções no try-catch</vt:lpstr>
      <vt:lpstr>Exemplos de exceções no try-catch</vt:lpstr>
      <vt:lpstr>Exemplos de exceções no try-catch</vt:lpstr>
      <vt:lpstr>Bloco finally em Java</vt:lpstr>
      <vt:lpstr>Sintaxe Finally</vt:lpstr>
      <vt:lpstr>O que é o throws em Java?</vt:lpstr>
      <vt:lpstr>Desafio: Conectando ao Banco de Dados com throws e try/catch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267</cp:revision>
  <dcterms:created xsi:type="dcterms:W3CDTF">2024-03-08T12:14:33Z</dcterms:created>
  <dcterms:modified xsi:type="dcterms:W3CDTF">2025-04-30T02:19:34Z</dcterms:modified>
</cp:coreProperties>
</file>