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76" r:id="rId3"/>
    <p:sldId id="277" r:id="rId4"/>
    <p:sldId id="278" r:id="rId5"/>
    <p:sldId id="279" r:id="rId6"/>
    <p:sldId id="280" r:id="rId7"/>
    <p:sldId id="281" r:id="rId8"/>
    <p:sldId id="282" r:id="rId9"/>
    <p:sldId id="283" r:id="rId10"/>
    <p:sldId id="284" r:id="rId11"/>
    <p:sldId id="285" r:id="rId12"/>
    <p:sldId id="259" r:id="rId13"/>
    <p:sldId id="286" r:id="rId14"/>
    <p:sldId id="260" r:id="rId15"/>
    <p:sldId id="261" r:id="rId16"/>
    <p:sldId id="262" r:id="rId17"/>
    <p:sldId id="263" r:id="rId18"/>
    <p:sldId id="264" r:id="rId19"/>
    <p:sldId id="271" r:id="rId20"/>
    <p:sldId id="265" r:id="rId21"/>
    <p:sldId id="266" r:id="rId22"/>
    <p:sldId id="267" r:id="rId23"/>
    <p:sldId id="268" r:id="rId24"/>
    <p:sldId id="269" r:id="rId25"/>
    <p:sldId id="270" r:id="rId26"/>
    <p:sldId id="272" r:id="rId27"/>
    <p:sldId id="273" r:id="rId28"/>
    <p:sldId id="274" r:id="rId29"/>
    <p:sldId id="275"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652931"/>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8200" y="828134"/>
            <a:ext cx="9392728" cy="49170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11"/>
          <p:cNvSpPr txBox="1">
            <a:spLocks noGrp="1"/>
          </p:cNvSpPr>
          <p:nvPr>
            <p:ph type="body" idx="1"/>
          </p:nvPr>
        </p:nvSpPr>
        <p:spPr>
          <a:xfrm rot="5400000">
            <a:off x="3786847" y="-1355935"/>
            <a:ext cx="4618307" cy="1098142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lvl1pPr marL="0" marR="0" lvl="0" indent="0" algn="just" rtl="0">
              <a:lnSpc>
                <a:spcPct val="150000"/>
              </a:lnSpc>
              <a:spcBef>
                <a:spcPts val="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330200" algn="just" rtl="0">
              <a:lnSpc>
                <a:spcPct val="150000"/>
              </a:lnSpc>
              <a:spcBef>
                <a:spcPts val="500"/>
              </a:spcBef>
              <a:spcAft>
                <a:spcPts val="0"/>
              </a:spcAft>
              <a:buClr>
                <a:schemeClr val="dk1"/>
              </a:buClr>
              <a:buSzPts val="1600"/>
              <a:buFont typeface="Arial"/>
              <a:buChar char="•"/>
              <a:defRPr sz="1600" b="0" i="0" u="none" strike="noStrike" cap="none">
                <a:solidFill>
                  <a:schemeClr val="dk1"/>
                </a:solidFill>
                <a:latin typeface="Times New Roman"/>
                <a:ea typeface="Times New Roman"/>
                <a:cs typeface="Times New Roman"/>
                <a:sym typeface="Times New Roman"/>
              </a:defRPr>
            </a:lvl2pPr>
            <a:lvl3pPr marL="1371600" marR="0" lvl="2" indent="-317500" algn="just"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3pPr>
            <a:lvl4pPr marL="1828800" marR="0" lvl="3" indent="-304800" algn="just"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4pPr>
            <a:lvl5pPr marL="2286000" marR="0" lvl="4" indent="-292100" algn="just" rtl="0">
              <a:lnSpc>
                <a:spcPct val="150000"/>
              </a:lnSpc>
              <a:spcBef>
                <a:spcPts val="500"/>
              </a:spcBef>
              <a:spcAft>
                <a:spcPts val="0"/>
              </a:spcAft>
              <a:buClr>
                <a:schemeClr val="dk1"/>
              </a:buClr>
              <a:buSzPts val="1000"/>
              <a:buFont typeface="Arial"/>
              <a:buChar char="•"/>
              <a:defRPr sz="1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Google Shape;2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10"/>
          <p:cNvSpPr>
            <a:spLocks noGrp="1"/>
          </p:cNvSpPr>
          <p:nvPr>
            <p:ph type="pic" idx="2"/>
          </p:nvPr>
        </p:nvSpPr>
        <p:spPr>
          <a:xfrm>
            <a:off x="5183188" y="987425"/>
            <a:ext cx="6172200" cy="4873625"/>
          </a:xfrm>
          <a:prstGeom prst="rect">
            <a:avLst/>
          </a:prstGeom>
          <a:noFill/>
          <a:ln>
            <a:noFill/>
          </a:ln>
        </p:spPr>
      </p:sp>
      <p:sp>
        <p:nvSpPr>
          <p:cNvPr id="60" name="Google Shape;6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0" y="6762736"/>
            <a:ext cx="12192000" cy="95264"/>
          </a:xfrm>
          <a:prstGeom prst="rect">
            <a:avLst/>
          </a:prstGeom>
          <a:solidFill>
            <a:schemeClr val="lt1"/>
          </a:solidFill>
          <a:ln w="9525" cap="flat" cmpd="sng">
            <a:solidFill>
              <a:srgbClr val="292A86"/>
            </a:solidFill>
            <a:prstDash val="solid"/>
            <a:round/>
            <a:headEnd type="none" w="sm" len="sm"/>
            <a:tailEnd type="none" w="sm" len="sm"/>
          </a:ln>
        </p:spPr>
      </p:pic>
      <p:pic>
        <p:nvPicPr>
          <p:cNvPr id="11" name="Google Shape;11;p1"/>
          <p:cNvPicPr preferRelativeResize="0"/>
          <p:nvPr/>
        </p:nvPicPr>
        <p:blipFill rotWithShape="1">
          <a:blip r:embed="rId13">
            <a:alphaModFix/>
          </a:blip>
          <a:srcRect/>
          <a:stretch/>
        </p:blipFill>
        <p:spPr>
          <a:xfrm>
            <a:off x="582422" y="635357"/>
            <a:ext cx="122428" cy="888712"/>
          </a:xfrm>
          <a:prstGeom prst="rect">
            <a:avLst/>
          </a:prstGeom>
          <a:solidFill>
            <a:srgbClr val="292A86"/>
          </a:solidFill>
          <a:ln>
            <a:noFill/>
          </a:ln>
        </p:spPr>
      </p:pic>
      <p:pic>
        <p:nvPicPr>
          <p:cNvPr id="12" name="Google Shape;12;p1"/>
          <p:cNvPicPr preferRelativeResize="0"/>
          <p:nvPr/>
        </p:nvPicPr>
        <p:blipFill rotWithShape="1">
          <a:blip r:embed="rId14">
            <a:alphaModFix/>
          </a:blip>
          <a:srcRect/>
          <a:stretch/>
        </p:blipFill>
        <p:spPr>
          <a:xfrm>
            <a:off x="10283716" y="719713"/>
            <a:ext cx="1273846" cy="72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1524000" y="1652931"/>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imes New Roman"/>
              <a:buNone/>
            </a:pPr>
            <a:r>
              <a:rPr lang="pt-BR" sz="4800" dirty="0"/>
              <a:t>Segurança da Informação</a:t>
            </a:r>
            <a:endParaRPr dirty="0"/>
          </a:p>
        </p:txBody>
      </p:sp>
      <p:sp>
        <p:nvSpPr>
          <p:cNvPr id="78" name="Google Shape;78;p13"/>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pt-BR"/>
              <a:t>Prof. Esp. Pedro Miho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9EEE3-9250-4E7D-9978-0B088558A53A}"/>
              </a:ext>
            </a:extLst>
          </p:cNvPr>
          <p:cNvSpPr>
            <a:spLocks noGrp="1"/>
          </p:cNvSpPr>
          <p:nvPr>
            <p:ph type="title"/>
          </p:nvPr>
        </p:nvSpPr>
        <p:spPr/>
        <p:txBody>
          <a:bodyPr/>
          <a:lstStyle/>
          <a:p>
            <a:r>
              <a:rPr lang="pt-BR" dirty="0"/>
              <a:t>Níveis de classificação da informação</a:t>
            </a:r>
          </a:p>
        </p:txBody>
      </p:sp>
      <p:sp>
        <p:nvSpPr>
          <p:cNvPr id="3" name="Espaço Reservado para Texto 2">
            <a:extLst>
              <a:ext uri="{FF2B5EF4-FFF2-40B4-BE49-F238E27FC236}">
                <a16:creationId xmlns:a16="http://schemas.microsoft.com/office/drawing/2014/main" id="{49E99296-5F21-48D8-94C5-24606EDFA462}"/>
              </a:ext>
            </a:extLst>
          </p:cNvPr>
          <p:cNvSpPr>
            <a:spLocks noGrp="1"/>
          </p:cNvSpPr>
          <p:nvPr>
            <p:ph type="body" idx="1"/>
          </p:nvPr>
        </p:nvSpPr>
        <p:spPr/>
        <p:txBody>
          <a:bodyPr/>
          <a:lstStyle/>
          <a:p>
            <a:r>
              <a:rPr lang="pt-BR" sz="1800" b="1" dirty="0"/>
              <a:t>Pública: </a:t>
            </a:r>
            <a:r>
              <a:rPr lang="pt-BR" sz="1800" dirty="0"/>
              <a:t>São informações disponíveis para qualquer pessoa, sem restrições de acesso. Normalmente, não apresentam riscos à segurança da organização ou dos indivíduos.</a:t>
            </a:r>
          </a:p>
          <a:p>
            <a:pPr marL="1257300" lvl="1" indent="-342900">
              <a:buFont typeface="Arial" panose="020B0604020202020204" pitchFamily="34" charset="0"/>
              <a:buChar char="•"/>
            </a:pPr>
            <a:r>
              <a:rPr lang="pt-BR" sz="1400" dirty="0"/>
              <a:t>Exemplos: Previsão do tempo, comunicados oficiais, estatísticas populacionais, conteúdo de sites governamentais, horários de transporte público, perfis em redes sociais abertos, nome completo, publicações em blogs ou fóruns abertos.</a:t>
            </a:r>
          </a:p>
          <a:p>
            <a:pPr lvl="1" indent="0">
              <a:buNone/>
            </a:pPr>
            <a:endParaRPr lang="pt-BR" sz="1400" dirty="0"/>
          </a:p>
          <a:p>
            <a:r>
              <a:rPr lang="pt-BR" sz="1800" b="1" dirty="0"/>
              <a:t>Interna: </a:t>
            </a:r>
            <a:r>
              <a:rPr lang="pt-BR" sz="1800" dirty="0"/>
              <a:t>Destinadas ao uso exclusivo dentro da organização, sendo acessíveis apenas por funcionários ou equipes autorizadas. Embora não sejam altamente sigilosas, seu acesso externo pode causar impactos operacionais.</a:t>
            </a:r>
          </a:p>
          <a:p>
            <a:pPr marL="1200150" lvl="1" indent="-285750">
              <a:buFont typeface="Arial" panose="020B0604020202020204" pitchFamily="34" charset="0"/>
              <a:buChar char="•"/>
            </a:pPr>
            <a:r>
              <a:rPr lang="pt-BR" sz="1400" b="1" dirty="0"/>
              <a:t>Exemplos:</a:t>
            </a:r>
            <a:r>
              <a:rPr lang="pt-BR" sz="1400" dirty="0"/>
              <a:t> Manuais internos, procedimentos administrativos, listas de fornecedores, organogramas empresariais, relatórios de desempenho internos, endereço residencial, telefone pessoal, agenda de compromissos, boletins escolares.</a:t>
            </a:r>
          </a:p>
        </p:txBody>
      </p:sp>
    </p:spTree>
    <p:extLst>
      <p:ext uri="{BB962C8B-B14F-4D97-AF65-F5344CB8AC3E}">
        <p14:creationId xmlns:p14="http://schemas.microsoft.com/office/powerpoint/2010/main" val="120916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5DB51-D21B-4362-91B0-A4B17B5FFBC2}"/>
              </a:ext>
            </a:extLst>
          </p:cNvPr>
          <p:cNvSpPr>
            <a:spLocks noGrp="1"/>
          </p:cNvSpPr>
          <p:nvPr>
            <p:ph type="title"/>
          </p:nvPr>
        </p:nvSpPr>
        <p:spPr/>
        <p:txBody>
          <a:bodyPr/>
          <a:lstStyle/>
          <a:p>
            <a:r>
              <a:rPr lang="pt-BR" dirty="0"/>
              <a:t>Níveis de classificação da informação</a:t>
            </a:r>
          </a:p>
        </p:txBody>
      </p:sp>
      <p:sp>
        <p:nvSpPr>
          <p:cNvPr id="3" name="Espaço Reservado para Texto 2">
            <a:extLst>
              <a:ext uri="{FF2B5EF4-FFF2-40B4-BE49-F238E27FC236}">
                <a16:creationId xmlns:a16="http://schemas.microsoft.com/office/drawing/2014/main" id="{0D32EF87-5695-4468-8694-3DDCAFB958BF}"/>
              </a:ext>
            </a:extLst>
          </p:cNvPr>
          <p:cNvSpPr>
            <a:spLocks noGrp="1"/>
          </p:cNvSpPr>
          <p:nvPr>
            <p:ph type="body" idx="1"/>
          </p:nvPr>
        </p:nvSpPr>
        <p:spPr/>
        <p:txBody>
          <a:bodyPr/>
          <a:lstStyle/>
          <a:p>
            <a:r>
              <a:rPr lang="pt-BR" sz="1800" b="1" dirty="0"/>
              <a:t>Confidencial:</a:t>
            </a:r>
            <a:r>
              <a:rPr lang="pt-BR" sz="1800" dirty="0"/>
              <a:t> Exige um alto nível de proteção, pois a divulgação não autorizada pode gerar prejuízos financeiros, estratégicos ou legais para a organização. O acesso é restrito a indivíduos previamente autorizados.</a:t>
            </a:r>
          </a:p>
          <a:p>
            <a:pPr lvl="1"/>
            <a:r>
              <a:rPr lang="pt-BR" sz="1400" b="1" dirty="0"/>
              <a:t>Exemplos:</a:t>
            </a:r>
            <a:r>
              <a:rPr lang="pt-BR" sz="1400" dirty="0"/>
              <a:t> Dados financeiros da empresa, contratos estratégicos, informações de clientes, códigos-fonte de software proprietário, credenciais de acesso a sistemas internos, CPF, RG, dados bancários, histórico médico, senhas de contas online.</a:t>
            </a:r>
          </a:p>
          <a:p>
            <a:pPr marL="584200" lvl="1" indent="0">
              <a:buNone/>
            </a:pPr>
            <a:endParaRPr lang="pt-BR" sz="1400" dirty="0"/>
          </a:p>
          <a:p>
            <a:r>
              <a:rPr lang="pt-BR" sz="1800" b="1" dirty="0"/>
              <a:t>Secreta: </a:t>
            </a:r>
            <a:r>
              <a:rPr lang="pt-BR" sz="1800" dirty="0"/>
              <a:t>Informações de extrema sensibilidade, cujo acesso é altamente restrito e monitorado. A divulgação não autorizada pode comprometer a segurança da organização ou até mesmo da sociedade.</a:t>
            </a:r>
          </a:p>
          <a:p>
            <a:pPr lvl="1" indent="-331200">
              <a:buFont typeface="Arial" panose="020B0604020202020204" pitchFamily="34" charset="0"/>
              <a:buChar char="•"/>
            </a:pPr>
            <a:r>
              <a:rPr lang="pt-BR" sz="1400" b="1" dirty="0"/>
              <a:t>Exemplos</a:t>
            </a:r>
            <a:r>
              <a:rPr lang="pt-BR" sz="1400" dirty="0"/>
              <a:t>: Planos de segurança nacional, segredos industriais, tecnologias militares, investigações sigilosas, projetos estratégicos de inovação, dados biométricos, documentos de herança ou testamento, histórico de senhas e acessos.</a:t>
            </a:r>
          </a:p>
        </p:txBody>
      </p:sp>
    </p:spTree>
    <p:extLst>
      <p:ext uri="{BB962C8B-B14F-4D97-AF65-F5344CB8AC3E}">
        <p14:creationId xmlns:p14="http://schemas.microsoft.com/office/powerpoint/2010/main" val="416668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dirty="0"/>
              <a:t>Fundamentos da segurança da informação</a:t>
            </a:r>
            <a:endParaRPr dirty="0"/>
          </a:p>
        </p:txBody>
      </p:sp>
      <p:sp>
        <p:nvSpPr>
          <p:cNvPr id="102" name="Google Shape;102;p16"/>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dirty="0"/>
              <a:t> A Segurança da Informação protege dados e sistemas contra acessos não autorizados, alterações indevidas e indisponibilidade. Para isso, adota práticas como criptografia, autenticação forte, auditorias e backups, além de seguir normas como ISO 27001, NIST e LGPD.</a:t>
            </a:r>
            <a:endParaRPr dirty="0"/>
          </a:p>
          <a:p>
            <a:pPr marL="1028700" lvl="1" indent="-342900" algn="just" rtl="0">
              <a:lnSpc>
                <a:spcPct val="150000"/>
              </a:lnSpc>
              <a:spcBef>
                <a:spcPts val="500"/>
              </a:spcBef>
              <a:spcAft>
                <a:spcPts val="0"/>
              </a:spcAft>
              <a:buClr>
                <a:schemeClr val="dk1"/>
              </a:buClr>
              <a:buSzPts val="1600"/>
              <a:buChar char="•"/>
            </a:pPr>
            <a:r>
              <a:rPr lang="pt-BR" dirty="0"/>
              <a:t>Confidencialidade </a:t>
            </a:r>
            <a:endParaRPr dirty="0"/>
          </a:p>
          <a:p>
            <a:pPr marL="1028700" lvl="1" indent="-342900" algn="just" rtl="0">
              <a:lnSpc>
                <a:spcPct val="150000"/>
              </a:lnSpc>
              <a:spcBef>
                <a:spcPts val="500"/>
              </a:spcBef>
              <a:spcAft>
                <a:spcPts val="0"/>
              </a:spcAft>
              <a:buClr>
                <a:schemeClr val="dk1"/>
              </a:buClr>
              <a:buSzPts val="1600"/>
              <a:buChar char="•"/>
            </a:pPr>
            <a:r>
              <a:rPr lang="pt-BR" dirty="0"/>
              <a:t>Integridade </a:t>
            </a:r>
            <a:endParaRPr dirty="0"/>
          </a:p>
          <a:p>
            <a:pPr marL="1028700" lvl="1" indent="-342900" algn="just" rtl="0">
              <a:lnSpc>
                <a:spcPct val="150000"/>
              </a:lnSpc>
              <a:spcBef>
                <a:spcPts val="500"/>
              </a:spcBef>
              <a:spcAft>
                <a:spcPts val="0"/>
              </a:spcAft>
              <a:buClr>
                <a:schemeClr val="dk1"/>
              </a:buClr>
              <a:buSzPts val="1600"/>
              <a:buChar char="•"/>
            </a:pPr>
            <a:r>
              <a:rPr lang="pt-BR" dirty="0"/>
              <a:t>Disponibilidade </a:t>
            </a:r>
            <a:endParaRPr dirty="0"/>
          </a:p>
          <a:p>
            <a:pPr marL="1028700" lvl="1" indent="-342900" algn="just" rtl="0">
              <a:lnSpc>
                <a:spcPct val="150000"/>
              </a:lnSpc>
              <a:spcBef>
                <a:spcPts val="500"/>
              </a:spcBef>
              <a:spcAft>
                <a:spcPts val="0"/>
              </a:spcAft>
              <a:buClr>
                <a:schemeClr val="dk1"/>
              </a:buClr>
              <a:buSzPts val="1600"/>
              <a:buChar char="•"/>
            </a:pPr>
            <a:r>
              <a:rPr lang="pt-BR" dirty="0"/>
              <a:t>Autenticidade (opcional) </a:t>
            </a:r>
            <a:endParaRPr dirty="0"/>
          </a:p>
          <a:p>
            <a:pPr marL="1028700" lvl="1" indent="-342900" algn="just" rtl="0">
              <a:lnSpc>
                <a:spcPct val="150000"/>
              </a:lnSpc>
              <a:spcBef>
                <a:spcPts val="500"/>
              </a:spcBef>
              <a:spcAft>
                <a:spcPts val="0"/>
              </a:spcAft>
              <a:buClr>
                <a:schemeClr val="dk1"/>
              </a:buClr>
              <a:buSzPts val="1600"/>
              <a:buChar char="•"/>
            </a:pPr>
            <a:r>
              <a:rPr lang="pt-BR" dirty="0"/>
              <a:t>Irretratabilidade (opcional)</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D8C83-5E4E-4688-8551-31EB3DFEF9B2}"/>
              </a:ext>
            </a:extLst>
          </p:cNvPr>
          <p:cNvSpPr>
            <a:spLocks noGrp="1"/>
          </p:cNvSpPr>
          <p:nvPr>
            <p:ph type="title"/>
          </p:nvPr>
        </p:nvSpPr>
        <p:spPr/>
        <p:txBody>
          <a:bodyPr/>
          <a:lstStyle/>
          <a:p>
            <a:r>
              <a:rPr lang="pt-BR" dirty="0"/>
              <a:t>Importância da classificação</a:t>
            </a:r>
            <a:br>
              <a:rPr lang="pt-BR" dirty="0"/>
            </a:br>
            <a:endParaRPr lang="pt-BR" dirty="0"/>
          </a:p>
        </p:txBody>
      </p:sp>
      <p:sp>
        <p:nvSpPr>
          <p:cNvPr id="3" name="Espaço Reservado para Texto 2">
            <a:extLst>
              <a:ext uri="{FF2B5EF4-FFF2-40B4-BE49-F238E27FC236}">
                <a16:creationId xmlns:a16="http://schemas.microsoft.com/office/drawing/2014/main" id="{B32D9479-FDE3-4839-8E0D-8EEE52470246}"/>
              </a:ext>
            </a:extLst>
          </p:cNvPr>
          <p:cNvSpPr>
            <a:spLocks noGrp="1"/>
          </p:cNvSpPr>
          <p:nvPr>
            <p:ph type="body" idx="1"/>
          </p:nvPr>
        </p:nvSpPr>
        <p:spPr/>
        <p:txBody>
          <a:bodyPr/>
          <a:lstStyle/>
          <a:p>
            <a:r>
              <a:rPr lang="pt-BR" dirty="0"/>
              <a:t>A classificação da informação oferece vários benefícios para a segurança da organização e das pessoas, como:</a:t>
            </a:r>
          </a:p>
          <a:p>
            <a:pPr lvl="1"/>
            <a:r>
              <a:rPr lang="pt-BR" dirty="0"/>
              <a:t>Proteção contra vazamentos: Impede o acesso não autorizado a dados sensíveis, evitando perdas financeiras, danos à reputação e questões legais.</a:t>
            </a:r>
          </a:p>
          <a:p>
            <a:pPr lvl="1"/>
            <a:r>
              <a:rPr lang="pt-BR" dirty="0"/>
              <a:t>Prevenção de ataques: Define medidas de segurança para cada nível de confidencialidade, dificultando o acesso indevido.</a:t>
            </a:r>
          </a:p>
          <a:p>
            <a:pPr lvl="1"/>
            <a:r>
              <a:rPr lang="pt-BR" dirty="0" err="1"/>
              <a:t>Compliance</a:t>
            </a:r>
            <a:r>
              <a:rPr lang="pt-BR" dirty="0"/>
              <a:t> legal: Atende a regulamentações, como a LGPD, garantindo a proteção e o sigilo das informações.</a:t>
            </a:r>
          </a:p>
          <a:p>
            <a:pPr lvl="1"/>
            <a:r>
              <a:rPr lang="pt-BR" dirty="0"/>
              <a:t>Gerenciamento de riscos: Identifica e gerencia riscos, implementando ações preventivas para minimizar danos.</a:t>
            </a:r>
          </a:p>
        </p:txBody>
      </p:sp>
    </p:spTree>
    <p:extLst>
      <p:ext uri="{BB962C8B-B14F-4D97-AF65-F5344CB8AC3E}">
        <p14:creationId xmlns:p14="http://schemas.microsoft.com/office/powerpoint/2010/main" val="206624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Pilar da Confiabilidade</a:t>
            </a:r>
            <a:endParaRPr/>
          </a:p>
        </p:txBody>
      </p:sp>
      <p:sp>
        <p:nvSpPr>
          <p:cNvPr id="108" name="Google Shape;108;p17"/>
          <p:cNvSpPr txBox="1">
            <a:spLocks noGrp="1"/>
          </p:cNvSpPr>
          <p:nvPr>
            <p:ph type="body" idx="1"/>
          </p:nvPr>
        </p:nvSpPr>
        <p:spPr>
          <a:xfrm>
            <a:off x="592347" y="1844675"/>
            <a:ext cx="11007306" cy="273656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dirty="0"/>
              <a:t>A confidencialidade garante que apenas pessoas autorizadas tenham acesso às informações. Isso impede que dados sensíveis sejam divulgados indevidamente, seja por ataques cibernéticos, vazamentos internos ou falhas humanas.</a:t>
            </a:r>
            <a:endParaRPr dirty="0"/>
          </a:p>
          <a:p>
            <a:pPr marL="1028700" lvl="1" indent="-342900" algn="just" rtl="0">
              <a:lnSpc>
                <a:spcPct val="150000"/>
              </a:lnSpc>
              <a:spcBef>
                <a:spcPts val="500"/>
              </a:spcBef>
              <a:spcAft>
                <a:spcPts val="0"/>
              </a:spcAft>
              <a:buClr>
                <a:schemeClr val="dk1"/>
              </a:buClr>
              <a:buSzPts val="1600"/>
              <a:buChar char="•"/>
            </a:pPr>
            <a:r>
              <a:rPr lang="pt-BR" dirty="0"/>
              <a:t>Criptografia para proteger informações sigilosas.</a:t>
            </a:r>
            <a:endParaRPr dirty="0"/>
          </a:p>
          <a:p>
            <a:pPr marL="1028700" lvl="1" indent="-342900" algn="just" rtl="0">
              <a:lnSpc>
                <a:spcPct val="150000"/>
              </a:lnSpc>
              <a:spcBef>
                <a:spcPts val="500"/>
              </a:spcBef>
              <a:spcAft>
                <a:spcPts val="0"/>
              </a:spcAft>
              <a:buClr>
                <a:schemeClr val="dk1"/>
              </a:buClr>
              <a:buSzPts val="1600"/>
              <a:buChar char="•"/>
            </a:pPr>
            <a:r>
              <a:rPr lang="pt-BR" dirty="0"/>
              <a:t>Autenticação </a:t>
            </a:r>
            <a:r>
              <a:rPr lang="pt-BR" dirty="0" err="1"/>
              <a:t>multifator</a:t>
            </a:r>
            <a:r>
              <a:rPr lang="pt-BR" dirty="0"/>
              <a:t> (MFA)</a:t>
            </a:r>
            <a:endParaRPr dirty="0"/>
          </a:p>
          <a:p>
            <a:pPr marL="1028700" lvl="1" indent="-342900" algn="just" rtl="0">
              <a:lnSpc>
                <a:spcPct val="150000"/>
              </a:lnSpc>
              <a:spcBef>
                <a:spcPts val="500"/>
              </a:spcBef>
              <a:spcAft>
                <a:spcPts val="0"/>
              </a:spcAft>
              <a:buClr>
                <a:schemeClr val="dk1"/>
              </a:buClr>
              <a:buSzPts val="1600"/>
              <a:buChar char="•"/>
            </a:pPr>
            <a:r>
              <a:rPr lang="pt-BR" dirty="0"/>
              <a:t>Controle de permissões em bancos de dados e sistemas corporativos.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Exemplo Pilar da Confiabilidade</a:t>
            </a:r>
            <a:endParaRPr/>
          </a:p>
        </p:txBody>
      </p:sp>
      <p:grpSp>
        <p:nvGrpSpPr>
          <p:cNvPr id="114" name="Google Shape;114;p18"/>
          <p:cNvGrpSpPr/>
          <p:nvPr/>
        </p:nvGrpSpPr>
        <p:grpSpPr>
          <a:xfrm>
            <a:off x="2220734" y="3275775"/>
            <a:ext cx="1455686" cy="1852850"/>
            <a:chOff x="2858175" y="2251100"/>
            <a:chExt cx="1455686" cy="1852850"/>
          </a:xfrm>
        </p:grpSpPr>
        <p:pic>
          <p:nvPicPr>
            <p:cNvPr id="115" name="Google Shape;115;p18"/>
            <p:cNvPicPr preferRelativeResize="0"/>
            <p:nvPr/>
          </p:nvPicPr>
          <p:blipFill rotWithShape="1">
            <a:blip r:embed="rId3">
              <a:alphaModFix/>
            </a:blip>
            <a:srcRect/>
            <a:stretch/>
          </p:blipFill>
          <p:spPr>
            <a:xfrm>
              <a:off x="2858175" y="2251100"/>
              <a:ext cx="675214" cy="675214"/>
            </a:xfrm>
            <a:prstGeom prst="rect">
              <a:avLst/>
            </a:prstGeom>
            <a:noFill/>
            <a:ln>
              <a:noFill/>
            </a:ln>
          </p:spPr>
        </p:pic>
        <p:pic>
          <p:nvPicPr>
            <p:cNvPr id="116" name="Google Shape;116;p18"/>
            <p:cNvPicPr preferRelativeResize="0"/>
            <p:nvPr/>
          </p:nvPicPr>
          <p:blipFill rotWithShape="1">
            <a:blip r:embed="rId3">
              <a:alphaModFix/>
            </a:blip>
            <a:srcRect/>
            <a:stretch/>
          </p:blipFill>
          <p:spPr>
            <a:xfrm>
              <a:off x="3638647" y="2645691"/>
              <a:ext cx="675214" cy="675214"/>
            </a:xfrm>
            <a:prstGeom prst="rect">
              <a:avLst/>
            </a:prstGeom>
            <a:noFill/>
            <a:ln>
              <a:noFill/>
            </a:ln>
          </p:spPr>
        </p:pic>
        <p:pic>
          <p:nvPicPr>
            <p:cNvPr id="117" name="Google Shape;117;p18"/>
            <p:cNvPicPr preferRelativeResize="0"/>
            <p:nvPr/>
          </p:nvPicPr>
          <p:blipFill rotWithShape="1">
            <a:blip r:embed="rId3">
              <a:alphaModFix/>
            </a:blip>
            <a:srcRect/>
            <a:stretch/>
          </p:blipFill>
          <p:spPr>
            <a:xfrm>
              <a:off x="2858175" y="2983298"/>
              <a:ext cx="675214" cy="675214"/>
            </a:xfrm>
            <a:prstGeom prst="rect">
              <a:avLst/>
            </a:prstGeom>
            <a:noFill/>
            <a:ln>
              <a:noFill/>
            </a:ln>
          </p:spPr>
        </p:pic>
        <p:pic>
          <p:nvPicPr>
            <p:cNvPr id="118" name="Google Shape;118;p18"/>
            <p:cNvPicPr preferRelativeResize="0"/>
            <p:nvPr/>
          </p:nvPicPr>
          <p:blipFill rotWithShape="1">
            <a:blip r:embed="rId3">
              <a:alphaModFix/>
            </a:blip>
            <a:srcRect/>
            <a:stretch/>
          </p:blipFill>
          <p:spPr>
            <a:xfrm>
              <a:off x="3638647" y="3428736"/>
              <a:ext cx="675214" cy="675214"/>
            </a:xfrm>
            <a:prstGeom prst="rect">
              <a:avLst/>
            </a:prstGeom>
            <a:noFill/>
            <a:ln>
              <a:noFill/>
            </a:ln>
          </p:spPr>
        </p:pic>
      </p:grpSp>
      <p:pic>
        <p:nvPicPr>
          <p:cNvPr id="119" name="Google Shape;119;p18"/>
          <p:cNvPicPr preferRelativeResize="0"/>
          <p:nvPr/>
        </p:nvPicPr>
        <p:blipFill rotWithShape="1">
          <a:blip r:embed="rId4">
            <a:alphaModFix/>
          </a:blip>
          <a:srcRect/>
          <a:stretch/>
        </p:blipFill>
        <p:spPr>
          <a:xfrm>
            <a:off x="2588577" y="2225548"/>
            <a:ext cx="720000" cy="720000"/>
          </a:xfrm>
          <a:prstGeom prst="rect">
            <a:avLst/>
          </a:prstGeom>
          <a:noFill/>
          <a:ln>
            <a:noFill/>
          </a:ln>
        </p:spPr>
      </p:pic>
      <p:pic>
        <p:nvPicPr>
          <p:cNvPr id="120" name="Google Shape;120;p18"/>
          <p:cNvPicPr preferRelativeResize="0"/>
          <p:nvPr/>
        </p:nvPicPr>
        <p:blipFill rotWithShape="1">
          <a:blip r:embed="rId5">
            <a:alphaModFix/>
          </a:blip>
          <a:srcRect/>
          <a:stretch/>
        </p:blipFill>
        <p:spPr>
          <a:xfrm>
            <a:off x="1011248" y="3842200"/>
            <a:ext cx="720000" cy="720000"/>
          </a:xfrm>
          <a:prstGeom prst="rect">
            <a:avLst/>
          </a:prstGeom>
          <a:noFill/>
          <a:ln>
            <a:noFill/>
          </a:ln>
        </p:spPr>
      </p:pic>
      <p:pic>
        <p:nvPicPr>
          <p:cNvPr id="121" name="Google Shape;121;p18"/>
          <p:cNvPicPr preferRelativeResize="0"/>
          <p:nvPr/>
        </p:nvPicPr>
        <p:blipFill rotWithShape="1">
          <a:blip r:embed="rId6">
            <a:alphaModFix/>
          </a:blip>
          <a:srcRect/>
          <a:stretch/>
        </p:blipFill>
        <p:spPr>
          <a:xfrm>
            <a:off x="4165906" y="3842200"/>
            <a:ext cx="720000" cy="720000"/>
          </a:xfrm>
          <a:prstGeom prst="rect">
            <a:avLst/>
          </a:prstGeom>
          <a:noFill/>
          <a:ln>
            <a:noFill/>
          </a:ln>
        </p:spPr>
      </p:pic>
      <p:pic>
        <p:nvPicPr>
          <p:cNvPr id="122" name="Google Shape;122;p18"/>
          <p:cNvPicPr preferRelativeResize="0"/>
          <p:nvPr/>
        </p:nvPicPr>
        <p:blipFill rotWithShape="1">
          <a:blip r:embed="rId7">
            <a:alphaModFix/>
          </a:blip>
          <a:srcRect/>
          <a:stretch/>
        </p:blipFill>
        <p:spPr>
          <a:xfrm>
            <a:off x="2588577" y="5458852"/>
            <a:ext cx="720000" cy="720000"/>
          </a:xfrm>
          <a:prstGeom prst="rect">
            <a:avLst/>
          </a:prstGeom>
          <a:noFill/>
          <a:ln>
            <a:noFill/>
          </a:ln>
        </p:spPr>
      </p:pic>
      <p:cxnSp>
        <p:nvCxnSpPr>
          <p:cNvPr id="123" name="Google Shape;123;p18"/>
          <p:cNvCxnSpPr>
            <a:endCxn id="120" idx="3"/>
          </p:cNvCxnSpPr>
          <p:nvPr/>
        </p:nvCxnSpPr>
        <p:spPr>
          <a:xfrm rot="10800000">
            <a:off x="1731248"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4" name="Google Shape;124;p18"/>
          <p:cNvCxnSpPr>
            <a:endCxn id="119" idx="2"/>
          </p:cNvCxnSpPr>
          <p:nvPr/>
        </p:nvCxnSpPr>
        <p:spPr>
          <a:xfrm rot="10800000">
            <a:off x="2948577" y="2945548"/>
            <a:ext cx="0" cy="231900"/>
          </a:xfrm>
          <a:prstGeom prst="straightConnector1">
            <a:avLst/>
          </a:prstGeom>
          <a:noFill/>
          <a:ln w="28575" cap="flat" cmpd="sng">
            <a:solidFill>
              <a:srgbClr val="0C0C0C"/>
            </a:solidFill>
            <a:prstDash val="solid"/>
            <a:miter lim="800000"/>
            <a:headEnd type="none" w="sm" len="sm"/>
            <a:tailEnd type="triangle" w="med" len="med"/>
          </a:ln>
        </p:spPr>
      </p:cxnSp>
      <p:cxnSp>
        <p:nvCxnSpPr>
          <p:cNvPr id="125" name="Google Shape;125;p18"/>
          <p:cNvCxnSpPr>
            <a:endCxn id="121" idx="1"/>
          </p:cNvCxnSpPr>
          <p:nvPr/>
        </p:nvCxnSpPr>
        <p:spPr>
          <a:xfrm>
            <a:off x="3772906"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6" name="Google Shape;126;p18"/>
          <p:cNvCxnSpPr>
            <a:endCxn id="122" idx="0"/>
          </p:cNvCxnSpPr>
          <p:nvPr/>
        </p:nvCxnSpPr>
        <p:spPr>
          <a:xfrm>
            <a:off x="2948577" y="5226952"/>
            <a:ext cx="0" cy="231900"/>
          </a:xfrm>
          <a:prstGeom prst="straightConnector1">
            <a:avLst/>
          </a:prstGeom>
          <a:noFill/>
          <a:ln w="28575" cap="flat" cmpd="sng">
            <a:solidFill>
              <a:srgbClr val="0C0C0C"/>
            </a:solidFill>
            <a:prstDash val="solid"/>
            <a:miter lim="800000"/>
            <a:headEnd type="none" w="sm" len="sm"/>
            <a:tailEnd type="triangle" w="med" len="med"/>
          </a:ln>
        </p:spPr>
      </p:cxnSp>
      <p:pic>
        <p:nvPicPr>
          <p:cNvPr id="127" name="Google Shape;127;p18"/>
          <p:cNvPicPr preferRelativeResize="0"/>
          <p:nvPr/>
        </p:nvPicPr>
        <p:blipFill rotWithShape="1">
          <a:blip r:embed="rId8">
            <a:alphaModFix/>
          </a:blip>
          <a:srcRect/>
          <a:stretch/>
        </p:blipFill>
        <p:spPr>
          <a:xfrm>
            <a:off x="9205480" y="3486427"/>
            <a:ext cx="1440000" cy="1440000"/>
          </a:xfrm>
          <a:prstGeom prst="rect">
            <a:avLst/>
          </a:prstGeom>
          <a:noFill/>
          <a:ln>
            <a:noFill/>
          </a:ln>
        </p:spPr>
      </p:pic>
      <p:cxnSp>
        <p:nvCxnSpPr>
          <p:cNvPr id="128" name="Google Shape;128;p18"/>
          <p:cNvCxnSpPr>
            <a:stCxn id="129" idx="3"/>
            <a:endCxn id="127" idx="1"/>
          </p:cNvCxnSpPr>
          <p:nvPr/>
        </p:nvCxnSpPr>
        <p:spPr>
          <a:xfrm>
            <a:off x="7306096" y="4206427"/>
            <a:ext cx="1899300" cy="0"/>
          </a:xfrm>
          <a:prstGeom prst="straightConnector1">
            <a:avLst/>
          </a:prstGeom>
          <a:noFill/>
          <a:ln w="28575" cap="flat" cmpd="sng">
            <a:solidFill>
              <a:srgbClr val="0C0C0C"/>
            </a:solidFill>
            <a:prstDash val="solid"/>
            <a:miter lim="800000"/>
            <a:headEnd type="triangle" w="med" len="med"/>
            <a:tailEnd type="triangle" w="med" len="med"/>
          </a:ln>
        </p:spPr>
      </p:cxnSp>
      <p:pic>
        <p:nvPicPr>
          <p:cNvPr id="129" name="Google Shape;129;p18"/>
          <p:cNvPicPr preferRelativeResize="0"/>
          <p:nvPr/>
        </p:nvPicPr>
        <p:blipFill rotWithShape="1">
          <a:blip r:embed="rId9">
            <a:alphaModFix/>
          </a:blip>
          <a:srcRect/>
          <a:stretch/>
        </p:blipFill>
        <p:spPr>
          <a:xfrm>
            <a:off x="6296305" y="3477663"/>
            <a:ext cx="1009791" cy="1457528"/>
          </a:xfrm>
          <a:prstGeom prst="rect">
            <a:avLst/>
          </a:prstGeom>
          <a:noFill/>
          <a:ln>
            <a:noFill/>
          </a:ln>
        </p:spPr>
      </p:pic>
      <p:sp>
        <p:nvSpPr>
          <p:cNvPr id="130" name="Google Shape;130;p18"/>
          <p:cNvSpPr txBox="1"/>
          <p:nvPr/>
        </p:nvSpPr>
        <p:spPr>
          <a:xfrm>
            <a:off x="6568604" y="4973640"/>
            <a:ext cx="46519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APP</a:t>
            </a:r>
            <a:endParaRPr sz="1200" b="0" i="0" u="none" strike="noStrike" cap="none">
              <a:solidFill>
                <a:schemeClr val="dk1"/>
              </a:solidFill>
              <a:latin typeface="Times New Roman"/>
              <a:ea typeface="Times New Roman"/>
              <a:cs typeface="Times New Roman"/>
              <a:sym typeface="Times New Roman"/>
            </a:endParaRPr>
          </a:p>
        </p:txBody>
      </p:sp>
      <p:sp>
        <p:nvSpPr>
          <p:cNvPr id="131" name="Google Shape;131;p18"/>
          <p:cNvSpPr txBox="1"/>
          <p:nvPr/>
        </p:nvSpPr>
        <p:spPr>
          <a:xfrm>
            <a:off x="9726547" y="4973640"/>
            <a:ext cx="39786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DB</a:t>
            </a:r>
            <a:endParaRPr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p:nvPr/>
        </p:nvSpPr>
        <p:spPr>
          <a:xfrm>
            <a:off x="7750892" y="431491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33" name="Google Shape;133;p18"/>
          <p:cNvPicPr preferRelativeResize="0"/>
          <p:nvPr/>
        </p:nvPicPr>
        <p:blipFill rotWithShape="1">
          <a:blip r:embed="rId10">
            <a:alphaModFix/>
          </a:blip>
          <a:srcRect/>
          <a:stretch/>
        </p:blipFill>
        <p:spPr>
          <a:xfrm>
            <a:off x="9565480" y="2009516"/>
            <a:ext cx="720000" cy="720000"/>
          </a:xfrm>
          <a:prstGeom prst="rect">
            <a:avLst/>
          </a:prstGeom>
          <a:noFill/>
          <a:ln>
            <a:noFill/>
          </a:ln>
        </p:spPr>
      </p:pic>
      <p:pic>
        <p:nvPicPr>
          <p:cNvPr id="134" name="Google Shape;134;p18"/>
          <p:cNvPicPr preferRelativeResize="0"/>
          <p:nvPr/>
        </p:nvPicPr>
        <p:blipFill rotWithShape="1">
          <a:blip r:embed="rId3">
            <a:alphaModFix/>
          </a:blip>
          <a:srcRect/>
          <a:stretch/>
        </p:blipFill>
        <p:spPr>
          <a:xfrm>
            <a:off x="8075787" y="3770989"/>
            <a:ext cx="360000" cy="360000"/>
          </a:xfrm>
          <a:prstGeom prst="rect">
            <a:avLst/>
          </a:prstGeom>
          <a:noFill/>
          <a:ln>
            <a:noFill/>
          </a:ln>
        </p:spPr>
      </p:pic>
      <p:cxnSp>
        <p:nvCxnSpPr>
          <p:cNvPr id="135" name="Google Shape;135;p18"/>
          <p:cNvCxnSpPr>
            <a:endCxn id="134" idx="0"/>
          </p:cNvCxnSpPr>
          <p:nvPr/>
        </p:nvCxnSpPr>
        <p:spPr>
          <a:xfrm flipH="1">
            <a:off x="8255787" y="2807989"/>
            <a:ext cx="1669800" cy="963000"/>
          </a:xfrm>
          <a:prstGeom prst="straightConnector1">
            <a:avLst/>
          </a:prstGeom>
          <a:noFill/>
          <a:ln w="19050" cap="flat" cmpd="sng">
            <a:solidFill>
              <a:srgbClr val="0C0C0C"/>
            </a:solidFill>
            <a:prstDash val="solid"/>
            <a:miter lim="800000"/>
            <a:headEnd type="none" w="sm" len="sm"/>
            <a:tailEnd type="triangle" w="med" len="med"/>
          </a:ln>
        </p:spPr>
      </p:cxnSp>
      <p:sp>
        <p:nvSpPr>
          <p:cNvPr id="136" name="Google Shape;136;p18"/>
          <p:cNvSpPr txBox="1"/>
          <p:nvPr/>
        </p:nvSpPr>
        <p:spPr>
          <a:xfrm>
            <a:off x="10345167" y="2046351"/>
            <a:ext cx="79558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7A3F8BC6D2E1A4FAS1</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pt-BR"/>
              <a:t>Pilar da Integridade</a:t>
            </a:r>
            <a:endParaRPr/>
          </a:p>
        </p:txBody>
      </p:sp>
      <p:sp>
        <p:nvSpPr>
          <p:cNvPr id="142" name="Google Shape;142;p19"/>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a:t>A integridade assegura que as informações não sejam alteradas ou corrompidas sem autorização. Isso garante que os dados permaneçam precisos e confiáveis, evitando modificações acidentais ou maliciosas.</a:t>
            </a:r>
            <a:endParaRPr/>
          </a:p>
          <a:p>
            <a:pPr marL="1028700" lvl="1" indent="-342900" algn="just" rtl="0">
              <a:lnSpc>
                <a:spcPct val="150000"/>
              </a:lnSpc>
              <a:spcBef>
                <a:spcPts val="500"/>
              </a:spcBef>
              <a:spcAft>
                <a:spcPts val="0"/>
              </a:spcAft>
              <a:buClr>
                <a:schemeClr val="dk1"/>
              </a:buClr>
              <a:buSzPts val="1600"/>
              <a:buChar char="•"/>
            </a:pPr>
            <a:r>
              <a:rPr lang="pt-BR"/>
              <a:t>Uso de assinaturas digitais para validar a autenticidade de documentos.</a:t>
            </a:r>
            <a:endParaRPr/>
          </a:p>
          <a:p>
            <a:pPr marL="1028700" lvl="1" indent="-342900" algn="just" rtl="0">
              <a:lnSpc>
                <a:spcPct val="150000"/>
              </a:lnSpc>
              <a:spcBef>
                <a:spcPts val="500"/>
              </a:spcBef>
              <a:spcAft>
                <a:spcPts val="0"/>
              </a:spcAft>
              <a:buClr>
                <a:schemeClr val="dk1"/>
              </a:buClr>
              <a:buSzPts val="1600"/>
              <a:buChar char="•"/>
            </a:pPr>
            <a:r>
              <a:rPr lang="pt-BR"/>
              <a:t>Aplicação de checksums e hashes (MD5, SHA-256) para detectar mudanças nos arquivos.</a:t>
            </a:r>
            <a:endParaRPr/>
          </a:p>
          <a:p>
            <a:pPr marL="1028700" lvl="1" indent="-342900" algn="just" rtl="0">
              <a:lnSpc>
                <a:spcPct val="150000"/>
              </a:lnSpc>
              <a:spcBef>
                <a:spcPts val="500"/>
              </a:spcBef>
              <a:spcAft>
                <a:spcPts val="0"/>
              </a:spcAft>
              <a:buClr>
                <a:schemeClr val="dk1"/>
              </a:buClr>
              <a:buSzPts val="1600"/>
              <a:buChar char="•"/>
            </a:pPr>
            <a:r>
              <a:rPr lang="pt-BR"/>
              <a:t>Controle de versões em sistemas de gerenciamento de dados.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Integridade</a:t>
            </a:r>
            <a:endParaRPr/>
          </a:p>
        </p:txBody>
      </p:sp>
      <p:grpSp>
        <p:nvGrpSpPr>
          <p:cNvPr id="148" name="Google Shape;148;p20"/>
          <p:cNvGrpSpPr/>
          <p:nvPr/>
        </p:nvGrpSpPr>
        <p:grpSpPr>
          <a:xfrm>
            <a:off x="1202044" y="2488278"/>
            <a:ext cx="8422409" cy="1440000"/>
            <a:chOff x="1884795" y="2406998"/>
            <a:chExt cx="8422409" cy="1440000"/>
          </a:xfrm>
        </p:grpSpPr>
        <p:cxnSp>
          <p:nvCxnSpPr>
            <p:cNvPr id="149" name="Google Shape;149;p20"/>
            <p:cNvCxnSpPr>
              <a:stCxn id="150" idx="3"/>
              <a:endCxn id="151" idx="1"/>
            </p:cNvCxnSpPr>
            <p:nvPr/>
          </p:nvCxnSpPr>
          <p:spPr>
            <a:xfrm>
              <a:off x="3324795" y="3126998"/>
              <a:ext cx="5542500" cy="0"/>
            </a:xfrm>
            <a:prstGeom prst="straightConnector1">
              <a:avLst/>
            </a:prstGeom>
            <a:noFill/>
            <a:ln w="28575" cap="flat" cmpd="sng">
              <a:solidFill>
                <a:srgbClr val="0C0C0C"/>
              </a:solidFill>
              <a:prstDash val="solid"/>
              <a:miter lim="800000"/>
              <a:headEnd type="triangle" w="med" len="med"/>
              <a:tailEnd type="triangle" w="med" len="med"/>
            </a:ln>
          </p:spPr>
        </p:cxnSp>
        <p:sp>
          <p:nvSpPr>
            <p:cNvPr id="152" name="Google Shape;152;p20"/>
            <p:cNvSpPr txBox="1"/>
            <p:nvPr/>
          </p:nvSpPr>
          <p:spPr>
            <a:xfrm>
              <a:off x="5591104" y="324189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0" name="Google Shape;150;p20"/>
            <p:cNvPicPr preferRelativeResize="0"/>
            <p:nvPr/>
          </p:nvPicPr>
          <p:blipFill rotWithShape="1">
            <a:blip r:embed="rId3">
              <a:alphaModFix/>
            </a:blip>
            <a:srcRect/>
            <a:stretch/>
          </p:blipFill>
          <p:spPr>
            <a:xfrm>
              <a:off x="1884795" y="2406998"/>
              <a:ext cx="1440000" cy="1440000"/>
            </a:xfrm>
            <a:prstGeom prst="rect">
              <a:avLst/>
            </a:prstGeom>
            <a:noFill/>
            <a:ln>
              <a:noFill/>
            </a:ln>
          </p:spPr>
        </p:pic>
        <p:pic>
          <p:nvPicPr>
            <p:cNvPr id="151" name="Google Shape;151;p20"/>
            <p:cNvPicPr preferRelativeResize="0"/>
            <p:nvPr/>
          </p:nvPicPr>
          <p:blipFill rotWithShape="1">
            <a:blip r:embed="rId3">
              <a:alphaModFix/>
            </a:blip>
            <a:srcRect/>
            <a:stretch/>
          </p:blipFill>
          <p:spPr>
            <a:xfrm>
              <a:off x="8867204" y="2406998"/>
              <a:ext cx="1440000" cy="1440000"/>
            </a:xfrm>
            <a:prstGeom prst="rect">
              <a:avLst/>
            </a:prstGeom>
            <a:noFill/>
            <a:ln>
              <a:noFill/>
            </a:ln>
          </p:spPr>
        </p:pic>
      </p:grpSp>
      <p:sp>
        <p:nvSpPr>
          <p:cNvPr id="153" name="Google Shape;153;p20"/>
          <p:cNvSpPr txBox="1"/>
          <p:nvPr/>
        </p:nvSpPr>
        <p:spPr>
          <a:xfrm>
            <a:off x="1693444" y="2150932"/>
            <a:ext cx="457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Olá</a:t>
            </a:r>
            <a:endParaRPr/>
          </a:p>
        </p:txBody>
      </p:sp>
      <p:sp>
        <p:nvSpPr>
          <p:cNvPr id="154" name="Google Shape;154;p20"/>
          <p:cNvSpPr txBox="1"/>
          <p:nvPr/>
        </p:nvSpPr>
        <p:spPr>
          <a:xfrm>
            <a:off x="7924737" y="2150932"/>
            <a:ext cx="19594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Preciso de R$ 1.000.000</a:t>
            </a:r>
            <a:endParaRPr/>
          </a:p>
        </p:txBody>
      </p:sp>
      <p:cxnSp>
        <p:nvCxnSpPr>
          <p:cNvPr id="155" name="Google Shape;155;p20"/>
          <p:cNvCxnSpPr>
            <a:stCxn id="156" idx="3"/>
            <a:endCxn id="157" idx="1"/>
          </p:cNvCxnSpPr>
          <p:nvPr/>
        </p:nvCxnSpPr>
        <p:spPr>
          <a:xfrm>
            <a:off x="2642044" y="5590695"/>
            <a:ext cx="5542500" cy="0"/>
          </a:xfrm>
          <a:prstGeom prst="straightConnector1">
            <a:avLst/>
          </a:prstGeom>
          <a:noFill/>
          <a:ln w="28575" cap="flat" cmpd="sng">
            <a:solidFill>
              <a:srgbClr val="0C0C0C"/>
            </a:solidFill>
            <a:prstDash val="solid"/>
            <a:miter lim="800000"/>
            <a:headEnd type="triangle" w="med" len="med"/>
            <a:tailEnd type="triangle" w="med" len="med"/>
          </a:ln>
        </p:spPr>
      </p:cxnSp>
      <p:grpSp>
        <p:nvGrpSpPr>
          <p:cNvPr id="158" name="Google Shape;158;p20"/>
          <p:cNvGrpSpPr/>
          <p:nvPr/>
        </p:nvGrpSpPr>
        <p:grpSpPr>
          <a:xfrm>
            <a:off x="1202044" y="4870695"/>
            <a:ext cx="8422409" cy="1440000"/>
            <a:chOff x="1811674" y="2183064"/>
            <a:chExt cx="8422409" cy="1440000"/>
          </a:xfrm>
        </p:grpSpPr>
        <p:sp>
          <p:nvSpPr>
            <p:cNvPr id="159" name="Google Shape;159;p20"/>
            <p:cNvSpPr txBox="1"/>
            <p:nvPr/>
          </p:nvSpPr>
          <p:spPr>
            <a:xfrm>
              <a:off x="5517983" y="3017957"/>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6" name="Google Shape;156;p20"/>
            <p:cNvPicPr preferRelativeResize="0"/>
            <p:nvPr/>
          </p:nvPicPr>
          <p:blipFill rotWithShape="1">
            <a:blip r:embed="rId3">
              <a:alphaModFix/>
            </a:blip>
            <a:srcRect/>
            <a:stretch/>
          </p:blipFill>
          <p:spPr>
            <a:xfrm>
              <a:off x="1811674" y="2183064"/>
              <a:ext cx="1440000" cy="1440000"/>
            </a:xfrm>
            <a:prstGeom prst="rect">
              <a:avLst/>
            </a:prstGeom>
            <a:noFill/>
            <a:ln>
              <a:noFill/>
            </a:ln>
          </p:spPr>
        </p:pic>
        <p:pic>
          <p:nvPicPr>
            <p:cNvPr id="157" name="Google Shape;157;p20"/>
            <p:cNvPicPr preferRelativeResize="0"/>
            <p:nvPr/>
          </p:nvPicPr>
          <p:blipFill rotWithShape="1">
            <a:blip r:embed="rId3">
              <a:alphaModFix/>
            </a:blip>
            <a:srcRect/>
            <a:stretch/>
          </p:blipFill>
          <p:spPr>
            <a:xfrm>
              <a:off x="8794083" y="2183064"/>
              <a:ext cx="1440000" cy="1440000"/>
            </a:xfrm>
            <a:prstGeom prst="rect">
              <a:avLst/>
            </a:prstGeom>
            <a:noFill/>
            <a:ln>
              <a:noFill/>
            </a:ln>
          </p:spPr>
        </p:pic>
      </p:grpSp>
      <p:pic>
        <p:nvPicPr>
          <p:cNvPr id="160" name="Google Shape;160;p20"/>
          <p:cNvPicPr preferRelativeResize="0"/>
          <p:nvPr/>
        </p:nvPicPr>
        <p:blipFill rotWithShape="1">
          <a:blip r:embed="rId4">
            <a:alphaModFix/>
          </a:blip>
          <a:srcRect/>
          <a:stretch/>
        </p:blipFill>
        <p:spPr>
          <a:xfrm>
            <a:off x="5053248" y="2208904"/>
            <a:ext cx="720000" cy="720000"/>
          </a:xfrm>
          <a:prstGeom prst="rect">
            <a:avLst/>
          </a:prstGeom>
          <a:noFill/>
          <a:ln>
            <a:noFill/>
          </a:ln>
        </p:spPr>
      </p:pic>
      <p:sp>
        <p:nvSpPr>
          <p:cNvPr id="161" name="Google Shape;161;p20"/>
          <p:cNvSpPr txBox="1"/>
          <p:nvPr/>
        </p:nvSpPr>
        <p:spPr>
          <a:xfrm>
            <a:off x="1114945"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sp>
        <p:nvSpPr>
          <p:cNvPr id="162" name="Google Shape;162;p20"/>
          <p:cNvSpPr txBox="1"/>
          <p:nvPr/>
        </p:nvSpPr>
        <p:spPr>
          <a:xfrm>
            <a:off x="8097354"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pic>
        <p:nvPicPr>
          <p:cNvPr id="163" name="Google Shape;163;p20"/>
          <p:cNvPicPr preferRelativeResize="0"/>
          <p:nvPr/>
        </p:nvPicPr>
        <p:blipFill rotWithShape="1">
          <a:blip r:embed="rId4">
            <a:alphaModFix/>
          </a:blip>
          <a:srcRect/>
          <a:stretch/>
        </p:blipFill>
        <p:spPr>
          <a:xfrm>
            <a:off x="1652224" y="5164015"/>
            <a:ext cx="539639" cy="539639"/>
          </a:xfrm>
          <a:prstGeom prst="rect">
            <a:avLst/>
          </a:prstGeom>
          <a:noFill/>
          <a:ln>
            <a:noFill/>
          </a:ln>
        </p:spPr>
      </p:pic>
      <p:pic>
        <p:nvPicPr>
          <p:cNvPr id="164" name="Google Shape;164;p20"/>
          <p:cNvPicPr preferRelativeResize="0"/>
          <p:nvPr/>
        </p:nvPicPr>
        <p:blipFill rotWithShape="1">
          <a:blip r:embed="rId4">
            <a:alphaModFix/>
          </a:blip>
          <a:srcRect/>
          <a:stretch/>
        </p:blipFill>
        <p:spPr>
          <a:xfrm>
            <a:off x="8634633" y="5164014"/>
            <a:ext cx="539639" cy="539639"/>
          </a:xfrm>
          <a:prstGeom prst="rect">
            <a:avLst/>
          </a:prstGeom>
          <a:noFill/>
          <a:ln>
            <a:noFill/>
          </a:ln>
        </p:spPr>
      </p:pic>
      <p:pic>
        <p:nvPicPr>
          <p:cNvPr id="165" name="Google Shape;165;p20" descr="Fechar"/>
          <p:cNvPicPr preferRelativeResize="0"/>
          <p:nvPr/>
        </p:nvPicPr>
        <p:blipFill rotWithShape="1">
          <a:blip r:embed="rId5">
            <a:alphaModFix/>
          </a:blip>
          <a:srcRect/>
          <a:stretch/>
        </p:blipFill>
        <p:spPr>
          <a:xfrm>
            <a:off x="10281476" y="2751078"/>
            <a:ext cx="914400" cy="914400"/>
          </a:xfrm>
          <a:prstGeom prst="rect">
            <a:avLst/>
          </a:prstGeom>
          <a:noFill/>
          <a:ln>
            <a:noFill/>
          </a:ln>
        </p:spPr>
      </p:pic>
      <p:pic>
        <p:nvPicPr>
          <p:cNvPr id="166" name="Google Shape;166;p20" descr="Marca de seleção"/>
          <p:cNvPicPr preferRelativeResize="0"/>
          <p:nvPr/>
        </p:nvPicPr>
        <p:blipFill rotWithShape="1">
          <a:blip r:embed="rId6">
            <a:alphaModFix/>
          </a:blip>
          <a:srcRect/>
          <a:stretch/>
        </p:blipFill>
        <p:spPr>
          <a:xfrm>
            <a:off x="10281476" y="5133495"/>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Prático </a:t>
            </a:r>
            <a:endParaRPr/>
          </a:p>
        </p:txBody>
      </p:sp>
      <p:sp>
        <p:nvSpPr>
          <p:cNvPr id="172" name="Google Shape;172;p21"/>
          <p:cNvSpPr txBox="1">
            <a:spLocks noGrp="1"/>
          </p:cNvSpPr>
          <p:nvPr>
            <p:ph type="body" idx="1"/>
          </p:nvPr>
        </p:nvSpPr>
        <p:spPr>
          <a:xfrm>
            <a:off x="592347" y="1844675"/>
            <a:ext cx="11007306" cy="56262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000"/>
              <a:buFont typeface="Arial"/>
              <a:buAutoNum type="arabicPeriod"/>
            </a:pPr>
            <a:r>
              <a:rPr lang="pt-BR"/>
              <a:t>Gere o código hash do arquivo usando o comando abaixo:</a:t>
            </a:r>
            <a:endParaRPr/>
          </a:p>
        </p:txBody>
      </p:sp>
      <p:sp>
        <p:nvSpPr>
          <p:cNvPr id="173" name="Google Shape;173;p21"/>
          <p:cNvSpPr/>
          <p:nvPr/>
        </p:nvSpPr>
        <p:spPr>
          <a:xfrm>
            <a:off x="2656115" y="2711703"/>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
        <p:nvSpPr>
          <p:cNvPr id="174" name="Google Shape;174;p21"/>
          <p:cNvSpPr txBox="1"/>
          <p:nvPr/>
        </p:nvSpPr>
        <p:spPr>
          <a:xfrm>
            <a:off x="592346" y="3433530"/>
            <a:ext cx="11007306" cy="562623"/>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2"/>
            </a:pPr>
            <a:r>
              <a:rPr lang="pt-BR" sz="2000" b="0" i="0" u="none" strike="noStrike" cap="none">
                <a:solidFill>
                  <a:schemeClr val="dk1"/>
                </a:solidFill>
                <a:latin typeface="Times New Roman"/>
                <a:ea typeface="Times New Roman"/>
                <a:cs typeface="Times New Roman"/>
                <a:sym typeface="Times New Roman"/>
              </a:rPr>
              <a:t>Envie o arquivo utilizando protocolos como SCP, FTP ou SFTP para o destinatário.</a:t>
            </a:r>
            <a:endParaRPr/>
          </a:p>
        </p:txBody>
      </p:sp>
      <p:sp>
        <p:nvSpPr>
          <p:cNvPr id="175" name="Google Shape;175;p21"/>
          <p:cNvSpPr txBox="1"/>
          <p:nvPr/>
        </p:nvSpPr>
        <p:spPr>
          <a:xfrm>
            <a:off x="592346" y="4300558"/>
            <a:ext cx="11007306" cy="100873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3"/>
            </a:pPr>
            <a:r>
              <a:rPr lang="pt-BR" sz="2000" b="0" i="0" u="none" strike="noStrike" cap="none">
                <a:solidFill>
                  <a:schemeClr val="dk1"/>
                </a:solidFill>
                <a:latin typeface="Times New Roman"/>
                <a:ea typeface="Times New Roman"/>
                <a:cs typeface="Times New Roman"/>
                <a:sym typeface="Times New Roman"/>
              </a:rPr>
              <a:t>Após o recebimento, gere o hash do arquivo e compare com o original. Se os hashes forem iguais, o arquivo não foi alterado.</a:t>
            </a:r>
            <a:endParaRPr/>
          </a:p>
        </p:txBody>
      </p:sp>
      <p:sp>
        <p:nvSpPr>
          <p:cNvPr id="176" name="Google Shape;176;p21"/>
          <p:cNvSpPr/>
          <p:nvPr/>
        </p:nvSpPr>
        <p:spPr>
          <a:xfrm>
            <a:off x="2656115" y="5613697"/>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D2FF-C942-4686-948E-9CD6E0D26697}"/>
              </a:ext>
            </a:extLst>
          </p:cNvPr>
          <p:cNvSpPr>
            <a:spLocks noGrp="1"/>
          </p:cNvSpPr>
          <p:nvPr>
            <p:ph type="title"/>
          </p:nvPr>
        </p:nvSpPr>
        <p:spPr/>
        <p:txBody>
          <a:bodyPr/>
          <a:lstStyle/>
          <a:p>
            <a:r>
              <a:rPr lang="pt-BR" dirty="0"/>
              <a:t>Pilar da Disponibilidade</a:t>
            </a:r>
          </a:p>
        </p:txBody>
      </p:sp>
      <p:sp>
        <p:nvSpPr>
          <p:cNvPr id="3" name="Espaço Reservado para Texto 2">
            <a:extLst>
              <a:ext uri="{FF2B5EF4-FFF2-40B4-BE49-F238E27FC236}">
                <a16:creationId xmlns:a16="http://schemas.microsoft.com/office/drawing/2014/main" id="{EBD64044-C16D-448E-AE5E-1D2C028B7641}"/>
              </a:ext>
            </a:extLst>
          </p:cNvPr>
          <p:cNvSpPr>
            <a:spLocks noGrp="1"/>
          </p:cNvSpPr>
          <p:nvPr>
            <p:ph type="body" idx="1"/>
          </p:nvPr>
        </p:nvSpPr>
        <p:spPr>
          <a:xfrm>
            <a:off x="592347" y="1844675"/>
            <a:ext cx="11007306" cy="4279034"/>
          </a:xfrm>
        </p:spPr>
        <p:txBody>
          <a:bodyPr/>
          <a:lstStyle/>
          <a:p>
            <a:r>
              <a:rPr lang="pt-BR" dirty="0"/>
              <a:t>A disponibilidade garante que os sistemas e informações estejam acessíveis quando necessário. Para isso, é essencial ter estratégias para evitar falhas, ataques </a:t>
            </a:r>
            <a:r>
              <a:rPr lang="pt-BR" dirty="0" err="1"/>
              <a:t>DDoS</a:t>
            </a:r>
            <a:r>
              <a:rPr lang="pt-BR" dirty="0"/>
              <a:t> e problemas de infraestrutura.</a:t>
            </a:r>
          </a:p>
          <a:p>
            <a:pPr marL="1257300" lvl="1" indent="-342900">
              <a:buFont typeface="Arial" panose="020B0604020202020204" pitchFamily="34" charset="0"/>
              <a:buChar char="•"/>
            </a:pPr>
            <a:r>
              <a:rPr lang="pt-BR" dirty="0"/>
              <a:t>Backups regulares para recuperação em caso de falha.</a:t>
            </a:r>
          </a:p>
          <a:p>
            <a:pPr marL="1257300" lvl="1" indent="-342900">
              <a:buFont typeface="Arial" panose="020B0604020202020204" pitchFamily="34" charset="0"/>
              <a:buChar char="•"/>
            </a:pPr>
            <a:r>
              <a:rPr lang="pt-BR" dirty="0"/>
              <a:t>Uso de servidores redundantes e balanceamento de carga.</a:t>
            </a:r>
          </a:p>
          <a:p>
            <a:pPr marL="1257300" lvl="1" indent="-342900">
              <a:buFont typeface="Arial" panose="020B0604020202020204" pitchFamily="34" charset="0"/>
              <a:buChar char="•"/>
            </a:pPr>
            <a:r>
              <a:rPr lang="pt-BR" dirty="0"/>
              <a:t>Proteção contra ataques de negação de serviço (</a:t>
            </a:r>
            <a:r>
              <a:rPr lang="pt-BR" dirty="0" err="1"/>
              <a:t>DDoS</a:t>
            </a:r>
            <a:r>
              <a:rPr lang="pt-BR" dirty="0"/>
              <a:t>).</a:t>
            </a:r>
          </a:p>
        </p:txBody>
      </p:sp>
    </p:spTree>
    <p:extLst>
      <p:ext uri="{BB962C8B-B14F-4D97-AF65-F5344CB8AC3E}">
        <p14:creationId xmlns:p14="http://schemas.microsoft.com/office/powerpoint/2010/main" val="56087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47569-DDC4-4CD4-827E-26718CAACFDB}"/>
              </a:ext>
            </a:extLst>
          </p:cNvPr>
          <p:cNvSpPr>
            <a:spLocks noGrp="1"/>
          </p:cNvSpPr>
          <p:nvPr>
            <p:ph type="title"/>
          </p:nvPr>
        </p:nvSpPr>
        <p:spPr/>
        <p:txBody>
          <a:bodyPr/>
          <a:lstStyle/>
          <a:p>
            <a:r>
              <a:rPr lang="pt-BR" dirty="0"/>
              <a:t>Criação e Utilização de dados</a:t>
            </a:r>
          </a:p>
        </p:txBody>
      </p:sp>
      <p:sp>
        <p:nvSpPr>
          <p:cNvPr id="3" name="Espaço Reservado para Texto 2">
            <a:extLst>
              <a:ext uri="{FF2B5EF4-FFF2-40B4-BE49-F238E27FC236}">
                <a16:creationId xmlns:a16="http://schemas.microsoft.com/office/drawing/2014/main" id="{D9D0D700-2D2E-46E9-9973-617FA6A537FD}"/>
              </a:ext>
            </a:extLst>
          </p:cNvPr>
          <p:cNvSpPr>
            <a:spLocks noGrp="1"/>
          </p:cNvSpPr>
          <p:nvPr>
            <p:ph type="body" idx="1"/>
          </p:nvPr>
        </p:nvSpPr>
        <p:spPr>
          <a:xfrm>
            <a:off x="592347" y="1844675"/>
            <a:ext cx="11007306" cy="1584325"/>
          </a:xfrm>
        </p:spPr>
        <p:txBody>
          <a:bodyPr/>
          <a:lstStyle/>
          <a:p>
            <a:r>
              <a:rPr lang="pt-BR" dirty="0"/>
              <a:t>Os dados sempre desempenharam um papel essencial na história da humanidade, desde os primeiros registros em tábuas de argila até a era da inteligência artificial. Eles permitem a organização do conhecimento, a tomada de decisões e o avanço da sociedade em diversas áreas.</a:t>
            </a:r>
          </a:p>
        </p:txBody>
      </p:sp>
      <p:pic>
        <p:nvPicPr>
          <p:cNvPr id="4" name="Imagem 3">
            <a:extLst>
              <a:ext uri="{FF2B5EF4-FFF2-40B4-BE49-F238E27FC236}">
                <a16:creationId xmlns:a16="http://schemas.microsoft.com/office/drawing/2014/main" id="{6125B829-220D-4229-95C6-67CC1387F5D9}"/>
              </a:ext>
            </a:extLst>
          </p:cNvPr>
          <p:cNvPicPr>
            <a:picLocks noChangeAspect="1"/>
          </p:cNvPicPr>
          <p:nvPr/>
        </p:nvPicPr>
        <p:blipFill>
          <a:blip r:embed="rId2"/>
          <a:stretch>
            <a:fillRect/>
          </a:stretch>
        </p:blipFill>
        <p:spPr>
          <a:xfrm>
            <a:off x="1497936" y="3799789"/>
            <a:ext cx="3935697" cy="2204489"/>
          </a:xfrm>
          <a:prstGeom prst="rect">
            <a:avLst/>
          </a:prstGeom>
        </p:spPr>
      </p:pic>
      <p:pic>
        <p:nvPicPr>
          <p:cNvPr id="5" name="Imagem 4">
            <a:extLst>
              <a:ext uri="{FF2B5EF4-FFF2-40B4-BE49-F238E27FC236}">
                <a16:creationId xmlns:a16="http://schemas.microsoft.com/office/drawing/2014/main" id="{56498F15-7678-4D4A-94CF-8AA35C3CDBEF}"/>
              </a:ext>
            </a:extLst>
          </p:cNvPr>
          <p:cNvPicPr>
            <a:picLocks noChangeAspect="1"/>
          </p:cNvPicPr>
          <p:nvPr/>
        </p:nvPicPr>
        <p:blipFill>
          <a:blip r:embed="rId3"/>
          <a:stretch>
            <a:fillRect/>
          </a:stretch>
        </p:blipFill>
        <p:spPr>
          <a:xfrm>
            <a:off x="6931569" y="3431239"/>
            <a:ext cx="3762496" cy="2941587"/>
          </a:xfrm>
          <a:prstGeom prst="rect">
            <a:avLst/>
          </a:prstGeom>
        </p:spPr>
      </p:pic>
    </p:spTree>
    <p:extLst>
      <p:ext uri="{BB962C8B-B14F-4D97-AF65-F5344CB8AC3E}">
        <p14:creationId xmlns:p14="http://schemas.microsoft.com/office/powerpoint/2010/main" val="4195122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Disponibilidade</a:t>
            </a:r>
            <a:endParaRPr/>
          </a:p>
        </p:txBody>
      </p:sp>
      <p:pic>
        <p:nvPicPr>
          <p:cNvPr id="182" name="Google Shape;182;p22"/>
          <p:cNvPicPr preferRelativeResize="0"/>
          <p:nvPr/>
        </p:nvPicPr>
        <p:blipFill rotWithShape="1">
          <a:blip r:embed="rId3">
            <a:alphaModFix/>
          </a:blip>
          <a:srcRect/>
          <a:stretch/>
        </p:blipFill>
        <p:spPr>
          <a:xfrm>
            <a:off x="8880066" y="3429000"/>
            <a:ext cx="1440000" cy="1440000"/>
          </a:xfrm>
          <a:prstGeom prst="rect">
            <a:avLst/>
          </a:prstGeom>
          <a:noFill/>
          <a:ln>
            <a:noFill/>
          </a:ln>
        </p:spPr>
      </p:pic>
      <p:pic>
        <p:nvPicPr>
          <p:cNvPr id="183" name="Google Shape;183;p22"/>
          <p:cNvPicPr preferRelativeResize="0"/>
          <p:nvPr/>
        </p:nvPicPr>
        <p:blipFill rotWithShape="1">
          <a:blip r:embed="rId4">
            <a:alphaModFix/>
          </a:blip>
          <a:srcRect/>
          <a:stretch/>
        </p:blipFill>
        <p:spPr>
          <a:xfrm>
            <a:off x="2604974" y="2349000"/>
            <a:ext cx="1080000" cy="1080000"/>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1524974" y="3609000"/>
            <a:ext cx="1080000" cy="1080000"/>
          </a:xfrm>
          <a:prstGeom prst="rect">
            <a:avLst/>
          </a:prstGeom>
          <a:noFill/>
          <a:ln>
            <a:noFill/>
          </a:ln>
        </p:spPr>
      </p:pic>
      <p:pic>
        <p:nvPicPr>
          <p:cNvPr id="185" name="Google Shape;185;p22"/>
          <p:cNvPicPr preferRelativeResize="0"/>
          <p:nvPr/>
        </p:nvPicPr>
        <p:blipFill rotWithShape="1">
          <a:blip r:embed="rId4">
            <a:alphaModFix/>
          </a:blip>
          <a:srcRect/>
          <a:stretch/>
        </p:blipFill>
        <p:spPr>
          <a:xfrm>
            <a:off x="2604974" y="4869000"/>
            <a:ext cx="1080000" cy="1080000"/>
          </a:xfrm>
          <a:prstGeom prst="rect">
            <a:avLst/>
          </a:prstGeom>
          <a:noFill/>
          <a:ln>
            <a:noFill/>
          </a:ln>
        </p:spPr>
      </p:pic>
      <p:cxnSp>
        <p:nvCxnSpPr>
          <p:cNvPr id="186" name="Google Shape;186;p22"/>
          <p:cNvCxnSpPr>
            <a:stCxn id="183" idx="3"/>
            <a:endCxn id="182" idx="1"/>
          </p:cNvCxnSpPr>
          <p:nvPr/>
        </p:nvCxnSpPr>
        <p:spPr>
          <a:xfrm>
            <a:off x="3684974" y="2889000"/>
            <a:ext cx="5195100" cy="1260000"/>
          </a:xfrm>
          <a:prstGeom prst="straightConnector1">
            <a:avLst/>
          </a:prstGeom>
          <a:noFill/>
          <a:ln w="19050" cap="flat" cmpd="sng">
            <a:solidFill>
              <a:schemeClr val="dk1"/>
            </a:solidFill>
            <a:prstDash val="solid"/>
            <a:round/>
            <a:headEnd type="none" w="sm" len="sm"/>
            <a:tailEnd type="triangle" w="med" len="med"/>
          </a:ln>
        </p:spPr>
      </p:cxnSp>
      <p:cxnSp>
        <p:nvCxnSpPr>
          <p:cNvPr id="187" name="Google Shape;187;p22"/>
          <p:cNvCxnSpPr>
            <a:stCxn id="184" idx="3"/>
            <a:endCxn id="182" idx="1"/>
          </p:cNvCxnSpPr>
          <p:nvPr/>
        </p:nvCxnSpPr>
        <p:spPr>
          <a:xfrm>
            <a:off x="2604974" y="4149000"/>
            <a:ext cx="6275100" cy="0"/>
          </a:xfrm>
          <a:prstGeom prst="straightConnector1">
            <a:avLst/>
          </a:prstGeom>
          <a:noFill/>
          <a:ln w="19050" cap="flat" cmpd="sng">
            <a:solidFill>
              <a:schemeClr val="dk1"/>
            </a:solidFill>
            <a:prstDash val="solid"/>
            <a:round/>
            <a:headEnd type="none" w="sm" len="sm"/>
            <a:tailEnd type="triangle" w="med" len="med"/>
          </a:ln>
        </p:spPr>
      </p:cxnSp>
      <p:cxnSp>
        <p:nvCxnSpPr>
          <p:cNvPr id="188" name="Google Shape;188;p22"/>
          <p:cNvCxnSpPr>
            <a:stCxn id="185" idx="3"/>
            <a:endCxn id="182" idx="1"/>
          </p:cNvCxnSpPr>
          <p:nvPr/>
        </p:nvCxnSpPr>
        <p:spPr>
          <a:xfrm rot="10800000" flipH="1">
            <a:off x="3684974" y="4149000"/>
            <a:ext cx="5195100" cy="1260000"/>
          </a:xfrm>
          <a:prstGeom prst="straightConnector1">
            <a:avLst/>
          </a:prstGeom>
          <a:noFill/>
          <a:ln w="19050" cap="flat" cmpd="sng">
            <a:solidFill>
              <a:schemeClr val="dk1"/>
            </a:solidFill>
            <a:prstDash val="solid"/>
            <a:round/>
            <a:headEnd type="none" w="sm" len="sm"/>
            <a:tailEnd type="triangle" w="med" len="med"/>
          </a:ln>
        </p:spPr>
      </p:cxnSp>
      <p:sp>
        <p:nvSpPr>
          <p:cNvPr id="189" name="Google Shape;189;p22"/>
          <p:cNvSpPr txBox="1"/>
          <p:nvPr/>
        </p:nvSpPr>
        <p:spPr>
          <a:xfrm>
            <a:off x="2809694" y="204122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0" name="Google Shape;190;p22"/>
          <p:cNvSpPr txBox="1"/>
          <p:nvPr/>
        </p:nvSpPr>
        <p:spPr>
          <a:xfrm>
            <a:off x="1729694" y="331198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1" name="Google Shape;191;p22"/>
          <p:cNvSpPr txBox="1"/>
          <p:nvPr/>
        </p:nvSpPr>
        <p:spPr>
          <a:xfrm>
            <a:off x="2809694" y="4607104"/>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2" name="Google Shape;192;p22"/>
          <p:cNvSpPr txBox="1"/>
          <p:nvPr/>
        </p:nvSpPr>
        <p:spPr>
          <a:xfrm>
            <a:off x="9051843" y="4988561"/>
            <a:ext cx="109644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600" b="0" i="0" u="none" strike="noStrike" cap="none">
                <a:solidFill>
                  <a:srgbClr val="000000"/>
                </a:solidFill>
                <a:latin typeface="Times New Roman"/>
                <a:ea typeface="Times New Roman"/>
                <a:cs typeface="Times New Roman"/>
                <a:sym typeface="Times New Roman"/>
              </a:rPr>
              <a:t>Servidor</a:t>
            </a:r>
            <a:endParaRPr/>
          </a:p>
        </p:txBody>
      </p:sp>
      <p:pic>
        <p:nvPicPr>
          <p:cNvPr id="193" name="Google Shape;193;p22" descr="Fechar"/>
          <p:cNvPicPr preferRelativeResize="0"/>
          <p:nvPr/>
        </p:nvPicPr>
        <p:blipFill rotWithShape="1">
          <a:blip r:embed="rId5">
            <a:alphaModFix/>
          </a:blip>
          <a:srcRect/>
          <a:stretch/>
        </p:blipFill>
        <p:spPr>
          <a:xfrm>
            <a:off x="8735492" y="3263767"/>
            <a:ext cx="1770463" cy="1770463"/>
          </a:xfrm>
          <a:prstGeom prst="rect">
            <a:avLst/>
          </a:prstGeom>
          <a:noFill/>
          <a:ln>
            <a:noFill/>
          </a:ln>
        </p:spPr>
      </p:pic>
      <p:sp>
        <p:nvSpPr>
          <p:cNvPr id="194" name="Google Shape;194;p22"/>
          <p:cNvSpPr txBox="1"/>
          <p:nvPr/>
        </p:nvSpPr>
        <p:spPr>
          <a:xfrm>
            <a:off x="8545737" y="3024134"/>
            <a:ext cx="214997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dirty="0">
                <a:solidFill>
                  <a:srgbClr val="000000"/>
                </a:solidFill>
                <a:latin typeface="Times New Roman"/>
                <a:ea typeface="Times New Roman"/>
                <a:cs typeface="Times New Roman"/>
                <a:sym typeface="Times New Roman"/>
              </a:rPr>
              <a:t>2.000 Acessos Simultâneos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dirty="0"/>
              <a:t>Exemplo Pilar da Disponibilidade</a:t>
            </a:r>
            <a:endParaRPr dirty="0"/>
          </a:p>
        </p:txBody>
      </p:sp>
      <p:pic>
        <p:nvPicPr>
          <p:cNvPr id="200" name="Google Shape;200;p23"/>
          <p:cNvPicPr preferRelativeResize="0"/>
          <p:nvPr/>
        </p:nvPicPr>
        <p:blipFill rotWithShape="1">
          <a:blip r:embed="rId3">
            <a:alphaModFix/>
          </a:blip>
          <a:srcRect/>
          <a:stretch/>
        </p:blipFill>
        <p:spPr>
          <a:xfrm>
            <a:off x="2177384" y="3829644"/>
            <a:ext cx="1440000" cy="1440000"/>
          </a:xfrm>
          <a:prstGeom prst="rect">
            <a:avLst/>
          </a:prstGeom>
          <a:noFill/>
          <a:ln>
            <a:noFill/>
          </a:ln>
        </p:spPr>
      </p:pic>
      <p:pic>
        <p:nvPicPr>
          <p:cNvPr id="201" name="Google Shape;201;p23"/>
          <p:cNvPicPr preferRelativeResize="0"/>
          <p:nvPr/>
        </p:nvPicPr>
        <p:blipFill rotWithShape="1">
          <a:blip r:embed="rId4">
            <a:alphaModFix/>
          </a:blip>
          <a:srcRect/>
          <a:stretch/>
        </p:blipFill>
        <p:spPr>
          <a:xfrm>
            <a:off x="1907384" y="3108589"/>
            <a:ext cx="540000" cy="540000"/>
          </a:xfrm>
          <a:prstGeom prst="rect">
            <a:avLst/>
          </a:prstGeom>
          <a:noFill/>
          <a:ln>
            <a:noFill/>
          </a:ln>
        </p:spPr>
      </p:pic>
      <p:pic>
        <p:nvPicPr>
          <p:cNvPr id="202" name="Google Shape;202;p23"/>
          <p:cNvPicPr preferRelativeResize="0"/>
          <p:nvPr/>
        </p:nvPicPr>
        <p:blipFill rotWithShape="1">
          <a:blip r:embed="rId5">
            <a:alphaModFix/>
          </a:blip>
          <a:srcRect/>
          <a:stretch/>
        </p:blipFill>
        <p:spPr>
          <a:xfrm>
            <a:off x="2627384" y="3108589"/>
            <a:ext cx="540000" cy="540000"/>
          </a:xfrm>
          <a:prstGeom prst="rect">
            <a:avLst/>
          </a:prstGeom>
          <a:noFill/>
          <a:ln>
            <a:noFill/>
          </a:ln>
        </p:spPr>
      </p:pic>
      <p:pic>
        <p:nvPicPr>
          <p:cNvPr id="203" name="Google Shape;203;p23"/>
          <p:cNvPicPr preferRelativeResize="0"/>
          <p:nvPr/>
        </p:nvPicPr>
        <p:blipFill rotWithShape="1">
          <a:blip r:embed="rId6">
            <a:alphaModFix/>
          </a:blip>
          <a:srcRect/>
          <a:stretch/>
        </p:blipFill>
        <p:spPr>
          <a:xfrm>
            <a:off x="3347384" y="3108589"/>
            <a:ext cx="540000" cy="540000"/>
          </a:xfrm>
          <a:prstGeom prst="rect">
            <a:avLst/>
          </a:prstGeom>
          <a:noFill/>
          <a:ln>
            <a:noFill/>
          </a:ln>
        </p:spPr>
      </p:pic>
      <p:grpSp>
        <p:nvGrpSpPr>
          <p:cNvPr id="204" name="Google Shape;204;p23"/>
          <p:cNvGrpSpPr/>
          <p:nvPr/>
        </p:nvGrpSpPr>
        <p:grpSpPr>
          <a:xfrm>
            <a:off x="8439616" y="2995659"/>
            <a:ext cx="990000" cy="1080000"/>
            <a:chOff x="1528546" y="3602025"/>
            <a:chExt cx="1980000" cy="2161055"/>
          </a:xfrm>
        </p:grpSpPr>
        <p:pic>
          <p:nvPicPr>
            <p:cNvPr id="205" name="Google Shape;20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06" name="Google Shape;20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07" name="Google Shape;20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08" name="Google Shape;20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09" name="Google Shape;209;p23"/>
          <p:cNvGrpSpPr/>
          <p:nvPr/>
        </p:nvGrpSpPr>
        <p:grpSpPr>
          <a:xfrm>
            <a:off x="8439616" y="4660900"/>
            <a:ext cx="990000" cy="1080000"/>
            <a:chOff x="1528546" y="3602025"/>
            <a:chExt cx="1980000" cy="2161055"/>
          </a:xfrm>
        </p:grpSpPr>
        <p:pic>
          <p:nvPicPr>
            <p:cNvPr id="210" name="Google Shape;210;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1" name="Google Shape;211;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2" name="Google Shape;212;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3" name="Google Shape;213;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14" name="Google Shape;214;p23"/>
          <p:cNvGrpSpPr/>
          <p:nvPr/>
        </p:nvGrpSpPr>
        <p:grpSpPr>
          <a:xfrm>
            <a:off x="9664166" y="3648589"/>
            <a:ext cx="990000" cy="1080000"/>
            <a:chOff x="1528546" y="3602025"/>
            <a:chExt cx="1980000" cy="2161055"/>
          </a:xfrm>
        </p:grpSpPr>
        <p:pic>
          <p:nvPicPr>
            <p:cNvPr id="215" name="Google Shape;21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6" name="Google Shape;21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7" name="Google Shape;21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8" name="Google Shape;21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cxnSp>
        <p:nvCxnSpPr>
          <p:cNvPr id="219" name="Google Shape;219;p23"/>
          <p:cNvCxnSpPr>
            <a:stCxn id="205" idx="2"/>
            <a:endCxn id="212" idx="0"/>
          </p:cNvCxnSpPr>
          <p:nvPr/>
        </p:nvCxnSpPr>
        <p:spPr>
          <a:xfrm>
            <a:off x="8934616" y="4075659"/>
            <a:ext cx="0" cy="585300"/>
          </a:xfrm>
          <a:prstGeom prst="straightConnector1">
            <a:avLst/>
          </a:prstGeom>
          <a:noFill/>
          <a:ln w="19050" cap="flat" cmpd="sng">
            <a:solidFill>
              <a:srgbClr val="0C0C0C"/>
            </a:solidFill>
            <a:prstDash val="solid"/>
            <a:round/>
            <a:headEnd type="triangle" w="med" len="med"/>
            <a:tailEnd type="triangle" w="med" len="med"/>
          </a:ln>
        </p:spPr>
      </p:cxnSp>
      <p:cxnSp>
        <p:nvCxnSpPr>
          <p:cNvPr id="220" name="Google Shape;220;p23"/>
          <p:cNvCxnSpPr>
            <a:stCxn id="212" idx="0"/>
            <a:endCxn id="215" idx="1"/>
          </p:cNvCxnSpPr>
          <p:nvPr/>
        </p:nvCxnSpPr>
        <p:spPr>
          <a:xfrm flipV="1">
            <a:off x="8934616" y="4368765"/>
            <a:ext cx="864550" cy="292135"/>
          </a:xfrm>
          <a:prstGeom prst="straightConnector1">
            <a:avLst/>
          </a:prstGeom>
          <a:noFill/>
          <a:ln w="19050" cap="flat" cmpd="sng">
            <a:solidFill>
              <a:srgbClr val="0C0C0C"/>
            </a:solidFill>
            <a:prstDash val="solid"/>
            <a:round/>
            <a:headEnd type="triangle" w="med" len="med"/>
            <a:tailEnd type="triangle" w="med" len="med"/>
          </a:ln>
        </p:spPr>
      </p:cxnSp>
      <p:cxnSp>
        <p:nvCxnSpPr>
          <p:cNvPr id="221" name="Google Shape;221;p23"/>
          <p:cNvCxnSpPr>
            <a:stCxn id="205" idx="2"/>
            <a:endCxn id="215" idx="1"/>
          </p:cNvCxnSpPr>
          <p:nvPr/>
        </p:nvCxnSpPr>
        <p:spPr>
          <a:xfrm>
            <a:off x="8934616" y="4075659"/>
            <a:ext cx="864550" cy="293106"/>
          </a:xfrm>
          <a:prstGeom prst="straightConnector1">
            <a:avLst/>
          </a:prstGeom>
          <a:noFill/>
          <a:ln w="19050" cap="flat" cmpd="sng">
            <a:solidFill>
              <a:srgbClr val="0C0C0C"/>
            </a:solidFill>
            <a:prstDash val="solid"/>
            <a:round/>
            <a:headEnd type="triangle" w="med" len="med"/>
            <a:tailEnd type="triangle" w="med" len="med"/>
          </a:ln>
        </p:spPr>
      </p:cxnSp>
      <p:pic>
        <p:nvPicPr>
          <p:cNvPr id="222" name="Google Shape;222;p23" descr="Fechar"/>
          <p:cNvPicPr preferRelativeResize="0"/>
          <p:nvPr/>
        </p:nvPicPr>
        <p:blipFill rotWithShape="1">
          <a:blip r:embed="rId7">
            <a:alphaModFix/>
          </a:blip>
          <a:srcRect/>
          <a:stretch/>
        </p:blipFill>
        <p:spPr>
          <a:xfrm>
            <a:off x="1817384" y="3015608"/>
            <a:ext cx="720000" cy="720000"/>
          </a:xfrm>
          <a:prstGeom prst="rect">
            <a:avLst/>
          </a:prstGeom>
          <a:noFill/>
          <a:ln>
            <a:noFill/>
          </a:ln>
        </p:spPr>
      </p:pic>
      <p:pic>
        <p:nvPicPr>
          <p:cNvPr id="223" name="Google Shape;223;p23" descr="Fechar"/>
          <p:cNvPicPr preferRelativeResize="0"/>
          <p:nvPr/>
        </p:nvPicPr>
        <p:blipFill rotWithShape="1">
          <a:blip r:embed="rId7">
            <a:alphaModFix/>
          </a:blip>
          <a:srcRect/>
          <a:stretch/>
        </p:blipFill>
        <p:spPr>
          <a:xfrm>
            <a:off x="2537384" y="3015608"/>
            <a:ext cx="720000" cy="720000"/>
          </a:xfrm>
          <a:prstGeom prst="rect">
            <a:avLst/>
          </a:prstGeom>
          <a:noFill/>
          <a:ln>
            <a:noFill/>
          </a:ln>
        </p:spPr>
      </p:pic>
      <p:pic>
        <p:nvPicPr>
          <p:cNvPr id="224" name="Google Shape;224;p23" descr="Fechar"/>
          <p:cNvPicPr preferRelativeResize="0"/>
          <p:nvPr/>
        </p:nvPicPr>
        <p:blipFill rotWithShape="1">
          <a:blip r:embed="rId7">
            <a:alphaModFix/>
          </a:blip>
          <a:srcRect/>
          <a:stretch/>
        </p:blipFill>
        <p:spPr>
          <a:xfrm>
            <a:off x="3257384" y="3015608"/>
            <a:ext cx="720000" cy="720000"/>
          </a:xfrm>
          <a:prstGeom prst="rect">
            <a:avLst/>
          </a:prstGeom>
          <a:noFill/>
          <a:ln>
            <a:noFill/>
          </a:ln>
        </p:spPr>
      </p:pic>
      <p:pic>
        <p:nvPicPr>
          <p:cNvPr id="225" name="Google Shape;225;p23" descr="Fechar"/>
          <p:cNvPicPr preferRelativeResize="0"/>
          <p:nvPr/>
        </p:nvPicPr>
        <p:blipFill rotWithShape="1">
          <a:blip r:embed="rId7">
            <a:alphaModFix/>
          </a:blip>
          <a:srcRect/>
          <a:stretch/>
        </p:blipFill>
        <p:spPr>
          <a:xfrm>
            <a:off x="8394616" y="2928589"/>
            <a:ext cx="360000" cy="360000"/>
          </a:xfrm>
          <a:prstGeom prst="rect">
            <a:avLst/>
          </a:prstGeom>
          <a:noFill/>
          <a:ln>
            <a:noFill/>
          </a:ln>
        </p:spPr>
      </p:pic>
      <p:pic>
        <p:nvPicPr>
          <p:cNvPr id="226" name="Google Shape;226;p23" descr="Fechar"/>
          <p:cNvPicPr preferRelativeResize="0"/>
          <p:nvPr/>
        </p:nvPicPr>
        <p:blipFill rotWithShape="1">
          <a:blip r:embed="rId7">
            <a:alphaModFix/>
          </a:blip>
          <a:srcRect/>
          <a:stretch/>
        </p:blipFill>
        <p:spPr>
          <a:xfrm>
            <a:off x="8754615" y="4615834"/>
            <a:ext cx="360000" cy="360000"/>
          </a:xfrm>
          <a:prstGeom prst="rect">
            <a:avLst/>
          </a:prstGeom>
          <a:noFill/>
          <a:ln>
            <a:noFill/>
          </a:ln>
        </p:spPr>
      </p:pic>
      <p:pic>
        <p:nvPicPr>
          <p:cNvPr id="227" name="Google Shape;227;p23" descr="Fechar"/>
          <p:cNvPicPr preferRelativeResize="0"/>
          <p:nvPr/>
        </p:nvPicPr>
        <p:blipFill rotWithShape="1">
          <a:blip r:embed="rId7">
            <a:alphaModFix/>
          </a:blip>
          <a:srcRect/>
          <a:stretch/>
        </p:blipFill>
        <p:spPr>
          <a:xfrm>
            <a:off x="10339166" y="3535834"/>
            <a:ext cx="360000" cy="36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3" name="Google Shape;233;p24"/>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1. Ataque de DDoS ao Serviço de DNS Dyn (2016)</a:t>
            </a:r>
            <a:endParaRPr/>
          </a:p>
          <a:p>
            <a:pPr marL="0" marR="0" lvl="0" indent="0" algn="just" rtl="0">
              <a:lnSpc>
                <a:spcPct val="150000"/>
              </a:lnSpc>
              <a:spcBef>
                <a:spcPts val="0"/>
              </a:spcBef>
              <a:spcAft>
                <a:spcPts val="0"/>
              </a:spcAft>
              <a:buClr>
                <a:schemeClr val="dk1"/>
              </a:buClr>
              <a:buSzPts val="2000"/>
              <a:buFont typeface="Arial"/>
              <a:buNone/>
            </a:pPr>
            <a:r>
              <a:rPr lang="pt-BR"/>
              <a:t>Em 2016, o serviço de DNS Dyn foi alvo de um ataque de negação de serviço distribuído (DDoS), onde milhões de dispositivos infectados com malware (bots) foram usados para enviar uma quantidade massiva de tráfego para os servidores da empresa. Esse ataque afetou vários sites populares, como Twitter, Reddit, Spotify e Netflix. O serviço de DNS ficou sobrecarregado, tornando os sites </a:t>
            </a:r>
            <a:r>
              <a:rPr lang="pt-BR" b="1"/>
              <a:t>inacessíveis</a:t>
            </a:r>
            <a:r>
              <a:rPr lang="pt-BR"/>
              <a:t> para usuários em várias regiões do mundo.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9" name="Google Shape;239;p25"/>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2. Alteração de Transações Bancárias em 2014</a:t>
            </a:r>
            <a:endParaRPr/>
          </a:p>
          <a:p>
            <a:pPr marL="0" marR="0" lvl="0" indent="0" algn="just" rtl="0">
              <a:lnSpc>
                <a:spcPct val="150000"/>
              </a:lnSpc>
              <a:spcBef>
                <a:spcPts val="0"/>
              </a:spcBef>
              <a:spcAft>
                <a:spcPts val="0"/>
              </a:spcAft>
              <a:buClr>
                <a:schemeClr val="dk1"/>
              </a:buClr>
              <a:buSzPts val="2000"/>
              <a:buFont typeface="Arial"/>
              <a:buNone/>
            </a:pPr>
            <a:r>
              <a:rPr lang="pt-BR"/>
              <a:t>Em 2014, uma instituição financeira global foi alvo de um ataque cibernético. Durante o ataque, os hackers conseguiram acessar o sistema e </a:t>
            </a:r>
            <a:r>
              <a:rPr lang="pt-BR" b="1"/>
              <a:t>alterar transações bancárias</a:t>
            </a:r>
            <a:r>
              <a:rPr lang="pt-BR"/>
              <a:t>. Eles modificaram as informações de transações, fazendo com que os valores corretos fossem alterados ou os depósitos fossem feitos de forma errada, prejudicando os clientes do banco. Quando a fraude foi detectada, os clientes estavam em uma situação de </a:t>
            </a:r>
            <a:r>
              <a:rPr lang="pt-BR" b="1"/>
              <a:t>desconfiança</a:t>
            </a:r>
            <a:r>
              <a:rPr lang="pt-BR"/>
              <a:t>, pois suas transações haviam sido alteradas sem o seu conhecimento.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45" name="Google Shape;245;p26"/>
          <p:cNvSpPr txBox="1">
            <a:spLocks noGrp="1"/>
          </p:cNvSpPr>
          <p:nvPr>
            <p:ph type="body" idx="1"/>
          </p:nvPr>
        </p:nvSpPr>
        <p:spPr>
          <a:xfrm>
            <a:off x="592347" y="1844675"/>
            <a:ext cx="11007306" cy="291020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3. Fraude de Phishing em 2017</a:t>
            </a:r>
            <a:endParaRPr/>
          </a:p>
          <a:p>
            <a:pPr marL="0" marR="0" lvl="0" indent="0" algn="just" rtl="0">
              <a:lnSpc>
                <a:spcPct val="150000"/>
              </a:lnSpc>
              <a:spcBef>
                <a:spcPts val="0"/>
              </a:spcBef>
              <a:spcAft>
                <a:spcPts val="0"/>
              </a:spcAft>
              <a:buClr>
                <a:schemeClr val="dk1"/>
              </a:buClr>
              <a:buSzPts val="2000"/>
              <a:buFont typeface="Arial"/>
              <a:buNone/>
            </a:pPr>
            <a:r>
              <a:rPr lang="pt-BR"/>
              <a:t>Em 2017, ocorreu um grande ataque de phishing em que criminosos enviaram e-mails falsos se passando por uma instituição bancária. Os e-mails continham um link para um site falso que parecia idêntico ao site legítimo do banco. Muitos clientes, confiando na aparência do e-mail, clicaram no link e forneceram suas credenciais de acesso. Os atacantes usaram essas informações para roubar dinheiro das contas bancárias dos usuários.</a:t>
            </a: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dirty="0"/>
              <a:t>Pilar da Autenticidade</a:t>
            </a:r>
            <a:endParaRPr dirty="0"/>
          </a:p>
        </p:txBody>
      </p:sp>
      <p:sp>
        <p:nvSpPr>
          <p:cNvPr id="251" name="Google Shape;251;p27"/>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lvl="0"/>
            <a:r>
              <a:rPr lang="pt-BR" dirty="0"/>
              <a:t>A autenticidade garante que as informações e comunicações sejam legítimas e venham de fontes confiáveis. Isso evita fraudes e ataques baseados em falsificação de identidade.</a:t>
            </a:r>
          </a:p>
          <a:p>
            <a:pPr marL="1257300" lvl="1" indent="-342900">
              <a:buFont typeface="Arial" panose="020B0604020202020204" pitchFamily="34" charset="0"/>
              <a:buChar char="•"/>
            </a:pPr>
            <a:r>
              <a:rPr lang="pt-BR" dirty="0"/>
              <a:t>Certificados digitais (SSL/TLS) para sites e comunicações seguras.</a:t>
            </a:r>
          </a:p>
          <a:p>
            <a:pPr marL="1257300" lvl="1" indent="-342900">
              <a:buFont typeface="Arial" panose="020B0604020202020204" pitchFamily="34" charset="0"/>
              <a:buChar char="•"/>
            </a:pPr>
            <a:r>
              <a:rPr lang="pt-BR" dirty="0"/>
              <a:t>Protocolos de autenticação fortes, como </a:t>
            </a:r>
            <a:r>
              <a:rPr lang="pt-BR" dirty="0" err="1"/>
              <a:t>Kerberos</a:t>
            </a:r>
            <a:r>
              <a:rPr lang="pt-BR" dirty="0"/>
              <a:t> e </a:t>
            </a:r>
            <a:r>
              <a:rPr lang="pt-BR" dirty="0" err="1"/>
              <a:t>OAuth</a:t>
            </a:r>
            <a:r>
              <a:rPr lang="pt-BR" dirty="0"/>
              <a:t>.</a:t>
            </a:r>
          </a:p>
          <a:p>
            <a:pPr marL="1257300" lvl="1" indent="-342900">
              <a:buFont typeface="Arial" panose="020B0604020202020204" pitchFamily="34" charset="0"/>
              <a:buChar char="•"/>
            </a:pPr>
            <a:r>
              <a:rPr lang="pt-BR" dirty="0"/>
              <a:t>E-mails assinados digitalmente para evitar </a:t>
            </a:r>
            <a:r>
              <a:rPr lang="pt-BR" dirty="0" err="1"/>
              <a:t>phishing</a:t>
            </a:r>
            <a:r>
              <a:rPr lang="pt-BR" dirty="0"/>
              <a:t>.</a:t>
            </a:r>
          </a:p>
          <a:p>
            <a:pPr marL="1257300" lvl="1" indent="-342900">
              <a:buFont typeface="Arial" panose="020B0604020202020204" pitchFamily="34" charset="0"/>
              <a:buChar char="•"/>
            </a:pPr>
            <a:r>
              <a:rPr lang="pt-BR" dirty="0"/>
              <a:t>Autenticação </a:t>
            </a:r>
            <a:r>
              <a:rPr lang="pt-BR" dirty="0" err="1"/>
              <a:t>Multifator</a:t>
            </a:r>
            <a:r>
              <a:rPr lang="pt-BR" dirty="0"/>
              <a:t> (MFA)</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DA5E1-3601-4056-9969-F24F803E163F}"/>
              </a:ext>
            </a:extLst>
          </p:cNvPr>
          <p:cNvSpPr>
            <a:spLocks noGrp="1"/>
          </p:cNvSpPr>
          <p:nvPr>
            <p:ph type="title"/>
          </p:nvPr>
        </p:nvSpPr>
        <p:spPr/>
        <p:txBody>
          <a:bodyPr/>
          <a:lstStyle/>
          <a:p>
            <a:r>
              <a:rPr lang="pt-BR" dirty="0"/>
              <a:t>Exemplo Pilar da Autenticidade</a:t>
            </a:r>
          </a:p>
        </p:txBody>
      </p:sp>
      <p:grpSp>
        <p:nvGrpSpPr>
          <p:cNvPr id="9" name="Agrupar 8">
            <a:extLst>
              <a:ext uri="{FF2B5EF4-FFF2-40B4-BE49-F238E27FC236}">
                <a16:creationId xmlns:a16="http://schemas.microsoft.com/office/drawing/2014/main" id="{70C5693C-697A-4ED2-A4AD-395041A66205}"/>
              </a:ext>
            </a:extLst>
          </p:cNvPr>
          <p:cNvGrpSpPr/>
          <p:nvPr/>
        </p:nvGrpSpPr>
        <p:grpSpPr>
          <a:xfrm>
            <a:off x="8711476" y="3633334"/>
            <a:ext cx="1554437" cy="1236931"/>
            <a:chOff x="2060014" y="3429000"/>
            <a:chExt cx="1554437" cy="1236931"/>
          </a:xfrm>
        </p:grpSpPr>
        <p:pic>
          <p:nvPicPr>
            <p:cNvPr id="5" name="Imagem 4">
              <a:extLst>
                <a:ext uri="{FF2B5EF4-FFF2-40B4-BE49-F238E27FC236}">
                  <a16:creationId xmlns:a16="http://schemas.microsoft.com/office/drawing/2014/main" id="{DD9C2E71-6F72-4573-99C9-7C9C201AD2D6}"/>
                </a:ext>
              </a:extLst>
            </p:cNvPr>
            <p:cNvPicPr>
              <a:picLocks noChangeAspect="1"/>
            </p:cNvPicPr>
            <p:nvPr/>
          </p:nvPicPr>
          <p:blipFill>
            <a:blip r:embed="rId2"/>
            <a:stretch>
              <a:fillRect/>
            </a:stretch>
          </p:blipFill>
          <p:spPr>
            <a:xfrm>
              <a:off x="2060014" y="3429000"/>
              <a:ext cx="720000" cy="720000"/>
            </a:xfrm>
            <a:prstGeom prst="rect">
              <a:avLst/>
            </a:prstGeom>
          </p:spPr>
        </p:pic>
        <p:pic>
          <p:nvPicPr>
            <p:cNvPr id="7" name="Imagem 6">
              <a:extLst>
                <a:ext uri="{FF2B5EF4-FFF2-40B4-BE49-F238E27FC236}">
                  <a16:creationId xmlns:a16="http://schemas.microsoft.com/office/drawing/2014/main" id="{68DC2B7B-7B94-4857-ADF5-5CD2C1042C99}"/>
                </a:ext>
              </a:extLst>
            </p:cNvPr>
            <p:cNvPicPr>
              <a:picLocks noChangeAspect="1"/>
            </p:cNvPicPr>
            <p:nvPr/>
          </p:nvPicPr>
          <p:blipFill>
            <a:blip r:embed="rId3"/>
            <a:stretch>
              <a:fillRect/>
            </a:stretch>
          </p:blipFill>
          <p:spPr>
            <a:xfrm>
              <a:off x="2894451" y="3945931"/>
              <a:ext cx="720000" cy="720000"/>
            </a:xfrm>
            <a:prstGeom prst="rect">
              <a:avLst/>
            </a:prstGeom>
          </p:spPr>
        </p:pic>
      </p:grpSp>
      <p:sp>
        <p:nvSpPr>
          <p:cNvPr id="8" name="CaixaDeTexto 7">
            <a:extLst>
              <a:ext uri="{FF2B5EF4-FFF2-40B4-BE49-F238E27FC236}">
                <a16:creationId xmlns:a16="http://schemas.microsoft.com/office/drawing/2014/main" id="{3B0AC5BF-5B67-44BA-99CF-D72749738996}"/>
              </a:ext>
            </a:extLst>
          </p:cNvPr>
          <p:cNvSpPr txBox="1"/>
          <p:nvPr/>
        </p:nvSpPr>
        <p:spPr>
          <a:xfrm>
            <a:off x="8671004" y="5078419"/>
            <a:ext cx="1635384" cy="338554"/>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Acesso ao E-mail</a:t>
            </a:r>
          </a:p>
        </p:txBody>
      </p:sp>
      <p:sp>
        <p:nvSpPr>
          <p:cNvPr id="11" name="CaixaDeTexto 10">
            <a:extLst>
              <a:ext uri="{FF2B5EF4-FFF2-40B4-BE49-F238E27FC236}">
                <a16:creationId xmlns:a16="http://schemas.microsoft.com/office/drawing/2014/main" id="{51E95714-77CB-4215-9B54-E9CD19D93FE6}"/>
              </a:ext>
            </a:extLst>
          </p:cNvPr>
          <p:cNvSpPr txBox="1"/>
          <p:nvPr/>
        </p:nvSpPr>
        <p:spPr>
          <a:xfrm>
            <a:off x="8984390" y="308662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3° - Etapa</a:t>
            </a:r>
          </a:p>
        </p:txBody>
      </p:sp>
      <p:sp>
        <p:nvSpPr>
          <p:cNvPr id="15" name="CaixaDeTexto 14">
            <a:extLst>
              <a:ext uri="{FF2B5EF4-FFF2-40B4-BE49-F238E27FC236}">
                <a16:creationId xmlns:a16="http://schemas.microsoft.com/office/drawing/2014/main" id="{CCE4C663-455E-41E1-BB58-6C6309F03445}"/>
              </a:ext>
            </a:extLst>
          </p:cNvPr>
          <p:cNvSpPr txBox="1"/>
          <p:nvPr/>
        </p:nvSpPr>
        <p:spPr>
          <a:xfrm>
            <a:off x="5042807" y="4955309"/>
            <a:ext cx="1907895" cy="584775"/>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Verificação do</a:t>
            </a:r>
          </a:p>
          <a:p>
            <a:pPr algn="ctr"/>
            <a:r>
              <a:rPr lang="pt-BR" sz="1600" dirty="0">
                <a:latin typeface="Times New Roman" panose="02020603050405020304" pitchFamily="18" charset="0"/>
                <a:cs typeface="Times New Roman" panose="02020603050405020304" pitchFamily="18" charset="0"/>
              </a:rPr>
              <a:t>Código de segurança</a:t>
            </a:r>
          </a:p>
        </p:txBody>
      </p:sp>
      <p:sp>
        <p:nvSpPr>
          <p:cNvPr id="16" name="CaixaDeTexto 15">
            <a:extLst>
              <a:ext uri="{FF2B5EF4-FFF2-40B4-BE49-F238E27FC236}">
                <a16:creationId xmlns:a16="http://schemas.microsoft.com/office/drawing/2014/main" id="{0BC1EF53-2FF7-4B2E-9A5B-0E0C732F2506}"/>
              </a:ext>
            </a:extLst>
          </p:cNvPr>
          <p:cNvSpPr txBox="1"/>
          <p:nvPr/>
        </p:nvSpPr>
        <p:spPr>
          <a:xfrm>
            <a:off x="5492449" y="296351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2° - Etapa</a:t>
            </a:r>
          </a:p>
        </p:txBody>
      </p:sp>
      <p:pic>
        <p:nvPicPr>
          <p:cNvPr id="18" name="Imagem 17">
            <a:extLst>
              <a:ext uri="{FF2B5EF4-FFF2-40B4-BE49-F238E27FC236}">
                <a16:creationId xmlns:a16="http://schemas.microsoft.com/office/drawing/2014/main" id="{60946B7A-6DA4-48FD-A01A-84A5F33837F7}"/>
              </a:ext>
            </a:extLst>
          </p:cNvPr>
          <p:cNvPicPr>
            <a:picLocks noChangeAspect="1"/>
          </p:cNvPicPr>
          <p:nvPr/>
        </p:nvPicPr>
        <p:blipFill>
          <a:blip r:embed="rId4"/>
          <a:stretch>
            <a:fillRect/>
          </a:stretch>
        </p:blipFill>
        <p:spPr>
          <a:xfrm>
            <a:off x="5377553" y="3509490"/>
            <a:ext cx="1238400" cy="1238400"/>
          </a:xfrm>
          <a:prstGeom prst="rect">
            <a:avLst/>
          </a:prstGeom>
        </p:spPr>
      </p:pic>
      <p:sp>
        <p:nvSpPr>
          <p:cNvPr id="23" name="CaixaDeTexto 22">
            <a:extLst>
              <a:ext uri="{FF2B5EF4-FFF2-40B4-BE49-F238E27FC236}">
                <a16:creationId xmlns:a16="http://schemas.microsoft.com/office/drawing/2014/main" id="{F55AAE0F-347F-429A-9818-E845E5CBDC34}"/>
              </a:ext>
            </a:extLst>
          </p:cNvPr>
          <p:cNvSpPr txBox="1"/>
          <p:nvPr/>
        </p:nvSpPr>
        <p:spPr>
          <a:xfrm>
            <a:off x="2360103" y="4955309"/>
            <a:ext cx="686405" cy="584775"/>
          </a:xfrm>
          <a:prstGeom prst="rect">
            <a:avLst/>
          </a:prstGeom>
          <a:noFill/>
        </p:spPr>
        <p:txBody>
          <a:bodyPr wrap="none" rtlCol="0">
            <a:spAutoFit/>
          </a:bodyPr>
          <a:lstStyle/>
          <a:p>
            <a:pPr algn="ctr"/>
            <a:r>
              <a:rPr lang="pt-BR" sz="1600" dirty="0">
                <a:latin typeface="Times New Roman" panose="02020603050405020304" pitchFamily="18" charset="0"/>
                <a:cs typeface="Times New Roman" panose="02020603050405020304" pitchFamily="18" charset="0"/>
              </a:rPr>
              <a:t>Login</a:t>
            </a:r>
          </a:p>
          <a:p>
            <a:pPr algn="ctr"/>
            <a:r>
              <a:rPr lang="pt-BR" sz="1600" dirty="0">
                <a:latin typeface="Times New Roman" panose="02020603050405020304" pitchFamily="18" charset="0"/>
                <a:cs typeface="Times New Roman" panose="02020603050405020304" pitchFamily="18" charset="0"/>
              </a:rPr>
              <a:t>Senha</a:t>
            </a:r>
          </a:p>
        </p:txBody>
      </p:sp>
      <p:sp>
        <p:nvSpPr>
          <p:cNvPr id="24" name="CaixaDeTexto 23">
            <a:extLst>
              <a:ext uri="{FF2B5EF4-FFF2-40B4-BE49-F238E27FC236}">
                <a16:creationId xmlns:a16="http://schemas.microsoft.com/office/drawing/2014/main" id="{3062C9C3-3966-4DB9-AC37-D2EBCA476C7F}"/>
              </a:ext>
            </a:extLst>
          </p:cNvPr>
          <p:cNvSpPr txBox="1"/>
          <p:nvPr/>
        </p:nvSpPr>
        <p:spPr>
          <a:xfrm>
            <a:off x="2199001" y="2963517"/>
            <a:ext cx="1008609" cy="338554"/>
          </a:xfrm>
          <a:prstGeom prst="rect">
            <a:avLst/>
          </a:prstGeom>
          <a:noFill/>
        </p:spPr>
        <p:txBody>
          <a:bodyPr wrap="none" rtlCol="0">
            <a:spAutoFit/>
          </a:bodyPr>
          <a:lstStyle/>
          <a:p>
            <a:r>
              <a:rPr lang="pt-BR" sz="1600" dirty="0">
                <a:latin typeface="Times New Roman" panose="02020603050405020304" pitchFamily="18" charset="0"/>
                <a:cs typeface="Times New Roman" panose="02020603050405020304" pitchFamily="18" charset="0"/>
              </a:rPr>
              <a:t>1° - Etapa</a:t>
            </a:r>
          </a:p>
        </p:txBody>
      </p:sp>
      <p:pic>
        <p:nvPicPr>
          <p:cNvPr id="28" name="Imagem 27">
            <a:extLst>
              <a:ext uri="{FF2B5EF4-FFF2-40B4-BE49-F238E27FC236}">
                <a16:creationId xmlns:a16="http://schemas.microsoft.com/office/drawing/2014/main" id="{CFD6B071-2C2E-4812-81F0-2C20D532E402}"/>
              </a:ext>
            </a:extLst>
          </p:cNvPr>
          <p:cNvPicPr>
            <a:picLocks noChangeAspect="1"/>
          </p:cNvPicPr>
          <p:nvPr/>
        </p:nvPicPr>
        <p:blipFill>
          <a:blip r:embed="rId5"/>
          <a:stretch>
            <a:fillRect/>
          </a:stretch>
        </p:blipFill>
        <p:spPr>
          <a:xfrm>
            <a:off x="2084105" y="3509490"/>
            <a:ext cx="1238400" cy="1238400"/>
          </a:xfrm>
          <a:prstGeom prst="rect">
            <a:avLst/>
          </a:prstGeom>
        </p:spPr>
      </p:pic>
    </p:spTree>
    <p:extLst>
      <p:ext uri="{BB962C8B-B14F-4D97-AF65-F5344CB8AC3E}">
        <p14:creationId xmlns:p14="http://schemas.microsoft.com/office/powerpoint/2010/main" val="11806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P spid="16"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E916B-2C17-426A-BD5D-5FD93A70FC66}"/>
              </a:ext>
            </a:extLst>
          </p:cNvPr>
          <p:cNvSpPr>
            <a:spLocks noGrp="1"/>
          </p:cNvSpPr>
          <p:nvPr>
            <p:ph type="title"/>
          </p:nvPr>
        </p:nvSpPr>
        <p:spPr/>
        <p:txBody>
          <a:bodyPr/>
          <a:lstStyle/>
          <a:p>
            <a:r>
              <a:rPr lang="pt-BR" dirty="0"/>
              <a:t>Pilar da Legalidade</a:t>
            </a:r>
          </a:p>
        </p:txBody>
      </p:sp>
      <p:sp>
        <p:nvSpPr>
          <p:cNvPr id="3" name="Espaço Reservado para Texto 2">
            <a:extLst>
              <a:ext uri="{FF2B5EF4-FFF2-40B4-BE49-F238E27FC236}">
                <a16:creationId xmlns:a16="http://schemas.microsoft.com/office/drawing/2014/main" id="{8508221D-9D63-4C70-B0FE-9E61AB21443A}"/>
              </a:ext>
            </a:extLst>
          </p:cNvPr>
          <p:cNvSpPr>
            <a:spLocks noGrp="1"/>
          </p:cNvSpPr>
          <p:nvPr>
            <p:ph type="body" idx="1"/>
          </p:nvPr>
        </p:nvSpPr>
        <p:spPr/>
        <p:txBody>
          <a:bodyPr/>
          <a:lstStyle/>
          <a:p>
            <a:r>
              <a:rPr lang="pt-BR" dirty="0"/>
              <a:t>A Legalidade garante que o uso, armazenamento e compartilhamento de informações sigam as leis e regulamentações vigentes. Isso evita penalidades, protege os direitos dos usuários e assegura a conformidade jurídica das organizações.</a:t>
            </a:r>
          </a:p>
          <a:p>
            <a:pPr marL="1257300" lvl="1" indent="-342900">
              <a:buFont typeface="Arial" panose="020B0604020202020204" pitchFamily="34" charset="0"/>
              <a:buChar char="•"/>
            </a:pPr>
            <a:r>
              <a:rPr lang="pt-BR" dirty="0"/>
              <a:t>LGPD e GDPR para garantir a privacidade e proteção de dados pessoais.</a:t>
            </a:r>
          </a:p>
          <a:p>
            <a:pPr marL="1257300" lvl="1" indent="-342900">
              <a:buFont typeface="Arial" panose="020B0604020202020204" pitchFamily="34" charset="0"/>
              <a:buChar char="•"/>
            </a:pPr>
            <a:r>
              <a:rPr lang="pt-BR" dirty="0"/>
              <a:t>Políticas de segurança e privacidade bem definidas para regular o uso de informações.</a:t>
            </a:r>
          </a:p>
          <a:p>
            <a:pPr marL="1257300" lvl="1" indent="-342900">
              <a:buFont typeface="Arial" panose="020B0604020202020204" pitchFamily="34" charset="0"/>
              <a:buChar char="•"/>
            </a:pPr>
            <a:r>
              <a:rPr lang="pt-BR" dirty="0"/>
              <a:t>Auditorias e </a:t>
            </a:r>
            <a:r>
              <a:rPr lang="pt-BR" dirty="0" err="1"/>
              <a:t>compliance</a:t>
            </a:r>
            <a:r>
              <a:rPr lang="pt-BR" dirty="0"/>
              <a:t> para garantir que a empresa esteja em conformidade com as normas.</a:t>
            </a:r>
          </a:p>
          <a:p>
            <a:pPr marL="1257300" lvl="1" indent="-342900">
              <a:buFont typeface="Arial" panose="020B0604020202020204" pitchFamily="34" charset="0"/>
              <a:buChar char="•"/>
            </a:pPr>
            <a:r>
              <a:rPr lang="pt-BR" dirty="0"/>
              <a:t>Consentimento explícito dos usuários antes da coleta e do processamento de seus dados.</a:t>
            </a:r>
          </a:p>
          <a:p>
            <a:endParaRPr lang="pt-BR" dirty="0"/>
          </a:p>
        </p:txBody>
      </p:sp>
    </p:spTree>
    <p:extLst>
      <p:ext uri="{BB962C8B-B14F-4D97-AF65-F5344CB8AC3E}">
        <p14:creationId xmlns:p14="http://schemas.microsoft.com/office/powerpoint/2010/main" val="227730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E535D-4A6C-4929-AFBC-EE97DD41F69F}"/>
              </a:ext>
            </a:extLst>
          </p:cNvPr>
          <p:cNvSpPr>
            <a:spLocks noGrp="1"/>
          </p:cNvSpPr>
          <p:nvPr>
            <p:ph type="title"/>
          </p:nvPr>
        </p:nvSpPr>
        <p:spPr/>
        <p:txBody>
          <a:bodyPr/>
          <a:lstStyle/>
          <a:p>
            <a:r>
              <a:rPr lang="pt-BR" dirty="0"/>
              <a:t>Exemplos do Pilar da Legalidade</a:t>
            </a:r>
          </a:p>
        </p:txBody>
      </p:sp>
      <p:pic>
        <p:nvPicPr>
          <p:cNvPr id="4" name="Imagem 3">
            <a:extLst>
              <a:ext uri="{FF2B5EF4-FFF2-40B4-BE49-F238E27FC236}">
                <a16:creationId xmlns:a16="http://schemas.microsoft.com/office/drawing/2014/main" id="{D42E621B-63B1-49A3-BB83-D8A20524D999}"/>
              </a:ext>
            </a:extLst>
          </p:cNvPr>
          <p:cNvPicPr>
            <a:picLocks noChangeAspect="1"/>
          </p:cNvPicPr>
          <p:nvPr/>
        </p:nvPicPr>
        <p:blipFill>
          <a:blip r:embed="rId2"/>
          <a:stretch>
            <a:fillRect/>
          </a:stretch>
        </p:blipFill>
        <p:spPr>
          <a:xfrm>
            <a:off x="1233290" y="4292453"/>
            <a:ext cx="2659033" cy="535776"/>
          </a:xfrm>
          <a:prstGeom prst="rect">
            <a:avLst/>
          </a:prstGeom>
        </p:spPr>
      </p:pic>
      <p:pic>
        <p:nvPicPr>
          <p:cNvPr id="5" name="Imagem 4">
            <a:extLst>
              <a:ext uri="{FF2B5EF4-FFF2-40B4-BE49-F238E27FC236}">
                <a16:creationId xmlns:a16="http://schemas.microsoft.com/office/drawing/2014/main" id="{07C26C2A-F7B6-43C8-8C70-36AEB18C490E}"/>
              </a:ext>
            </a:extLst>
          </p:cNvPr>
          <p:cNvPicPr>
            <a:picLocks noChangeAspect="1"/>
          </p:cNvPicPr>
          <p:nvPr/>
        </p:nvPicPr>
        <p:blipFill>
          <a:blip r:embed="rId3"/>
          <a:stretch>
            <a:fillRect/>
          </a:stretch>
        </p:blipFill>
        <p:spPr>
          <a:xfrm>
            <a:off x="4690317" y="3117102"/>
            <a:ext cx="3310400" cy="2886478"/>
          </a:xfrm>
          <a:prstGeom prst="rect">
            <a:avLst/>
          </a:prstGeom>
        </p:spPr>
      </p:pic>
      <p:grpSp>
        <p:nvGrpSpPr>
          <p:cNvPr id="10" name="Agrupar 9">
            <a:extLst>
              <a:ext uri="{FF2B5EF4-FFF2-40B4-BE49-F238E27FC236}">
                <a16:creationId xmlns:a16="http://schemas.microsoft.com/office/drawing/2014/main" id="{F7306354-7ED3-4705-B995-2B51E46C962E}"/>
              </a:ext>
            </a:extLst>
          </p:cNvPr>
          <p:cNvGrpSpPr/>
          <p:nvPr/>
        </p:nvGrpSpPr>
        <p:grpSpPr>
          <a:xfrm>
            <a:off x="8798710" y="3509262"/>
            <a:ext cx="2160000" cy="2102159"/>
            <a:chOff x="8850314" y="3480341"/>
            <a:chExt cx="2160000" cy="2102159"/>
          </a:xfrm>
        </p:grpSpPr>
        <p:pic>
          <p:nvPicPr>
            <p:cNvPr id="7" name="Imagem 6">
              <a:extLst>
                <a:ext uri="{FF2B5EF4-FFF2-40B4-BE49-F238E27FC236}">
                  <a16:creationId xmlns:a16="http://schemas.microsoft.com/office/drawing/2014/main" id="{C630009D-ECDC-48D7-A8B5-D7EE84D221AF}"/>
                </a:ext>
              </a:extLst>
            </p:cNvPr>
            <p:cNvPicPr>
              <a:picLocks noChangeAspect="1"/>
            </p:cNvPicPr>
            <p:nvPr/>
          </p:nvPicPr>
          <p:blipFill>
            <a:blip r:embed="rId4"/>
            <a:stretch>
              <a:fillRect/>
            </a:stretch>
          </p:blipFill>
          <p:spPr>
            <a:xfrm>
              <a:off x="9930314" y="4502500"/>
              <a:ext cx="1080000" cy="1080000"/>
            </a:xfrm>
            <a:prstGeom prst="rect">
              <a:avLst/>
            </a:prstGeom>
          </p:spPr>
        </p:pic>
        <p:pic>
          <p:nvPicPr>
            <p:cNvPr id="9" name="Imagem 8">
              <a:extLst>
                <a:ext uri="{FF2B5EF4-FFF2-40B4-BE49-F238E27FC236}">
                  <a16:creationId xmlns:a16="http://schemas.microsoft.com/office/drawing/2014/main" id="{3136D8BF-BFE4-4E89-B93F-A2B0ABD17F28}"/>
                </a:ext>
              </a:extLst>
            </p:cNvPr>
            <p:cNvPicPr>
              <a:picLocks noChangeAspect="1"/>
            </p:cNvPicPr>
            <p:nvPr/>
          </p:nvPicPr>
          <p:blipFill>
            <a:blip r:embed="rId5"/>
            <a:stretch>
              <a:fillRect/>
            </a:stretch>
          </p:blipFill>
          <p:spPr>
            <a:xfrm>
              <a:off x="8850314" y="3480341"/>
              <a:ext cx="1080000" cy="1080000"/>
            </a:xfrm>
            <a:prstGeom prst="rect">
              <a:avLst/>
            </a:prstGeom>
          </p:spPr>
        </p:pic>
      </p:grpSp>
      <p:sp>
        <p:nvSpPr>
          <p:cNvPr id="12" name="CaixaDeTexto 11">
            <a:extLst>
              <a:ext uri="{FF2B5EF4-FFF2-40B4-BE49-F238E27FC236}">
                <a16:creationId xmlns:a16="http://schemas.microsoft.com/office/drawing/2014/main" id="{499C4AC2-EF08-44BE-AB41-F6D968A3FEBC}"/>
              </a:ext>
            </a:extLst>
          </p:cNvPr>
          <p:cNvSpPr txBox="1"/>
          <p:nvPr/>
        </p:nvSpPr>
        <p:spPr>
          <a:xfrm>
            <a:off x="1509341" y="2643835"/>
            <a:ext cx="2382982" cy="307777"/>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 Banner de Cookies</a:t>
            </a:r>
          </a:p>
        </p:txBody>
      </p:sp>
      <p:sp>
        <p:nvSpPr>
          <p:cNvPr id="13" name="CaixaDeTexto 12">
            <a:extLst>
              <a:ext uri="{FF2B5EF4-FFF2-40B4-BE49-F238E27FC236}">
                <a16:creationId xmlns:a16="http://schemas.microsoft.com/office/drawing/2014/main" id="{66A0C8D8-A95E-45A7-81B4-214C16993B14}"/>
              </a:ext>
            </a:extLst>
          </p:cNvPr>
          <p:cNvSpPr txBox="1"/>
          <p:nvPr/>
        </p:nvSpPr>
        <p:spPr>
          <a:xfrm>
            <a:off x="5154026" y="2536113"/>
            <a:ext cx="2382982" cy="523220"/>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Contrato de Termos de Serviços</a:t>
            </a:r>
          </a:p>
        </p:txBody>
      </p:sp>
      <p:sp>
        <p:nvSpPr>
          <p:cNvPr id="14" name="CaixaDeTexto 13">
            <a:extLst>
              <a:ext uri="{FF2B5EF4-FFF2-40B4-BE49-F238E27FC236}">
                <a16:creationId xmlns:a16="http://schemas.microsoft.com/office/drawing/2014/main" id="{A2FFB2DE-3189-472A-AECD-0376000FD569}"/>
              </a:ext>
            </a:extLst>
          </p:cNvPr>
          <p:cNvSpPr txBox="1"/>
          <p:nvPr/>
        </p:nvSpPr>
        <p:spPr>
          <a:xfrm>
            <a:off x="8798710" y="2643835"/>
            <a:ext cx="2382982" cy="307777"/>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Segurança </a:t>
            </a:r>
            <a:r>
              <a:rPr lang="pt-BR">
                <a:latin typeface="Times New Roman" panose="02020603050405020304" pitchFamily="18" charset="0"/>
                <a:cs typeface="Times New Roman" panose="02020603050405020304" pitchFamily="18" charset="0"/>
              </a:rPr>
              <a:t>em Saúde</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84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42848-F76E-41D6-BE72-F3A725CCD3FA}"/>
              </a:ext>
            </a:extLst>
          </p:cNvPr>
          <p:cNvSpPr>
            <a:spLocks noGrp="1"/>
          </p:cNvSpPr>
          <p:nvPr>
            <p:ph type="title"/>
          </p:nvPr>
        </p:nvSpPr>
        <p:spPr/>
        <p:txBody>
          <a:bodyPr/>
          <a:lstStyle/>
          <a:p>
            <a:r>
              <a:rPr lang="pt-BR" dirty="0"/>
              <a:t>Questionário - Pilares da Segurança da Informação</a:t>
            </a:r>
          </a:p>
        </p:txBody>
      </p:sp>
    </p:spTree>
    <p:extLst>
      <p:ext uri="{BB962C8B-B14F-4D97-AF65-F5344CB8AC3E}">
        <p14:creationId xmlns:p14="http://schemas.microsoft.com/office/powerpoint/2010/main" val="359379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33CB9-E157-4C6E-AFAE-074B642418AC}"/>
              </a:ext>
            </a:extLst>
          </p:cNvPr>
          <p:cNvSpPr>
            <a:spLocks noGrp="1"/>
          </p:cNvSpPr>
          <p:nvPr>
            <p:ph type="title"/>
          </p:nvPr>
        </p:nvSpPr>
        <p:spPr/>
        <p:txBody>
          <a:bodyPr/>
          <a:lstStyle/>
          <a:p>
            <a:r>
              <a:rPr lang="pt-BR"/>
              <a:t>Dispositivos de armazenamento</a:t>
            </a:r>
            <a:endParaRPr lang="pt-BR" dirty="0"/>
          </a:p>
        </p:txBody>
      </p:sp>
      <p:grpSp>
        <p:nvGrpSpPr>
          <p:cNvPr id="17" name="Agrupar 16">
            <a:extLst>
              <a:ext uri="{FF2B5EF4-FFF2-40B4-BE49-F238E27FC236}">
                <a16:creationId xmlns:a16="http://schemas.microsoft.com/office/drawing/2014/main" id="{9BBB0B4E-5844-43EC-AB3E-51759B3194D1}"/>
              </a:ext>
            </a:extLst>
          </p:cNvPr>
          <p:cNvGrpSpPr/>
          <p:nvPr/>
        </p:nvGrpSpPr>
        <p:grpSpPr>
          <a:xfrm>
            <a:off x="1596000" y="3980873"/>
            <a:ext cx="9000000" cy="230909"/>
            <a:chOff x="1596000" y="3916218"/>
            <a:chExt cx="9000000" cy="230909"/>
          </a:xfrm>
        </p:grpSpPr>
        <p:cxnSp>
          <p:nvCxnSpPr>
            <p:cNvPr id="5" name="Conector reto 4">
              <a:extLst>
                <a:ext uri="{FF2B5EF4-FFF2-40B4-BE49-F238E27FC236}">
                  <a16:creationId xmlns:a16="http://schemas.microsoft.com/office/drawing/2014/main" id="{871E9AAD-C60D-466F-B0D9-211EDEE4AB6D}"/>
                </a:ext>
              </a:extLst>
            </p:cNvPr>
            <p:cNvCxnSpPr/>
            <p:nvPr/>
          </p:nvCxnSpPr>
          <p:spPr>
            <a:xfrm>
              <a:off x="1596000" y="4031672"/>
              <a:ext cx="90000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6" name="Agrupar 15">
              <a:extLst>
                <a:ext uri="{FF2B5EF4-FFF2-40B4-BE49-F238E27FC236}">
                  <a16:creationId xmlns:a16="http://schemas.microsoft.com/office/drawing/2014/main" id="{8DD556D4-DD15-47B4-B611-6FC02AD8B885}"/>
                </a:ext>
              </a:extLst>
            </p:cNvPr>
            <p:cNvGrpSpPr/>
            <p:nvPr/>
          </p:nvGrpSpPr>
          <p:grpSpPr>
            <a:xfrm>
              <a:off x="1596000" y="3916218"/>
              <a:ext cx="9000000" cy="230909"/>
              <a:chOff x="1596000" y="3916218"/>
              <a:chExt cx="9000000" cy="230909"/>
            </a:xfrm>
          </p:grpSpPr>
          <p:cxnSp>
            <p:nvCxnSpPr>
              <p:cNvPr id="7" name="Conector reto 6">
                <a:extLst>
                  <a:ext uri="{FF2B5EF4-FFF2-40B4-BE49-F238E27FC236}">
                    <a16:creationId xmlns:a16="http://schemas.microsoft.com/office/drawing/2014/main" id="{F897B3B8-64E7-44DB-91D4-44BDC2F79A79}"/>
                  </a:ext>
                </a:extLst>
              </p:cNvPr>
              <p:cNvCxnSpPr/>
              <p:nvPr/>
            </p:nvCxnSpPr>
            <p:spPr>
              <a:xfrm>
                <a:off x="1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8D21C69-9E4C-47CB-B9A8-7D51EBE75134}"/>
                  </a:ext>
                </a:extLst>
              </p:cNvPr>
              <p:cNvCxnSpPr/>
              <p:nvPr/>
            </p:nvCxnSpPr>
            <p:spPr>
              <a:xfrm>
                <a:off x="3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1424522C-9B9A-42D8-B2A2-AE94857176CE}"/>
                  </a:ext>
                </a:extLst>
              </p:cNvPr>
              <p:cNvCxnSpPr/>
              <p:nvPr/>
            </p:nvCxnSpPr>
            <p:spPr>
              <a:xfrm>
                <a:off x="4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E6183B78-D103-48CD-9266-E2F8E3FADEC9}"/>
                  </a:ext>
                </a:extLst>
              </p:cNvPr>
              <p:cNvCxnSpPr/>
              <p:nvPr/>
            </p:nvCxnSpPr>
            <p:spPr>
              <a:xfrm>
                <a:off x="6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2FF6575B-04ED-4199-8F48-7CEBA44A7075}"/>
                  </a:ext>
                </a:extLst>
              </p:cNvPr>
              <p:cNvCxnSpPr/>
              <p:nvPr/>
            </p:nvCxnSpPr>
            <p:spPr>
              <a:xfrm>
                <a:off x="7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5C5258E8-5D62-44E1-A630-95CD42F7A580}"/>
                  </a:ext>
                </a:extLst>
              </p:cNvPr>
              <p:cNvCxnSpPr/>
              <p:nvPr/>
            </p:nvCxnSpPr>
            <p:spPr>
              <a:xfrm>
                <a:off x="10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C71EAF9D-6726-47D9-97B8-18346C43E76D}"/>
                  </a:ext>
                </a:extLst>
              </p:cNvPr>
              <p:cNvCxnSpPr/>
              <p:nvPr/>
            </p:nvCxnSpPr>
            <p:spPr>
              <a:xfrm>
                <a:off x="9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5" name="Agrupar 34">
            <a:extLst>
              <a:ext uri="{FF2B5EF4-FFF2-40B4-BE49-F238E27FC236}">
                <a16:creationId xmlns:a16="http://schemas.microsoft.com/office/drawing/2014/main" id="{7D7BE7B9-8C2A-4F1A-967F-0E5C5DB34B6D}"/>
              </a:ext>
            </a:extLst>
          </p:cNvPr>
          <p:cNvGrpSpPr/>
          <p:nvPr/>
        </p:nvGrpSpPr>
        <p:grpSpPr>
          <a:xfrm>
            <a:off x="1233738" y="3120971"/>
            <a:ext cx="9724523" cy="720000"/>
            <a:chOff x="1236000" y="3037572"/>
            <a:chExt cx="9724523" cy="720000"/>
          </a:xfrm>
        </p:grpSpPr>
        <p:pic>
          <p:nvPicPr>
            <p:cNvPr id="19" name="Imagem 18">
              <a:extLst>
                <a:ext uri="{FF2B5EF4-FFF2-40B4-BE49-F238E27FC236}">
                  <a16:creationId xmlns:a16="http://schemas.microsoft.com/office/drawing/2014/main" id="{4F8A1411-C081-4318-BDB2-0A1DB8F1C2EF}"/>
                </a:ext>
              </a:extLst>
            </p:cNvPr>
            <p:cNvPicPr>
              <a:picLocks noChangeAspect="1"/>
            </p:cNvPicPr>
            <p:nvPr/>
          </p:nvPicPr>
          <p:blipFill>
            <a:blip r:embed="rId2"/>
            <a:stretch>
              <a:fillRect/>
            </a:stretch>
          </p:blipFill>
          <p:spPr>
            <a:xfrm>
              <a:off x="10240523" y="3037572"/>
              <a:ext cx="720000" cy="720000"/>
            </a:xfrm>
            <a:prstGeom prst="rect">
              <a:avLst/>
            </a:prstGeom>
          </p:spPr>
        </p:pic>
        <p:pic>
          <p:nvPicPr>
            <p:cNvPr id="23" name="Imagem 22">
              <a:extLst>
                <a:ext uri="{FF2B5EF4-FFF2-40B4-BE49-F238E27FC236}">
                  <a16:creationId xmlns:a16="http://schemas.microsoft.com/office/drawing/2014/main" id="{065B95CE-E57F-40B8-AB07-2FB108B5558A}"/>
                </a:ext>
              </a:extLst>
            </p:cNvPr>
            <p:cNvPicPr>
              <a:picLocks noChangeAspect="1"/>
            </p:cNvPicPr>
            <p:nvPr/>
          </p:nvPicPr>
          <p:blipFill>
            <a:blip r:embed="rId3"/>
            <a:stretch>
              <a:fillRect/>
            </a:stretch>
          </p:blipFill>
          <p:spPr>
            <a:xfrm>
              <a:off x="7240523" y="3037572"/>
              <a:ext cx="720000" cy="720000"/>
            </a:xfrm>
            <a:prstGeom prst="rect">
              <a:avLst/>
            </a:prstGeom>
          </p:spPr>
        </p:pic>
        <p:pic>
          <p:nvPicPr>
            <p:cNvPr id="25" name="Imagem 24">
              <a:extLst>
                <a:ext uri="{FF2B5EF4-FFF2-40B4-BE49-F238E27FC236}">
                  <a16:creationId xmlns:a16="http://schemas.microsoft.com/office/drawing/2014/main" id="{F88C43C7-B271-4AE8-B305-FC2DDBD70255}"/>
                </a:ext>
              </a:extLst>
            </p:cNvPr>
            <p:cNvPicPr>
              <a:picLocks noChangeAspect="1"/>
            </p:cNvPicPr>
            <p:nvPr/>
          </p:nvPicPr>
          <p:blipFill>
            <a:blip r:embed="rId4"/>
            <a:stretch>
              <a:fillRect/>
            </a:stretch>
          </p:blipFill>
          <p:spPr>
            <a:xfrm>
              <a:off x="1236000" y="3037572"/>
              <a:ext cx="720000" cy="720000"/>
            </a:xfrm>
            <a:prstGeom prst="rect">
              <a:avLst/>
            </a:prstGeom>
          </p:spPr>
        </p:pic>
        <p:pic>
          <p:nvPicPr>
            <p:cNvPr id="27" name="Imagem 26">
              <a:extLst>
                <a:ext uri="{FF2B5EF4-FFF2-40B4-BE49-F238E27FC236}">
                  <a16:creationId xmlns:a16="http://schemas.microsoft.com/office/drawing/2014/main" id="{347394C5-786F-44EB-BE24-9B40A1449444}"/>
                </a:ext>
              </a:extLst>
            </p:cNvPr>
            <p:cNvPicPr>
              <a:picLocks noChangeAspect="1"/>
            </p:cNvPicPr>
            <p:nvPr/>
          </p:nvPicPr>
          <p:blipFill>
            <a:blip r:embed="rId5"/>
            <a:stretch>
              <a:fillRect/>
            </a:stretch>
          </p:blipFill>
          <p:spPr>
            <a:xfrm>
              <a:off x="4236000" y="3037572"/>
              <a:ext cx="720000" cy="720000"/>
            </a:xfrm>
            <a:prstGeom prst="rect">
              <a:avLst/>
            </a:prstGeom>
          </p:spPr>
        </p:pic>
      </p:grpSp>
      <p:sp>
        <p:nvSpPr>
          <p:cNvPr id="38" name="CaixaDeTexto 37">
            <a:extLst>
              <a:ext uri="{FF2B5EF4-FFF2-40B4-BE49-F238E27FC236}">
                <a16:creationId xmlns:a16="http://schemas.microsoft.com/office/drawing/2014/main" id="{17EBE578-A788-4564-A10C-FB12FDEACB73}"/>
              </a:ext>
            </a:extLst>
          </p:cNvPr>
          <p:cNvSpPr txBox="1"/>
          <p:nvPr/>
        </p:nvSpPr>
        <p:spPr>
          <a:xfrm flipH="1">
            <a:off x="2724579" y="320397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1971</a:t>
            </a:r>
          </a:p>
          <a:p>
            <a:pPr algn="ctr"/>
            <a:r>
              <a:rPr lang="pt-BR" sz="1000" dirty="0">
                <a:latin typeface="Times New Roman" panose="02020603050405020304" pitchFamily="18" charset="0"/>
                <a:cs typeface="Times New Roman" panose="02020603050405020304" pitchFamily="18" charset="0"/>
              </a:rPr>
              <a:t>Disquete</a:t>
            </a:r>
          </a:p>
        </p:txBody>
      </p:sp>
      <p:sp>
        <p:nvSpPr>
          <p:cNvPr id="40" name="CaixaDeTexto 39">
            <a:extLst>
              <a:ext uri="{FF2B5EF4-FFF2-40B4-BE49-F238E27FC236}">
                <a16:creationId xmlns:a16="http://schemas.microsoft.com/office/drawing/2014/main" id="{A7CBC948-8FF8-4A43-8552-22FFA2F2AE30}"/>
              </a:ext>
            </a:extLst>
          </p:cNvPr>
          <p:cNvSpPr txBox="1"/>
          <p:nvPr/>
        </p:nvSpPr>
        <p:spPr>
          <a:xfrm flipH="1">
            <a:off x="5713159" y="320397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1983</a:t>
            </a:r>
          </a:p>
          <a:p>
            <a:pPr algn="ctr"/>
            <a:r>
              <a:rPr lang="pt-BR" sz="1000" dirty="0">
                <a:latin typeface="Times New Roman" panose="02020603050405020304" pitchFamily="18" charset="0"/>
                <a:cs typeface="Times New Roman" panose="02020603050405020304" pitchFamily="18" charset="0"/>
              </a:rPr>
              <a:t>CD-ROM</a:t>
            </a:r>
          </a:p>
        </p:txBody>
      </p:sp>
      <p:sp>
        <p:nvSpPr>
          <p:cNvPr id="42" name="CaixaDeTexto 41">
            <a:extLst>
              <a:ext uri="{FF2B5EF4-FFF2-40B4-BE49-F238E27FC236}">
                <a16:creationId xmlns:a16="http://schemas.microsoft.com/office/drawing/2014/main" id="{AA23B27E-ACB7-4C83-B108-F45AE9038F77}"/>
              </a:ext>
            </a:extLst>
          </p:cNvPr>
          <p:cNvSpPr txBox="1"/>
          <p:nvPr/>
        </p:nvSpPr>
        <p:spPr>
          <a:xfrm flipH="1">
            <a:off x="8713159" y="320397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2000</a:t>
            </a:r>
          </a:p>
          <a:p>
            <a:pPr algn="ctr"/>
            <a:r>
              <a:rPr lang="pt-BR" sz="1000" dirty="0">
                <a:latin typeface="Times New Roman" panose="02020603050405020304" pitchFamily="18" charset="0"/>
                <a:cs typeface="Times New Roman" panose="02020603050405020304" pitchFamily="18" charset="0"/>
              </a:rPr>
              <a:t>Pen Drive</a:t>
            </a:r>
          </a:p>
        </p:txBody>
      </p:sp>
      <p:pic>
        <p:nvPicPr>
          <p:cNvPr id="21" name="Imagem 20">
            <a:extLst>
              <a:ext uri="{FF2B5EF4-FFF2-40B4-BE49-F238E27FC236}">
                <a16:creationId xmlns:a16="http://schemas.microsoft.com/office/drawing/2014/main" id="{552C67F5-77C9-4421-9AEF-DE18D3F0DE85}"/>
              </a:ext>
            </a:extLst>
          </p:cNvPr>
          <p:cNvPicPr>
            <a:picLocks noChangeAspect="1"/>
          </p:cNvPicPr>
          <p:nvPr/>
        </p:nvPicPr>
        <p:blipFill>
          <a:blip r:embed="rId6"/>
          <a:stretch>
            <a:fillRect/>
          </a:stretch>
        </p:blipFill>
        <p:spPr>
          <a:xfrm>
            <a:off x="8736001" y="4290291"/>
            <a:ext cx="720000" cy="720000"/>
          </a:xfrm>
          <a:prstGeom prst="rect">
            <a:avLst/>
          </a:prstGeom>
        </p:spPr>
      </p:pic>
      <p:pic>
        <p:nvPicPr>
          <p:cNvPr id="29" name="Imagem 28">
            <a:extLst>
              <a:ext uri="{FF2B5EF4-FFF2-40B4-BE49-F238E27FC236}">
                <a16:creationId xmlns:a16="http://schemas.microsoft.com/office/drawing/2014/main" id="{8FAFBAA9-AFE0-45E4-B88A-72A64E61124C}"/>
              </a:ext>
            </a:extLst>
          </p:cNvPr>
          <p:cNvPicPr>
            <a:picLocks noChangeAspect="1"/>
          </p:cNvPicPr>
          <p:nvPr/>
        </p:nvPicPr>
        <p:blipFill>
          <a:blip r:embed="rId7"/>
          <a:stretch>
            <a:fillRect/>
          </a:stretch>
        </p:blipFill>
        <p:spPr>
          <a:xfrm>
            <a:off x="2736001" y="4290291"/>
            <a:ext cx="720000" cy="720000"/>
          </a:xfrm>
          <a:prstGeom prst="rect">
            <a:avLst/>
          </a:prstGeom>
        </p:spPr>
      </p:pic>
      <p:pic>
        <p:nvPicPr>
          <p:cNvPr id="31" name="Imagem 30">
            <a:extLst>
              <a:ext uri="{FF2B5EF4-FFF2-40B4-BE49-F238E27FC236}">
                <a16:creationId xmlns:a16="http://schemas.microsoft.com/office/drawing/2014/main" id="{DC115EE6-2188-4D16-976B-EC353FDF1F21}"/>
              </a:ext>
            </a:extLst>
          </p:cNvPr>
          <p:cNvPicPr>
            <a:picLocks noChangeAspect="1"/>
          </p:cNvPicPr>
          <p:nvPr/>
        </p:nvPicPr>
        <p:blipFill>
          <a:blip r:embed="rId8"/>
          <a:stretch>
            <a:fillRect/>
          </a:stretch>
        </p:blipFill>
        <p:spPr>
          <a:xfrm>
            <a:off x="5736001" y="4290291"/>
            <a:ext cx="720000" cy="720000"/>
          </a:xfrm>
          <a:prstGeom prst="rect">
            <a:avLst/>
          </a:prstGeom>
        </p:spPr>
      </p:pic>
      <p:sp>
        <p:nvSpPr>
          <p:cNvPr id="37" name="CaixaDeTexto 36">
            <a:extLst>
              <a:ext uri="{FF2B5EF4-FFF2-40B4-BE49-F238E27FC236}">
                <a16:creationId xmlns:a16="http://schemas.microsoft.com/office/drawing/2014/main" id="{A4A861C7-D03C-464E-BD32-6102452F683F}"/>
              </a:ext>
            </a:extLst>
          </p:cNvPr>
          <p:cNvSpPr txBox="1"/>
          <p:nvPr/>
        </p:nvSpPr>
        <p:spPr>
          <a:xfrm flipH="1">
            <a:off x="1233738" y="4373292"/>
            <a:ext cx="742841" cy="707886"/>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1951</a:t>
            </a:r>
          </a:p>
          <a:p>
            <a:pPr algn="ctr"/>
            <a:r>
              <a:rPr lang="pt-BR" sz="1000" dirty="0">
                <a:latin typeface="Times New Roman" panose="02020603050405020304" pitchFamily="18" charset="0"/>
                <a:cs typeface="Times New Roman" panose="02020603050405020304" pitchFamily="18" charset="0"/>
              </a:rPr>
              <a:t>Fita Magnética</a:t>
            </a:r>
          </a:p>
          <a:p>
            <a:pPr algn="ctr"/>
            <a:endParaRPr lang="pt-BR" sz="1000" dirty="0">
              <a:latin typeface="Times New Roman" panose="02020603050405020304" pitchFamily="18" charset="0"/>
              <a:cs typeface="Times New Roman" panose="02020603050405020304" pitchFamily="18" charset="0"/>
            </a:endParaRPr>
          </a:p>
        </p:txBody>
      </p:sp>
      <p:sp>
        <p:nvSpPr>
          <p:cNvPr id="39" name="CaixaDeTexto 38">
            <a:extLst>
              <a:ext uri="{FF2B5EF4-FFF2-40B4-BE49-F238E27FC236}">
                <a16:creationId xmlns:a16="http://schemas.microsoft.com/office/drawing/2014/main" id="{C1606B55-C0DD-4B67-8177-4C9007F02B22}"/>
              </a:ext>
            </a:extLst>
          </p:cNvPr>
          <p:cNvSpPr txBox="1"/>
          <p:nvPr/>
        </p:nvSpPr>
        <p:spPr>
          <a:xfrm flipH="1">
            <a:off x="4224580" y="437329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1980</a:t>
            </a:r>
          </a:p>
          <a:p>
            <a:pPr algn="ctr"/>
            <a:r>
              <a:rPr lang="pt-BR" sz="1000" dirty="0">
                <a:latin typeface="Times New Roman" panose="02020603050405020304" pitchFamily="18" charset="0"/>
                <a:cs typeface="Times New Roman" panose="02020603050405020304" pitchFamily="18" charset="0"/>
              </a:rPr>
              <a:t>HDD</a:t>
            </a:r>
          </a:p>
        </p:txBody>
      </p:sp>
      <p:sp>
        <p:nvSpPr>
          <p:cNvPr id="41" name="CaixaDeTexto 40">
            <a:extLst>
              <a:ext uri="{FF2B5EF4-FFF2-40B4-BE49-F238E27FC236}">
                <a16:creationId xmlns:a16="http://schemas.microsoft.com/office/drawing/2014/main" id="{B6613562-68AE-455D-A392-0FC8D5B866B4}"/>
              </a:ext>
            </a:extLst>
          </p:cNvPr>
          <p:cNvSpPr txBox="1"/>
          <p:nvPr/>
        </p:nvSpPr>
        <p:spPr>
          <a:xfrm flipH="1">
            <a:off x="7224580" y="437329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1999</a:t>
            </a:r>
          </a:p>
          <a:p>
            <a:pPr algn="ctr"/>
            <a:r>
              <a:rPr lang="pt-BR" sz="1000" dirty="0">
                <a:latin typeface="Times New Roman" panose="02020603050405020304" pitchFamily="18" charset="0"/>
                <a:cs typeface="Times New Roman" panose="02020603050405020304" pitchFamily="18" charset="0"/>
              </a:rPr>
              <a:t>SD </a:t>
            </a:r>
            <a:r>
              <a:rPr lang="pt-BR" sz="1000" dirty="0" err="1">
                <a:latin typeface="Times New Roman" panose="02020603050405020304" pitchFamily="18" charset="0"/>
                <a:cs typeface="Times New Roman" panose="02020603050405020304" pitchFamily="18" charset="0"/>
              </a:rPr>
              <a:t>Card</a:t>
            </a:r>
            <a:endParaRPr lang="pt-BR" sz="1000" dirty="0">
              <a:latin typeface="Times New Roman" panose="02020603050405020304" pitchFamily="18" charset="0"/>
              <a:cs typeface="Times New Roman" panose="02020603050405020304" pitchFamily="18" charset="0"/>
            </a:endParaRPr>
          </a:p>
        </p:txBody>
      </p:sp>
      <p:sp>
        <p:nvSpPr>
          <p:cNvPr id="43" name="CaixaDeTexto 42">
            <a:extLst>
              <a:ext uri="{FF2B5EF4-FFF2-40B4-BE49-F238E27FC236}">
                <a16:creationId xmlns:a16="http://schemas.microsoft.com/office/drawing/2014/main" id="{05781A2B-B116-4FE8-B45D-7BF5C60BF002}"/>
              </a:ext>
            </a:extLst>
          </p:cNvPr>
          <p:cNvSpPr txBox="1"/>
          <p:nvPr/>
        </p:nvSpPr>
        <p:spPr>
          <a:xfrm flipH="1">
            <a:off x="10247421" y="4373292"/>
            <a:ext cx="742841" cy="400110"/>
          </a:xfrm>
          <a:prstGeom prst="rect">
            <a:avLst/>
          </a:prstGeom>
          <a:noFill/>
        </p:spPr>
        <p:txBody>
          <a:bodyPr wrap="square" rtlCol="0">
            <a:spAutoFit/>
          </a:bodyPr>
          <a:lstStyle/>
          <a:p>
            <a:pPr algn="ctr"/>
            <a:r>
              <a:rPr lang="pt-BR" sz="1000" dirty="0">
                <a:latin typeface="Times New Roman" panose="02020603050405020304" pitchFamily="18" charset="0"/>
                <a:cs typeface="Times New Roman" panose="02020603050405020304" pitchFamily="18" charset="0"/>
              </a:rPr>
              <a:t>2006</a:t>
            </a:r>
          </a:p>
          <a:p>
            <a:pPr algn="ctr"/>
            <a:r>
              <a:rPr lang="pt-BR" sz="1000" dirty="0">
                <a:latin typeface="Times New Roman" panose="02020603050405020304" pitchFamily="18" charset="0"/>
                <a:cs typeface="Times New Roman" panose="02020603050405020304" pitchFamily="18" charset="0"/>
              </a:rPr>
              <a:t>Cloud</a:t>
            </a:r>
          </a:p>
        </p:txBody>
      </p:sp>
    </p:spTree>
    <p:extLst>
      <p:ext uri="{BB962C8B-B14F-4D97-AF65-F5344CB8AC3E}">
        <p14:creationId xmlns:p14="http://schemas.microsoft.com/office/powerpoint/2010/main" val="201750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1551D-8E4B-42BE-9C4D-0601FE1B75AA}"/>
              </a:ext>
            </a:extLst>
          </p:cNvPr>
          <p:cNvSpPr>
            <a:spLocks noGrp="1"/>
          </p:cNvSpPr>
          <p:nvPr>
            <p:ph type="title"/>
          </p:nvPr>
        </p:nvSpPr>
        <p:spPr/>
        <p:txBody>
          <a:bodyPr/>
          <a:lstStyle/>
          <a:p>
            <a:r>
              <a:rPr lang="pt-BR" dirty="0"/>
              <a:t>Pesquisas de informações </a:t>
            </a:r>
          </a:p>
        </p:txBody>
      </p:sp>
      <p:pic>
        <p:nvPicPr>
          <p:cNvPr id="4" name="Imagem 3">
            <a:extLst>
              <a:ext uri="{FF2B5EF4-FFF2-40B4-BE49-F238E27FC236}">
                <a16:creationId xmlns:a16="http://schemas.microsoft.com/office/drawing/2014/main" id="{496F6B31-109B-4B88-AFEE-6D9C50EA15B8}"/>
              </a:ext>
            </a:extLst>
          </p:cNvPr>
          <p:cNvPicPr>
            <a:picLocks noChangeAspect="1"/>
          </p:cNvPicPr>
          <p:nvPr/>
        </p:nvPicPr>
        <p:blipFill>
          <a:blip r:embed="rId2"/>
          <a:stretch>
            <a:fillRect/>
          </a:stretch>
        </p:blipFill>
        <p:spPr>
          <a:xfrm>
            <a:off x="2465047" y="3497319"/>
            <a:ext cx="7261905" cy="2852891"/>
          </a:xfrm>
          <a:prstGeom prst="rect">
            <a:avLst/>
          </a:prstGeom>
        </p:spPr>
      </p:pic>
      <p:sp>
        <p:nvSpPr>
          <p:cNvPr id="3" name="Espaço Reservado para Texto 2">
            <a:extLst>
              <a:ext uri="{FF2B5EF4-FFF2-40B4-BE49-F238E27FC236}">
                <a16:creationId xmlns:a16="http://schemas.microsoft.com/office/drawing/2014/main" id="{859899EA-746D-4E00-9962-0DAF8F4D3D13}"/>
              </a:ext>
            </a:extLst>
          </p:cNvPr>
          <p:cNvSpPr>
            <a:spLocks noGrp="1"/>
          </p:cNvSpPr>
          <p:nvPr>
            <p:ph type="body" idx="1"/>
          </p:nvPr>
        </p:nvSpPr>
        <p:spPr>
          <a:xfrm>
            <a:off x="592347" y="1844675"/>
            <a:ext cx="11007306" cy="1516006"/>
          </a:xfrm>
        </p:spPr>
        <p:txBody>
          <a:bodyPr/>
          <a:lstStyle/>
          <a:p>
            <a:r>
              <a:rPr lang="pt-BR" dirty="0"/>
              <a:t>Quantidade real e prevista de dados criados em todo o mundo de 2010 a 2035 em </a:t>
            </a:r>
            <a:r>
              <a:rPr lang="pt-BR" dirty="0" err="1"/>
              <a:t>zettabytes</a:t>
            </a:r>
            <a:r>
              <a:rPr lang="pt-BR" dirty="0"/>
              <a:t>.</a:t>
            </a:r>
          </a:p>
          <a:p>
            <a:pPr marL="1257300" lvl="1" indent="-342900">
              <a:buFont typeface="Arial" panose="020B0604020202020204" pitchFamily="34" charset="0"/>
              <a:buChar char="•"/>
            </a:pPr>
            <a:r>
              <a:rPr lang="pt-BR" dirty="0"/>
              <a:t>1 </a:t>
            </a:r>
            <a:r>
              <a:rPr lang="pt-BR" dirty="0" err="1"/>
              <a:t>zettabyte</a:t>
            </a:r>
            <a:r>
              <a:rPr lang="pt-BR" dirty="0"/>
              <a:t> é aproximadamente a 1 bilhão de </a:t>
            </a:r>
            <a:r>
              <a:rPr lang="pt-BR" dirty="0" err="1"/>
              <a:t>terabytes</a:t>
            </a:r>
            <a:r>
              <a:rPr lang="pt-BR" dirty="0"/>
              <a:t>.</a:t>
            </a:r>
          </a:p>
          <a:p>
            <a:pPr marL="1257300" lvl="1" indent="-342900">
              <a:buFont typeface="Arial" panose="020B0604020202020204" pitchFamily="34" charset="0"/>
              <a:buChar char="•"/>
            </a:pPr>
            <a:r>
              <a:rPr lang="pt-BR" dirty="0"/>
              <a:t>1 </a:t>
            </a:r>
            <a:r>
              <a:rPr lang="pt-BR" dirty="0" err="1"/>
              <a:t>zettabyte</a:t>
            </a:r>
            <a:r>
              <a:rPr lang="pt-BR" dirty="0"/>
              <a:t> é aproximadamente a 1 milhão de </a:t>
            </a:r>
            <a:r>
              <a:rPr lang="pt-BR" dirty="0" err="1"/>
              <a:t>petabytes</a:t>
            </a:r>
            <a:r>
              <a:rPr lang="pt-BR" dirty="0"/>
              <a:t>.</a:t>
            </a:r>
          </a:p>
          <a:p>
            <a:pPr marL="1257300" lvl="1" indent="-342900">
              <a:buFont typeface="Arial" panose="020B0604020202020204" pitchFamily="34" charset="0"/>
              <a:buChar char="•"/>
            </a:pPr>
            <a:endParaRPr lang="pt-BR" dirty="0"/>
          </a:p>
        </p:txBody>
      </p:sp>
    </p:spTree>
    <p:extLst>
      <p:ext uri="{BB962C8B-B14F-4D97-AF65-F5344CB8AC3E}">
        <p14:creationId xmlns:p14="http://schemas.microsoft.com/office/powerpoint/2010/main" val="389843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BB970-C517-4F92-BC7E-EBFF2927A9A9}"/>
              </a:ext>
            </a:extLst>
          </p:cNvPr>
          <p:cNvSpPr>
            <a:spLocks noGrp="1"/>
          </p:cNvSpPr>
          <p:nvPr>
            <p:ph type="title"/>
          </p:nvPr>
        </p:nvSpPr>
        <p:spPr/>
        <p:txBody>
          <a:bodyPr/>
          <a:lstStyle/>
          <a:p>
            <a:r>
              <a:rPr lang="pt-BR" dirty="0"/>
              <a:t>Tamanho de um </a:t>
            </a:r>
            <a:r>
              <a:rPr lang="pt-BR" dirty="0" err="1"/>
              <a:t>petabyte</a:t>
            </a:r>
            <a:r>
              <a:rPr lang="pt-BR" dirty="0"/>
              <a:t> de dados</a:t>
            </a:r>
          </a:p>
        </p:txBody>
      </p:sp>
      <p:pic>
        <p:nvPicPr>
          <p:cNvPr id="4" name="Imagem 3">
            <a:extLst>
              <a:ext uri="{FF2B5EF4-FFF2-40B4-BE49-F238E27FC236}">
                <a16:creationId xmlns:a16="http://schemas.microsoft.com/office/drawing/2014/main" id="{E2FBA575-117E-44BA-8D28-06A93E983285}"/>
              </a:ext>
            </a:extLst>
          </p:cNvPr>
          <p:cNvPicPr>
            <a:picLocks noChangeAspect="1"/>
          </p:cNvPicPr>
          <p:nvPr/>
        </p:nvPicPr>
        <p:blipFill>
          <a:blip r:embed="rId2"/>
          <a:stretch>
            <a:fillRect/>
          </a:stretch>
        </p:blipFill>
        <p:spPr>
          <a:xfrm>
            <a:off x="1089914" y="2295405"/>
            <a:ext cx="10012172" cy="3781953"/>
          </a:xfrm>
          <a:prstGeom prst="rect">
            <a:avLst/>
          </a:prstGeom>
        </p:spPr>
      </p:pic>
    </p:spTree>
    <p:extLst>
      <p:ext uri="{BB962C8B-B14F-4D97-AF65-F5344CB8AC3E}">
        <p14:creationId xmlns:p14="http://schemas.microsoft.com/office/powerpoint/2010/main" val="414150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BB970-C517-4F92-BC7E-EBFF2927A9A9}"/>
              </a:ext>
            </a:extLst>
          </p:cNvPr>
          <p:cNvSpPr>
            <a:spLocks noGrp="1"/>
          </p:cNvSpPr>
          <p:nvPr>
            <p:ph type="title"/>
          </p:nvPr>
        </p:nvSpPr>
        <p:spPr/>
        <p:txBody>
          <a:bodyPr/>
          <a:lstStyle/>
          <a:p>
            <a:r>
              <a:rPr lang="pt-BR" dirty="0"/>
              <a:t>Tamanho de um </a:t>
            </a:r>
            <a:r>
              <a:rPr lang="pt-BR" dirty="0" err="1"/>
              <a:t>petabyte</a:t>
            </a:r>
            <a:r>
              <a:rPr lang="pt-BR" dirty="0"/>
              <a:t> de dados</a:t>
            </a:r>
          </a:p>
        </p:txBody>
      </p:sp>
      <p:pic>
        <p:nvPicPr>
          <p:cNvPr id="5" name="Imagem 4">
            <a:extLst>
              <a:ext uri="{FF2B5EF4-FFF2-40B4-BE49-F238E27FC236}">
                <a16:creationId xmlns:a16="http://schemas.microsoft.com/office/drawing/2014/main" id="{1D6E1E96-5A26-4FFB-BCB4-A4F93EC37A86}"/>
              </a:ext>
            </a:extLst>
          </p:cNvPr>
          <p:cNvPicPr>
            <a:picLocks noChangeAspect="1"/>
          </p:cNvPicPr>
          <p:nvPr/>
        </p:nvPicPr>
        <p:blipFill>
          <a:blip r:embed="rId2"/>
          <a:stretch>
            <a:fillRect/>
          </a:stretch>
        </p:blipFill>
        <p:spPr>
          <a:xfrm>
            <a:off x="2361679" y="2393101"/>
            <a:ext cx="7468642" cy="3610479"/>
          </a:xfrm>
          <a:prstGeom prst="rect">
            <a:avLst/>
          </a:prstGeom>
        </p:spPr>
      </p:pic>
    </p:spTree>
    <p:extLst>
      <p:ext uri="{BB962C8B-B14F-4D97-AF65-F5344CB8AC3E}">
        <p14:creationId xmlns:p14="http://schemas.microsoft.com/office/powerpoint/2010/main" val="232346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2B988-B39D-499F-A314-BC28C8408E4E}"/>
              </a:ext>
            </a:extLst>
          </p:cNvPr>
          <p:cNvSpPr>
            <a:spLocks noGrp="1"/>
          </p:cNvSpPr>
          <p:nvPr>
            <p:ph type="title"/>
          </p:nvPr>
        </p:nvSpPr>
        <p:spPr/>
        <p:txBody>
          <a:bodyPr/>
          <a:lstStyle/>
          <a:p>
            <a:r>
              <a:rPr lang="pt-BR" dirty="0"/>
              <a:t>Clive </a:t>
            </a:r>
            <a:r>
              <a:rPr lang="pt-BR" dirty="0" err="1"/>
              <a:t>Humby</a:t>
            </a:r>
            <a:endParaRPr lang="pt-BR" dirty="0"/>
          </a:p>
        </p:txBody>
      </p:sp>
      <p:sp>
        <p:nvSpPr>
          <p:cNvPr id="3" name="Espaço Reservado para Texto 2">
            <a:extLst>
              <a:ext uri="{FF2B5EF4-FFF2-40B4-BE49-F238E27FC236}">
                <a16:creationId xmlns:a16="http://schemas.microsoft.com/office/drawing/2014/main" id="{55061B4E-0619-4CBB-962F-B612ED6F6002}"/>
              </a:ext>
            </a:extLst>
          </p:cNvPr>
          <p:cNvSpPr>
            <a:spLocks noGrp="1"/>
          </p:cNvSpPr>
          <p:nvPr>
            <p:ph type="body" idx="1"/>
          </p:nvPr>
        </p:nvSpPr>
        <p:spPr>
          <a:xfrm>
            <a:off x="592347" y="1844675"/>
            <a:ext cx="11007306" cy="1018598"/>
          </a:xfrm>
        </p:spPr>
        <p:txBody>
          <a:bodyPr/>
          <a:lstStyle/>
          <a:p>
            <a:r>
              <a:rPr lang="pt-BR" sz="1800" dirty="0"/>
              <a:t>Clive </a:t>
            </a:r>
            <a:r>
              <a:rPr lang="pt-BR" sz="1800" dirty="0" err="1"/>
              <a:t>Humby</a:t>
            </a:r>
            <a:r>
              <a:rPr lang="pt-BR" sz="1800" dirty="0"/>
              <a:t> é um matemático e cientista de dados britânico conhecido por ser um dos pioneiros no uso de análise de dados para estratégias de negócios. Ele cunhou a famosa frase:</a:t>
            </a:r>
          </a:p>
        </p:txBody>
      </p:sp>
      <p:sp>
        <p:nvSpPr>
          <p:cNvPr id="6" name="CaixaDeTexto 5">
            <a:extLst>
              <a:ext uri="{FF2B5EF4-FFF2-40B4-BE49-F238E27FC236}">
                <a16:creationId xmlns:a16="http://schemas.microsoft.com/office/drawing/2014/main" id="{FF5FBD99-0579-454B-860B-D3D54C257203}"/>
              </a:ext>
            </a:extLst>
          </p:cNvPr>
          <p:cNvSpPr txBox="1"/>
          <p:nvPr/>
        </p:nvSpPr>
        <p:spPr>
          <a:xfrm>
            <a:off x="1761829" y="4442155"/>
            <a:ext cx="4230255" cy="646331"/>
          </a:xfrm>
          <a:prstGeom prst="rect">
            <a:avLst/>
          </a:prstGeom>
          <a:noFill/>
        </p:spPr>
        <p:txBody>
          <a:bodyPr wrap="square" rtlCol="0">
            <a:spAutoFit/>
          </a:bodyPr>
          <a:lstStyle/>
          <a:p>
            <a:r>
              <a:rPr lang="pt-BR" sz="3600" dirty="0">
                <a:solidFill>
                  <a:schemeClr val="dk1"/>
                </a:solidFill>
                <a:latin typeface="Times New Roman"/>
                <a:cs typeface="Times New Roman"/>
                <a:sym typeface="Times New Roman"/>
              </a:rPr>
              <a:t>“Data </a:t>
            </a:r>
            <a:r>
              <a:rPr lang="pt-BR" sz="3600" dirty="0" err="1">
                <a:solidFill>
                  <a:schemeClr val="dk1"/>
                </a:solidFill>
                <a:latin typeface="Times New Roman"/>
                <a:cs typeface="Times New Roman"/>
                <a:sym typeface="Times New Roman"/>
              </a:rPr>
              <a:t>is</a:t>
            </a:r>
            <a:r>
              <a:rPr lang="pt-BR" sz="3600" dirty="0">
                <a:solidFill>
                  <a:schemeClr val="dk1"/>
                </a:solidFill>
                <a:latin typeface="Times New Roman"/>
                <a:cs typeface="Times New Roman"/>
                <a:sym typeface="Times New Roman"/>
              </a:rPr>
              <a:t> </a:t>
            </a:r>
            <a:r>
              <a:rPr lang="pt-BR" sz="3600" dirty="0" err="1">
                <a:solidFill>
                  <a:schemeClr val="dk1"/>
                </a:solidFill>
                <a:latin typeface="Times New Roman"/>
                <a:cs typeface="Times New Roman"/>
                <a:sym typeface="Times New Roman"/>
              </a:rPr>
              <a:t>the</a:t>
            </a:r>
            <a:r>
              <a:rPr lang="pt-BR" sz="3600" dirty="0">
                <a:solidFill>
                  <a:schemeClr val="dk1"/>
                </a:solidFill>
                <a:latin typeface="Times New Roman"/>
                <a:cs typeface="Times New Roman"/>
                <a:sym typeface="Times New Roman"/>
              </a:rPr>
              <a:t> new </a:t>
            </a:r>
            <a:r>
              <a:rPr lang="pt-BR" sz="3600" dirty="0" err="1">
                <a:solidFill>
                  <a:schemeClr val="dk1"/>
                </a:solidFill>
                <a:latin typeface="Times New Roman"/>
                <a:cs typeface="Times New Roman"/>
                <a:sym typeface="Times New Roman"/>
              </a:rPr>
              <a:t>oil</a:t>
            </a:r>
            <a:r>
              <a:rPr lang="pt-BR" sz="3600" dirty="0">
                <a:solidFill>
                  <a:schemeClr val="dk1"/>
                </a:solidFill>
                <a:latin typeface="Times New Roman"/>
                <a:cs typeface="Times New Roman"/>
                <a:sym typeface="Times New Roman"/>
              </a:rPr>
              <a:t>”</a:t>
            </a:r>
          </a:p>
        </p:txBody>
      </p:sp>
      <p:pic>
        <p:nvPicPr>
          <p:cNvPr id="7" name="Imagem 6">
            <a:extLst>
              <a:ext uri="{FF2B5EF4-FFF2-40B4-BE49-F238E27FC236}">
                <a16:creationId xmlns:a16="http://schemas.microsoft.com/office/drawing/2014/main" id="{5ED80B7F-DA58-4768-9910-D0F1A478DA07}"/>
              </a:ext>
            </a:extLst>
          </p:cNvPr>
          <p:cNvPicPr>
            <a:picLocks noChangeAspect="1"/>
          </p:cNvPicPr>
          <p:nvPr/>
        </p:nvPicPr>
        <p:blipFill>
          <a:blip r:embed="rId2"/>
          <a:stretch>
            <a:fillRect/>
          </a:stretch>
        </p:blipFill>
        <p:spPr>
          <a:xfrm>
            <a:off x="7753913" y="3429000"/>
            <a:ext cx="2676258" cy="2672641"/>
          </a:xfrm>
          <a:prstGeom prst="rect">
            <a:avLst/>
          </a:prstGeom>
        </p:spPr>
      </p:pic>
    </p:spTree>
    <p:extLst>
      <p:ext uri="{BB962C8B-B14F-4D97-AF65-F5344CB8AC3E}">
        <p14:creationId xmlns:p14="http://schemas.microsoft.com/office/powerpoint/2010/main" val="220969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7A0F-B970-4129-9959-736CF09F1B21}"/>
              </a:ext>
            </a:extLst>
          </p:cNvPr>
          <p:cNvSpPr>
            <a:spLocks noGrp="1"/>
          </p:cNvSpPr>
          <p:nvPr>
            <p:ph type="title"/>
          </p:nvPr>
        </p:nvSpPr>
        <p:spPr/>
        <p:txBody>
          <a:bodyPr/>
          <a:lstStyle/>
          <a:p>
            <a:r>
              <a:rPr lang="pt-BR" dirty="0"/>
              <a:t>Compartilhamento de Informação</a:t>
            </a:r>
          </a:p>
        </p:txBody>
      </p:sp>
      <p:sp>
        <p:nvSpPr>
          <p:cNvPr id="3" name="Espaço Reservado para Texto 2">
            <a:extLst>
              <a:ext uri="{FF2B5EF4-FFF2-40B4-BE49-F238E27FC236}">
                <a16:creationId xmlns:a16="http://schemas.microsoft.com/office/drawing/2014/main" id="{FBD16FD3-9D53-45D5-B860-C07C8A35C030}"/>
              </a:ext>
            </a:extLst>
          </p:cNvPr>
          <p:cNvSpPr>
            <a:spLocks noGrp="1"/>
          </p:cNvSpPr>
          <p:nvPr>
            <p:ph type="body" idx="1"/>
          </p:nvPr>
        </p:nvSpPr>
        <p:spPr>
          <a:xfrm>
            <a:off x="592347" y="1844675"/>
            <a:ext cx="11007306" cy="1157143"/>
          </a:xfrm>
        </p:spPr>
        <p:txBody>
          <a:bodyPr/>
          <a:lstStyle/>
          <a:p>
            <a:r>
              <a:rPr lang="pt-BR" dirty="0"/>
              <a:t>O compartilhamento de informação é um processo essencial na era digital, permitindo a troca de dados entre indivíduos, empresas e governos para facilitar a comunicação, a tomada de decisões e a inovação.</a:t>
            </a:r>
          </a:p>
        </p:txBody>
      </p:sp>
      <p:pic>
        <p:nvPicPr>
          <p:cNvPr id="5" name="Imagem 4">
            <a:extLst>
              <a:ext uri="{FF2B5EF4-FFF2-40B4-BE49-F238E27FC236}">
                <a16:creationId xmlns:a16="http://schemas.microsoft.com/office/drawing/2014/main" id="{B616F070-6F32-461A-A3AA-63546CB8DD06}"/>
              </a:ext>
            </a:extLst>
          </p:cNvPr>
          <p:cNvPicPr>
            <a:picLocks noChangeAspect="1"/>
          </p:cNvPicPr>
          <p:nvPr/>
        </p:nvPicPr>
        <p:blipFill>
          <a:blip r:embed="rId2"/>
          <a:stretch>
            <a:fillRect/>
          </a:stretch>
        </p:blipFill>
        <p:spPr>
          <a:xfrm>
            <a:off x="3948545" y="3543500"/>
            <a:ext cx="4294909" cy="2813260"/>
          </a:xfrm>
          <a:prstGeom prst="rect">
            <a:avLst/>
          </a:prstGeom>
        </p:spPr>
      </p:pic>
    </p:spTree>
    <p:extLst>
      <p:ext uri="{BB962C8B-B14F-4D97-AF65-F5344CB8AC3E}">
        <p14:creationId xmlns:p14="http://schemas.microsoft.com/office/powerpoint/2010/main" val="93678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50EF1-840D-46F3-8108-DC3F463FA65D}"/>
              </a:ext>
            </a:extLst>
          </p:cNvPr>
          <p:cNvSpPr>
            <a:spLocks noGrp="1"/>
          </p:cNvSpPr>
          <p:nvPr>
            <p:ph type="title"/>
          </p:nvPr>
        </p:nvSpPr>
        <p:spPr/>
        <p:txBody>
          <a:bodyPr/>
          <a:lstStyle/>
          <a:p>
            <a:r>
              <a:rPr lang="pt-BR" dirty="0"/>
              <a:t>Classificação da Informação: Proteção e Confidencialidade</a:t>
            </a:r>
          </a:p>
        </p:txBody>
      </p:sp>
      <p:sp>
        <p:nvSpPr>
          <p:cNvPr id="3" name="Espaço Reservado para Texto 2">
            <a:extLst>
              <a:ext uri="{FF2B5EF4-FFF2-40B4-BE49-F238E27FC236}">
                <a16:creationId xmlns:a16="http://schemas.microsoft.com/office/drawing/2014/main" id="{0F97950C-B256-459A-B0C6-5E30678277FD}"/>
              </a:ext>
            </a:extLst>
          </p:cNvPr>
          <p:cNvSpPr>
            <a:spLocks noGrp="1"/>
          </p:cNvSpPr>
          <p:nvPr>
            <p:ph type="body" idx="1"/>
          </p:nvPr>
        </p:nvSpPr>
        <p:spPr/>
        <p:txBody>
          <a:bodyPr/>
          <a:lstStyle/>
          <a:p>
            <a:r>
              <a:rPr lang="pt-BR" dirty="0"/>
              <a:t>A forma como tratamos, armazenamos e protegemos a informação é essencial para garantirmos sua integridade e evitar danos. A classificação da informação ajuda a manter sua segurança e sigilo conforme sua importância e impacto.</a:t>
            </a:r>
          </a:p>
          <a:p>
            <a:endParaRPr lang="pt-BR" dirty="0"/>
          </a:p>
          <a:p>
            <a:r>
              <a:rPr lang="pt-BR" dirty="0"/>
              <a:t>Classificar a informação consiste em definir um grau de confidencialidade com base no impacto que seu acesso por pessoas não autorizadas pode causar.</a:t>
            </a:r>
          </a:p>
        </p:txBody>
      </p:sp>
    </p:spTree>
    <p:extLst>
      <p:ext uri="{BB962C8B-B14F-4D97-AF65-F5344CB8AC3E}">
        <p14:creationId xmlns:p14="http://schemas.microsoft.com/office/powerpoint/2010/main" val="1308221805"/>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1536</Words>
  <Application>Microsoft Office PowerPoint</Application>
  <PresentationFormat>Widescreen</PresentationFormat>
  <Paragraphs>135</Paragraphs>
  <Slides>29</Slides>
  <Notes>13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Times New Roman</vt:lpstr>
      <vt:lpstr>Tema do Office</vt:lpstr>
      <vt:lpstr>Segurança da Informação</vt:lpstr>
      <vt:lpstr>Criação e Utilização de dados</vt:lpstr>
      <vt:lpstr>Dispositivos de armazenamento</vt:lpstr>
      <vt:lpstr>Pesquisas de informações </vt:lpstr>
      <vt:lpstr>Tamanho de um petabyte de dados</vt:lpstr>
      <vt:lpstr>Tamanho de um petabyte de dados</vt:lpstr>
      <vt:lpstr>Clive Humby</vt:lpstr>
      <vt:lpstr>Compartilhamento de Informação</vt:lpstr>
      <vt:lpstr>Classificação da Informação: Proteção e Confidencialidade</vt:lpstr>
      <vt:lpstr>Níveis de classificação da informação</vt:lpstr>
      <vt:lpstr>Níveis de classificação da informação</vt:lpstr>
      <vt:lpstr>Fundamentos da segurança da informação</vt:lpstr>
      <vt:lpstr>Importância da classificação </vt:lpstr>
      <vt:lpstr>Pilar da Confiabilidade</vt:lpstr>
      <vt:lpstr>Exemplo Pilar da Confiabilidade</vt:lpstr>
      <vt:lpstr>Pilar da Integridade</vt:lpstr>
      <vt:lpstr>Exemplo Pilar da Integridade</vt:lpstr>
      <vt:lpstr>Exemplo Prático </vt:lpstr>
      <vt:lpstr>Pilar da Disponibilidade</vt:lpstr>
      <vt:lpstr>Exemplo Pilar da Disponibilidade</vt:lpstr>
      <vt:lpstr>Exemplo Pilar da Disponibilidade</vt:lpstr>
      <vt:lpstr>Estudo de caso  </vt:lpstr>
      <vt:lpstr>Estudo de caso  </vt:lpstr>
      <vt:lpstr>Estudo de caso </vt:lpstr>
      <vt:lpstr>Pilar da Autenticidade</vt:lpstr>
      <vt:lpstr>Exemplo Pilar da Autenticidade</vt:lpstr>
      <vt:lpstr>Pilar da Legalidade</vt:lpstr>
      <vt:lpstr>Exemplos do Pilar da Legalidade</vt:lpstr>
      <vt:lpstr>Questionário - Pilares da Segurança da Informação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Pilares da Segurança da Informação</dc:title>
  <cp:lastModifiedBy>Pedro Henrique Miho de Souza</cp:lastModifiedBy>
  <cp:revision>24</cp:revision>
  <dcterms:modified xsi:type="dcterms:W3CDTF">2025-02-14T11:14:31Z</dcterms:modified>
</cp:coreProperties>
</file>