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1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Primeiros Passos com </a:t>
            </a:r>
            <a:r>
              <a:rPr lang="pt-BR" sz="5400" dirty="0" err="1"/>
              <a:t>Bootstrap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4847-2314-4031-821F-BBDBF8B7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Bootstrap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FB43F-F4E2-47C0-8622-3237C2F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 é um framework front-</a:t>
            </a:r>
            <a:r>
              <a:rPr lang="pt-BR" dirty="0" err="1"/>
              <a:t>end</a:t>
            </a:r>
            <a:r>
              <a:rPr lang="pt-BR" dirty="0"/>
              <a:t> que facilita o desenvolvimento de interfaces web modernas, rápidas e responsivas, composto pelas seguintes tecnologias:</a:t>
            </a:r>
          </a:p>
          <a:p>
            <a:pPr marL="1028700" lvl="1" indent="-342900">
              <a:spcBef>
                <a:spcPts val="1000"/>
              </a:spcBef>
            </a:pPr>
            <a:r>
              <a:rPr lang="pt-BR" dirty="0"/>
              <a:t>HTML (estrutura)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CSS (estilo)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JavaScript</a:t>
            </a:r>
            <a:r>
              <a:rPr lang="pt-BR" dirty="0"/>
              <a:t> (interatividade)</a:t>
            </a:r>
          </a:p>
          <a:p>
            <a:r>
              <a:rPr lang="pt-BR" sz="1800" dirty="0"/>
              <a:t>Um </a:t>
            </a:r>
            <a:r>
              <a:rPr lang="pt-BR" sz="1800" b="1" dirty="0"/>
              <a:t>framework</a:t>
            </a:r>
            <a:r>
              <a:rPr lang="pt-BR" sz="1800" dirty="0"/>
              <a:t> (ou "estrutura de trabalho", em tradução livre) é um </a:t>
            </a:r>
            <a:r>
              <a:rPr lang="pt-BR" sz="1800" b="1" dirty="0"/>
              <a:t>conjunto de ferramentas, códigos prontos e regras</a:t>
            </a:r>
            <a:r>
              <a:rPr lang="pt-BR" sz="1800" dirty="0"/>
              <a:t> que ajudam os desenvolvedores a construir aplicações de forma mais rápida, organizada e padronizada.</a:t>
            </a:r>
          </a:p>
        </p:txBody>
      </p:sp>
    </p:spTree>
    <p:extLst>
      <p:ext uri="{BB962C8B-B14F-4D97-AF65-F5344CB8AC3E}">
        <p14:creationId xmlns:p14="http://schemas.microsoft.com/office/powerpoint/2010/main" val="78823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9A7F-BCDF-43C9-8442-68E2635B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Como surgiu 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C002E-63F8-482C-96E8-77A8CE39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35525"/>
          </a:xfrm>
        </p:spPr>
        <p:txBody>
          <a:bodyPr/>
          <a:lstStyle/>
          <a:p>
            <a:r>
              <a:rPr lang="pt-BR" dirty="0"/>
              <a:t>Antes de se tornar o framework amplamente utilizado que conhecemos hoje, o </a:t>
            </a:r>
            <a:r>
              <a:rPr lang="pt-BR" dirty="0" err="1"/>
              <a:t>Bootstrap</a:t>
            </a:r>
            <a:r>
              <a:rPr lang="pt-BR" dirty="0"/>
              <a:t> nasceu como uma solução interna no Twitter. Veja como ele evoluiu: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b="1" dirty="0"/>
              <a:t>📜 Origem: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dirty="0"/>
              <a:t>Criado por Mark Otto e Jacob Thornton (engenheiros do Twitter).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Inicialmente chamado de </a:t>
            </a:r>
            <a:r>
              <a:rPr lang="pt-BR" b="1" dirty="0"/>
              <a:t>"Twitter </a:t>
            </a:r>
            <a:r>
              <a:rPr lang="pt-BR" b="1" dirty="0" err="1"/>
              <a:t>Blueprint</a:t>
            </a:r>
            <a:r>
              <a:rPr lang="pt-BR" b="1" dirty="0"/>
              <a:t>"</a:t>
            </a:r>
            <a:r>
              <a:rPr lang="pt-BR" dirty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b="1" dirty="0"/>
              <a:t>🚀 Lançamento Público: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dirty="0"/>
              <a:t>Tornado open </a:t>
            </a:r>
            <a:r>
              <a:rPr lang="pt-BR" dirty="0" err="1"/>
              <a:t>source</a:t>
            </a:r>
            <a:r>
              <a:rPr lang="pt-BR" dirty="0"/>
              <a:t> em </a:t>
            </a:r>
            <a:r>
              <a:rPr lang="pt-BR" b="1" dirty="0"/>
              <a:t>2011</a:t>
            </a:r>
            <a:r>
              <a:rPr lang="pt-BR" dirty="0"/>
              <a:t>.</a:t>
            </a:r>
          </a:p>
          <a:p>
            <a:pPr lvl="2">
              <a:spcBef>
                <a:spcPts val="0"/>
              </a:spcBef>
            </a:pPr>
            <a:r>
              <a:rPr lang="pt-BR" dirty="0"/>
              <a:t>Ganhou popularidade rapidamente na comunidade de desenvolvedores.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b="1" dirty="0"/>
              <a:t>🎯 Objetivo Inicial: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b="1" dirty="0"/>
              <a:t>Padronizar</a:t>
            </a:r>
            <a:r>
              <a:rPr lang="pt-BR" dirty="0"/>
              <a:t> a aparência e comportamento das ferramentas internas do Twitter.</a:t>
            </a:r>
          </a:p>
          <a:p>
            <a:pPr lvl="2">
              <a:spcBef>
                <a:spcPts val="0"/>
              </a:spcBef>
            </a:pPr>
            <a:r>
              <a:rPr lang="pt-BR" dirty="0"/>
              <a:t>Facilitar o desenvolvimento de interfaces consistentes e responsivas.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06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438D-6C3C-4C69-85D3-5CF586B4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e Comunidade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FB28C-DCC0-4442-8781-B3800D75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41875"/>
          </a:xfrm>
        </p:spPr>
        <p:txBody>
          <a:bodyPr/>
          <a:lstStyle/>
          <a:p>
            <a:r>
              <a:rPr lang="pt-BR" sz="1800" dirty="0"/>
              <a:t>O sucesso do </a:t>
            </a:r>
            <a:r>
              <a:rPr lang="pt-BR" sz="1800" dirty="0" err="1"/>
              <a:t>Bootstrap</a:t>
            </a:r>
            <a:r>
              <a:rPr lang="pt-BR" sz="1800" dirty="0"/>
              <a:t> vai muito além do seu código. Parte do seu impacto global vem do fato de ser um projeto aberto e sustentado por uma comunidade ativa de desenvolvedores. Vamos entender por que isso é tão importante: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dirty="0"/>
              <a:t>🔓 </a:t>
            </a:r>
            <a:r>
              <a:rPr lang="pt-BR" b="1" dirty="0"/>
              <a:t>Código Aberto (Open </a:t>
            </a:r>
            <a:r>
              <a:rPr lang="pt-BR" b="1" dirty="0" err="1"/>
              <a:t>Source</a:t>
            </a:r>
            <a:r>
              <a:rPr lang="pt-BR" b="1" dirty="0"/>
              <a:t>):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dirty="0"/>
              <a:t>Qualquer pessoa pode </a:t>
            </a:r>
            <a:r>
              <a:rPr lang="pt-BR" b="1" dirty="0"/>
              <a:t>baixar, usar, modificar</a:t>
            </a:r>
            <a:r>
              <a:rPr lang="pt-BR" dirty="0"/>
              <a:t> e contribuir com o código.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Disponível no GitHub: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github.com/</a:t>
            </a:r>
            <a:r>
              <a:rPr lang="pt-BR" dirty="0" err="1">
                <a:hlinkClick r:id="rId2"/>
              </a:rPr>
              <a:t>twbs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bootstrap</a:t>
            </a:r>
            <a:endParaRPr lang="pt-B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🛠️ </a:t>
            </a:r>
            <a:r>
              <a:rPr lang="pt-BR" b="1" dirty="0"/>
              <a:t>Vantagens: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dirty="0"/>
              <a:t>Evolução rápida</a:t>
            </a:r>
          </a:p>
          <a:p>
            <a:pPr lvl="2">
              <a:spcBef>
                <a:spcPts val="0"/>
              </a:spcBef>
            </a:pPr>
            <a:r>
              <a:rPr lang="pt-BR" dirty="0"/>
              <a:t>Colaboração global</a:t>
            </a:r>
          </a:p>
          <a:p>
            <a:pPr lvl="2">
              <a:spcBef>
                <a:spcPts val="0"/>
              </a:spcBef>
            </a:pPr>
            <a:r>
              <a:rPr lang="pt-BR" dirty="0"/>
              <a:t>Uso gratuito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🌍 </a:t>
            </a:r>
            <a:r>
              <a:rPr lang="pt-BR" b="1" dirty="0"/>
              <a:t>Comunidade Ativa:</a:t>
            </a:r>
            <a:endParaRPr lang="pt-BR" dirty="0"/>
          </a:p>
          <a:p>
            <a:pPr lvl="2">
              <a:spcBef>
                <a:spcPts val="0"/>
              </a:spcBef>
            </a:pPr>
            <a:r>
              <a:rPr lang="pt-BR" dirty="0"/>
              <a:t>Milhares de desenvolvedores contribuem com melhorias e novos recursos.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Documentação oficial: </a:t>
            </a:r>
            <a:r>
              <a:rPr lang="pt-BR" dirty="0">
                <a:hlinkClick r:id="rId3"/>
              </a:rPr>
              <a:t>getbootstrap.com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317BA-05E9-4C7C-A386-E99D942B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usar 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58ADF-9D22-4289-8884-EB4403FF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Bootstrap</a:t>
            </a:r>
            <a:r>
              <a:rPr lang="pt-BR" dirty="0"/>
              <a:t> pode ser usado via CDN, de forma rápida e prática, ou por download, ideal para personalizações e uso offline. Para começar, a CDN é a melhor opção.</a:t>
            </a:r>
          </a:p>
          <a:p>
            <a:r>
              <a:rPr lang="pt-BR" dirty="0"/>
              <a:t>Acesse: </a:t>
            </a:r>
            <a:r>
              <a:rPr lang="pt-BR" dirty="0">
                <a:hlinkClick r:id="rId2"/>
              </a:rPr>
              <a:t>https://getbootstrap.com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C84861-7B52-4818-A9C1-17B310A3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02" y="3637306"/>
            <a:ext cx="4335250" cy="27399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D20E21-4EEE-4A57-899E-DD28EAB98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54" y="3637641"/>
            <a:ext cx="4080943" cy="27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1317A-A2A5-40C0-9550-BDA18FFB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</a:t>
            </a:r>
            <a:r>
              <a:rPr lang="pt-BR" dirty="0" err="1"/>
              <a:t>Bootstrap</a:t>
            </a:r>
            <a:r>
              <a:rPr lang="pt-BR" dirty="0"/>
              <a:t> via CDN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6E974-5960-48A6-9EDC-5C0150FF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55675"/>
          </a:xfrm>
        </p:spPr>
        <p:txBody>
          <a:bodyPr/>
          <a:lstStyle/>
          <a:p>
            <a:r>
              <a:rPr lang="pt-BR" dirty="0"/>
              <a:t>Durante o curso, utilizaremos o </a:t>
            </a:r>
            <a:r>
              <a:rPr lang="pt-BR" dirty="0" err="1"/>
              <a:t>Bootstrap</a:t>
            </a:r>
            <a:r>
              <a:rPr lang="pt-BR" dirty="0"/>
              <a:t> via CDN por ser a forma mais rápida e prática de integrar o framework aos nossos projetos, sem a necessidade de downloads ou instalações adicionais.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F5894F-8AF6-4A27-BB1F-5893AF36E004}"/>
              </a:ext>
            </a:extLst>
          </p:cNvPr>
          <p:cNvSpPr/>
          <p:nvPr/>
        </p:nvSpPr>
        <p:spPr>
          <a:xfrm>
            <a:off x="786711" y="3038475"/>
            <a:ext cx="10618578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lang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pt-br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/bootstrap@5.3.4/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dist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stylesheet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“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integrity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"sha384-DQvkBjpPgn7RC31MCQoOeC9TI2kdqa4+BSgNMNj8v77fdC77Kj5zpWFTJaaAoMbC"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crossorigin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anonymous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457200"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/bootstrap@5.3.4/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dist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/bootstrap.bundle.min.js"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integrity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"sha384-YUe2LzesAfftltw+PEaao2tjU/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QATaW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/rOitAq67e0CT0Zi2VVRL0oC4+gAaeBKu"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crossorigin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anonymous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9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5367B-B8D9-4376-A025-C1091D69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1640B-6FA4-4F19-A777-AC37B591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documentação do </a:t>
            </a:r>
            <a:r>
              <a:rPr lang="pt-BR" dirty="0" err="1"/>
              <a:t>Bootstrap</a:t>
            </a:r>
            <a:r>
              <a:rPr lang="pt-BR" dirty="0"/>
              <a:t> é uma das mais completas e bem estruturadas entre os frameworks front-end. Ela traz exemplos práticos, trechos de código prontos, explicações detalhadas sobre cada componente e instruções para personalização. Além disso, está sempre atualizada conforme novas versões são lançadas, o que facilita o aprendizado e o uso mesmo para quem está começando.</a:t>
            </a:r>
          </a:p>
          <a:p>
            <a:pPr lvl="1"/>
            <a:r>
              <a:rPr lang="pt-BR" dirty="0"/>
              <a:t>Acesse em: </a:t>
            </a:r>
            <a:r>
              <a:rPr lang="pt-BR" dirty="0">
                <a:hlinkClick r:id="rId2"/>
              </a:rPr>
              <a:t>https://getbootstrap.com/docs/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D66E-A054-4616-BAFD-EDBB2F5F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à Esquerda –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8538-45D0-424F-BDA5-C232EE18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 (Primeiros passos)</a:t>
            </a:r>
          </a:p>
          <a:p>
            <a:pPr lvl="1" algn="just">
              <a:spcBef>
                <a:spcPts val="0"/>
              </a:spcBef>
            </a:pPr>
            <a:r>
              <a:rPr lang="pt-BR" dirty="0"/>
              <a:t>Explica como começar a usar o </a:t>
            </a:r>
            <a:r>
              <a:rPr lang="pt-BR" dirty="0" err="1"/>
              <a:t>Bootstrap</a:t>
            </a:r>
            <a:r>
              <a:rPr lang="pt-BR" dirty="0"/>
              <a:t>. Traz informações sobre instalação, estrutura de arquivos, e exemplos iniciais.</a:t>
            </a:r>
          </a:p>
          <a:p>
            <a:pPr>
              <a:spcBef>
                <a:spcPts val="0"/>
              </a:spcBef>
            </a:pPr>
            <a:r>
              <a:rPr lang="pt-BR" dirty="0"/>
              <a:t>Layout</a:t>
            </a:r>
          </a:p>
          <a:p>
            <a:pPr lvl="1" algn="just">
              <a:spcBef>
                <a:spcPts val="0"/>
              </a:spcBef>
            </a:pPr>
            <a:r>
              <a:rPr lang="pt-BR" dirty="0"/>
              <a:t>Aborda o sistema de grid (colunas e linhas), containers, utilitários de espaçamento e alinhamento, além de como estruturar páginas responsivas.</a:t>
            </a:r>
          </a:p>
          <a:p>
            <a:pPr>
              <a:spcBef>
                <a:spcPts val="0"/>
              </a:spcBef>
            </a:pPr>
            <a:r>
              <a:rPr lang="pt-BR" dirty="0" err="1"/>
              <a:t>Content</a:t>
            </a:r>
            <a:r>
              <a:rPr lang="pt-BR" dirty="0"/>
              <a:t> (Conteúdo)</a:t>
            </a:r>
          </a:p>
          <a:p>
            <a:pPr lvl="1" algn="just">
              <a:spcBef>
                <a:spcPts val="0"/>
              </a:spcBef>
            </a:pPr>
            <a:r>
              <a:rPr lang="pt-BR" dirty="0"/>
              <a:t>Mostra como estilizar tipografia, tabelas, imagens, figuras e outros elementos de conteúdo do site.</a:t>
            </a:r>
          </a:p>
          <a:p>
            <a:pPr>
              <a:spcBef>
                <a:spcPts val="0"/>
              </a:spcBef>
            </a:pPr>
            <a:r>
              <a:rPr lang="pt-BR" dirty="0" err="1"/>
              <a:t>Forms</a:t>
            </a:r>
            <a:r>
              <a:rPr lang="pt-BR" dirty="0"/>
              <a:t> (Formulários)</a:t>
            </a:r>
          </a:p>
          <a:p>
            <a:pPr lvl="1" algn="just">
              <a:spcBef>
                <a:spcPts val="0"/>
              </a:spcBef>
            </a:pPr>
            <a:r>
              <a:rPr lang="pt-BR" dirty="0"/>
              <a:t>Traz estilos e componentes prontos para criar formulários bonitos e funcionais, como campos de texto, </a:t>
            </a:r>
            <a:r>
              <a:rPr lang="pt-BR" dirty="0" err="1"/>
              <a:t>checkbox</a:t>
            </a:r>
            <a:r>
              <a:rPr lang="pt-BR" dirty="0"/>
              <a:t>, radio, </a:t>
            </a:r>
            <a:r>
              <a:rPr lang="pt-BR" dirty="0" err="1"/>
              <a:t>select</a:t>
            </a:r>
            <a:r>
              <a:rPr lang="pt-BR" dirty="0"/>
              <a:t>, etc.’</a:t>
            </a:r>
          </a:p>
        </p:txBody>
      </p:sp>
    </p:spTree>
    <p:extLst>
      <p:ext uri="{BB962C8B-B14F-4D97-AF65-F5344CB8AC3E}">
        <p14:creationId xmlns:p14="http://schemas.microsoft.com/office/powerpoint/2010/main" val="38467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D66E-A054-4616-BAFD-EDBB2F5F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à Esquerda – </a:t>
            </a:r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8538-45D0-424F-BDA5-C232EE18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832350"/>
          </a:xfrm>
        </p:spPr>
        <p:txBody>
          <a:bodyPr/>
          <a:lstStyle/>
          <a:p>
            <a:r>
              <a:rPr lang="pt-BR" dirty="0" err="1"/>
              <a:t>Components</a:t>
            </a:r>
            <a:r>
              <a:rPr lang="pt-BR" dirty="0"/>
              <a:t> (Componentes)</a:t>
            </a:r>
          </a:p>
          <a:p>
            <a:pPr lvl="1">
              <a:spcBef>
                <a:spcPts val="0"/>
              </a:spcBef>
            </a:pPr>
            <a:r>
              <a:rPr lang="pt-BR" dirty="0"/>
              <a:t>Uma das seções mais importantes. Aqui estão os botões, menus, </a:t>
            </a:r>
            <a:r>
              <a:rPr lang="pt-BR" dirty="0" err="1"/>
              <a:t>cards</a:t>
            </a:r>
            <a:r>
              <a:rPr lang="pt-BR" dirty="0"/>
              <a:t>, modais, carrosséis e muitos outros elementos interativos.</a:t>
            </a:r>
          </a:p>
          <a:p>
            <a:pPr>
              <a:spcBef>
                <a:spcPts val="0"/>
              </a:spcBef>
            </a:pPr>
            <a:r>
              <a:rPr lang="pt-BR" dirty="0" err="1"/>
              <a:t>Helpers</a:t>
            </a:r>
            <a:r>
              <a:rPr lang="pt-BR" dirty="0"/>
              <a:t> (Auxiliares)</a:t>
            </a:r>
          </a:p>
          <a:p>
            <a:pPr lvl="1">
              <a:spcBef>
                <a:spcPts val="0"/>
              </a:spcBef>
            </a:pPr>
            <a:r>
              <a:rPr lang="pt-BR" dirty="0"/>
              <a:t>Oferece classes utilitárias para facilitar ajustes visuais rápidos, como esconder elementos, controlar overflow, centralizar, entre outros.</a:t>
            </a:r>
          </a:p>
          <a:p>
            <a:pPr>
              <a:spcBef>
                <a:spcPts val="0"/>
              </a:spcBef>
            </a:pPr>
            <a:r>
              <a:rPr lang="pt-BR" dirty="0" err="1"/>
              <a:t>Utilities</a:t>
            </a:r>
            <a:r>
              <a:rPr lang="pt-BR" dirty="0"/>
              <a:t> (Utilitários)</a:t>
            </a:r>
          </a:p>
          <a:p>
            <a:pPr lvl="1">
              <a:spcBef>
                <a:spcPts val="0"/>
              </a:spcBef>
            </a:pPr>
            <a:r>
              <a:rPr lang="pt-BR" dirty="0"/>
              <a:t>Agrupa classes prontas para aplicar margens, </a:t>
            </a:r>
            <a:r>
              <a:rPr lang="pt-BR" dirty="0" err="1"/>
              <a:t>padding</a:t>
            </a:r>
            <a:r>
              <a:rPr lang="pt-BR" dirty="0"/>
              <a:t>, cores, fontes, display e mais, sem precisar escrever CSS personalizado.</a:t>
            </a:r>
          </a:p>
          <a:p>
            <a:pPr>
              <a:spcBef>
                <a:spcPts val="0"/>
              </a:spcBef>
            </a:pPr>
            <a:r>
              <a:rPr lang="pt-BR" dirty="0" err="1"/>
              <a:t>Extend</a:t>
            </a:r>
            <a:r>
              <a:rPr lang="pt-BR" dirty="0"/>
              <a:t> (Estender)</a:t>
            </a:r>
          </a:p>
          <a:p>
            <a:pPr lvl="1">
              <a:spcBef>
                <a:spcPts val="0"/>
              </a:spcBef>
            </a:pPr>
            <a:r>
              <a:rPr lang="pt-BR" dirty="0"/>
              <a:t>Explica como customizar e estender o </a:t>
            </a:r>
            <a:r>
              <a:rPr lang="pt-BR" dirty="0" err="1"/>
              <a:t>Bootstrap</a:t>
            </a:r>
            <a:r>
              <a:rPr lang="pt-BR" dirty="0"/>
              <a:t> com </a:t>
            </a:r>
            <a:r>
              <a:rPr lang="pt-BR" dirty="0" err="1"/>
              <a:t>Sass</a:t>
            </a:r>
            <a:r>
              <a:rPr lang="pt-BR" dirty="0"/>
              <a:t>, criando temas e modificando variáveis padrão.</a:t>
            </a:r>
          </a:p>
        </p:txBody>
      </p:sp>
    </p:spTree>
    <p:extLst>
      <p:ext uri="{BB962C8B-B14F-4D97-AF65-F5344CB8AC3E}">
        <p14:creationId xmlns:p14="http://schemas.microsoft.com/office/powerpoint/2010/main" val="3394115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792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Tema do Office</vt:lpstr>
      <vt:lpstr>Primeiros Passos com Bootstrap</vt:lpstr>
      <vt:lpstr>O que é o Bootstrap ?</vt:lpstr>
      <vt:lpstr> Como surgiu o Bootstrap</vt:lpstr>
      <vt:lpstr>Open Source e Comunidade</vt:lpstr>
      <vt:lpstr>Como a usar o Bootstrap</vt:lpstr>
      <vt:lpstr>Uso do Bootstrap via CDN</vt:lpstr>
      <vt:lpstr>Documentação Bootstrap</vt:lpstr>
      <vt:lpstr>Menu à Esquerda – Bootstrap Documentation</vt:lpstr>
      <vt:lpstr>Menu à Esquerda – Bootstrap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260</cp:revision>
  <dcterms:created xsi:type="dcterms:W3CDTF">2024-03-08T12:14:33Z</dcterms:created>
  <dcterms:modified xsi:type="dcterms:W3CDTF">2025-04-04T14:34:42Z</dcterms:modified>
</cp:coreProperties>
</file>