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7" r:id="rId6"/>
    <p:sldId id="259" r:id="rId7"/>
    <p:sldId id="268" r:id="rId8"/>
    <p:sldId id="270" r:id="rId9"/>
    <p:sldId id="271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043073"/>
    <a:srgbClr val="4F4FC9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ISO/IEC 27001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1F92-9EEC-4E1D-B01A-27ACD26D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Segurança da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D649F-3CC9-4586-A355-8031CD5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41207"/>
          </a:xfrm>
        </p:spPr>
        <p:txBody>
          <a:bodyPr/>
          <a:lstStyle/>
          <a:p>
            <a:r>
              <a:rPr lang="pt-BR" sz="1800" dirty="0"/>
              <a:t>A segurança da informação é um conjunto de práticas, políticas e tecnologias adotadas para proteger os dados e as informações de uma organização contra acessos não autorizados, vazamentos, alterações indevidas, perdas ou indisponibilidades, Seu principal objetivo é </a:t>
            </a:r>
            <a:r>
              <a:rPr lang="pt-BR" sz="1800" b="1" dirty="0"/>
              <a:t>garantir a proteção das informações</a:t>
            </a:r>
            <a:r>
              <a:rPr lang="pt-BR" sz="1800" dirty="0"/>
              <a:t>, preservando três pilares fundamentais: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560529-F13D-4520-A059-0CF27426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9" y="3585882"/>
            <a:ext cx="3463603" cy="29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776FA-85E5-4C3E-B325-13219DE7F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e Riscos</a:t>
            </a:r>
          </a:p>
        </p:txBody>
      </p:sp>
    </p:spTree>
    <p:extLst>
      <p:ext uri="{BB962C8B-B14F-4D97-AF65-F5344CB8AC3E}">
        <p14:creationId xmlns:p14="http://schemas.microsoft.com/office/powerpoint/2010/main" val="204585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DBB00-9CD7-4FCF-9B24-413D4581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riscos em SI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94A88-207F-4114-9B53-5AF540D9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77" y="1844675"/>
            <a:ext cx="11007306" cy="1974290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Riscos</a:t>
            </a:r>
            <a:r>
              <a:rPr lang="pt-BR" dirty="0"/>
              <a:t>, no contexto da segurança da informação, são </a:t>
            </a:r>
            <a:r>
              <a:rPr lang="pt-BR" b="1" dirty="0"/>
              <a:t>eventos ou condições incertas</a:t>
            </a:r>
            <a:r>
              <a:rPr lang="pt-BR" dirty="0"/>
              <a:t> que podem ter um impacto negativo sobre os </a:t>
            </a:r>
            <a:r>
              <a:rPr lang="pt-BR" b="1" dirty="0"/>
              <a:t>ativos de informação</a:t>
            </a:r>
            <a:r>
              <a:rPr lang="pt-BR" dirty="0"/>
              <a:t> de uma organização. Eles representam a </a:t>
            </a:r>
            <a:r>
              <a:rPr lang="pt-BR" b="1" dirty="0"/>
              <a:t>possibilidade de perda, dano ou impacto</a:t>
            </a:r>
            <a:r>
              <a:rPr lang="pt-BR" dirty="0"/>
              <a:t> indesejado causado por ameaças que exploram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25656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4702-4166-4EF0-A2C5-C77B42B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9B25-CE09-41CE-8B25-799B2394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8F1B-BA39-4AD0-8397-BEDF543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 27001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6EAB1-8B63-49CF-AF42-A07B63C8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ISO/IEC 27001</a:t>
            </a:r>
            <a:r>
              <a:rPr lang="pt-BR" sz="1800" dirty="0"/>
              <a:t> é uma norma internacional que estabelece </a:t>
            </a:r>
            <a:r>
              <a:rPr lang="pt-BR" sz="1800" b="1" dirty="0"/>
              <a:t>requisitos para um Sistema de Gestão da Segurança da Informação (SGSI)</a:t>
            </a:r>
            <a:r>
              <a:rPr lang="pt-BR" sz="1800" dirty="0"/>
              <a:t>. Ela foi desenvolvida para </a:t>
            </a:r>
            <a:r>
              <a:rPr lang="pt-BR" sz="1800" b="1" dirty="0"/>
              <a:t>ajudar organizações a protegerem suas informações de forma sistemática e eficaz</a:t>
            </a:r>
            <a:r>
              <a:rPr lang="pt-BR" sz="1800" dirty="0"/>
              <a:t>, com base em processos, políticas e controles de segurança.</a:t>
            </a:r>
          </a:p>
          <a:p>
            <a:endParaRPr lang="pt-BR" sz="1800" dirty="0"/>
          </a:p>
          <a:p>
            <a:r>
              <a:rPr lang="pt-BR" sz="1800" dirty="0"/>
              <a:t>O objetivo da ISO 27001 é garantir a </a:t>
            </a:r>
            <a:r>
              <a:rPr lang="pt-BR" sz="1800" b="1" dirty="0"/>
              <a:t>confidencialidade, integridade e disponibilidade das informações</a:t>
            </a:r>
            <a:r>
              <a:rPr lang="pt-BR" sz="1800" dirty="0"/>
              <a:t>, reduzindo riscos e prevenindo incidentes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4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2162-F778-487B-87A2-0EE0431F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ISO 27001 é obrigatória 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D6117-A57B-4FA5-AE3B-51CF9BC3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ISO/IEC 27001 não é obrigatória por lei — ou seja, nenhuma empresa é obrigada a adotá-la, a menos que haja uma exigência contratual ou regulatória específica.</a:t>
            </a:r>
          </a:p>
          <a:p>
            <a:endParaRPr lang="pt-BR" sz="1800" dirty="0"/>
          </a:p>
          <a:p>
            <a:r>
              <a:rPr lang="pt-BR" sz="1800" dirty="0"/>
              <a:t>Somente as </a:t>
            </a:r>
            <a:r>
              <a:rPr lang="pt-BR" sz="1800" b="1" dirty="0"/>
              <a:t>organizações que desejam se certificar na ISO 27001</a:t>
            </a:r>
            <a:r>
              <a:rPr lang="pt-BR" sz="1800" dirty="0"/>
              <a:t> precisam </a:t>
            </a:r>
            <a:r>
              <a:rPr lang="pt-BR" sz="1800" b="1" dirty="0"/>
              <a:t>seguir todos os requisitos da norma</a:t>
            </a:r>
            <a:r>
              <a:rPr lang="pt-BR" sz="1800" dirty="0"/>
              <a:t> e passar por uma </a:t>
            </a:r>
            <a:r>
              <a:rPr lang="pt-BR" sz="1800" b="1" dirty="0"/>
              <a:t>auditoria de certificação</a:t>
            </a:r>
            <a:r>
              <a:rPr lang="pt-BR" sz="1800" dirty="0"/>
              <a:t>. A certificação é como um "selo" que demonstra ao mercado que a empresa tem um Sistema de Gestão da Segurança da Informação estruturado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C8C5C4-5547-4D16-AE42-5890C61B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28118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6C92802-095F-427A-A525-68A993DA8C1C}"/>
              </a:ext>
            </a:extLst>
          </p:cNvPr>
          <p:cNvGrpSpPr/>
          <p:nvPr/>
        </p:nvGrpSpPr>
        <p:grpSpPr>
          <a:xfrm>
            <a:off x="4912398" y="2014030"/>
            <a:ext cx="4076609" cy="2038653"/>
            <a:chOff x="7531981" y="1668417"/>
            <a:chExt cx="4891931" cy="1802192"/>
          </a:xfrm>
        </p:grpSpPr>
        <p:sp>
          <p:nvSpPr>
            <p:cNvPr id="7" name="Text 5"/>
            <p:cNvSpPr/>
            <p:nvPr/>
          </p:nvSpPr>
          <p:spPr>
            <a:xfrm>
              <a:off x="7531982" y="166841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Conhecimento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531981" y="2091659"/>
              <a:ext cx="4891931" cy="1378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Belo Horizonte tem o maior salário entre as cidades analisadas, enquanto São Paulo apresenta o menor. Através de análises, o conhecimento gerou reflexões e conclusões que as informações isoladas não conseguem oferecer.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6D3ECB8-388A-464F-AC3C-F531F216B249}"/>
              </a:ext>
            </a:extLst>
          </p:cNvPr>
          <p:cNvGrpSpPr/>
          <p:nvPr/>
        </p:nvGrpSpPr>
        <p:grpSpPr>
          <a:xfrm>
            <a:off x="8063211" y="4142372"/>
            <a:ext cx="3315097" cy="2005060"/>
            <a:chOff x="9520563" y="4869370"/>
            <a:chExt cx="3978116" cy="2406072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0CB5B81B-3DE6-4BC2-A3CE-7368B3FE763F}"/>
                </a:ext>
              </a:extLst>
            </p:cNvPr>
            <p:cNvSpPr/>
            <p:nvPr/>
          </p:nvSpPr>
          <p:spPr>
            <a:xfrm>
              <a:off x="9520563" y="486937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 err="1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Sabedoria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365AA53D-AF2B-40ED-98FA-615CD7215C55}"/>
                </a:ext>
              </a:extLst>
            </p:cNvPr>
            <p:cNvSpPr/>
            <p:nvPr/>
          </p:nvSpPr>
          <p:spPr>
            <a:xfrm>
              <a:off x="9520563" y="5292611"/>
              <a:ext cx="3978116" cy="19828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Um programador recém-formado, ao aplicar conhecimento adquirido e sua Inteligência, pode decidir se mudar para Belo Horizonte em busca de um emprego com um salário maior.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54AFE1D-C09C-4CF8-84DC-FCD6217F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Informação x Conhecimento x Inteligência</a:t>
            </a:r>
            <a:br>
              <a:rPr lang="pt-BR" dirty="0"/>
            </a:b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C86612E-4809-4323-9303-4F0750A939EC}"/>
              </a:ext>
            </a:extLst>
          </p:cNvPr>
          <p:cNvGrpSpPr/>
          <p:nvPr/>
        </p:nvGrpSpPr>
        <p:grpSpPr>
          <a:xfrm>
            <a:off x="606093" y="2038408"/>
            <a:ext cx="2842800" cy="1725647"/>
            <a:chOff x="485989" y="2046177"/>
            <a:chExt cx="2842800" cy="1725647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0F865C2-FBF2-4AFB-90DD-1B2842D6A0A6}"/>
                </a:ext>
              </a:extLst>
            </p:cNvPr>
            <p:cNvGrpSpPr/>
            <p:nvPr/>
          </p:nvGrpSpPr>
          <p:grpSpPr>
            <a:xfrm>
              <a:off x="485989" y="2046177"/>
              <a:ext cx="2842800" cy="894420"/>
              <a:chOff x="780216" y="1668417"/>
              <a:chExt cx="3960636" cy="1340307"/>
            </a:xfrm>
          </p:grpSpPr>
          <p:sp>
            <p:nvSpPr>
              <p:cNvPr id="3" name="Text 1"/>
              <p:cNvSpPr/>
              <p:nvPr/>
            </p:nvSpPr>
            <p:spPr>
              <a:xfrm>
                <a:off x="780216" y="1668417"/>
                <a:ext cx="2822777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Dados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2"/>
              <p:cNvSpPr/>
              <p:nvPr/>
            </p:nvSpPr>
            <p:spPr>
              <a:xfrm>
                <a:off x="780216" y="2091658"/>
                <a:ext cx="3960636" cy="9170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375"/>
                  </a:lnSpc>
                </a:pPr>
                <a:r>
                  <a:rPr lang="pt-BR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Os dados são fatos brutos e isolados, sem contexto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6D6CD42-31F6-4DD6-8FA2-BC15E26D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000" y="2990774"/>
              <a:ext cx="1362075" cy="78105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2A2B5C9-5A34-4987-B2A1-BD1D55EF3142}"/>
              </a:ext>
            </a:extLst>
          </p:cNvPr>
          <p:cNvGrpSpPr/>
          <p:nvPr/>
        </p:nvGrpSpPr>
        <p:grpSpPr>
          <a:xfrm>
            <a:off x="2523097" y="4142372"/>
            <a:ext cx="3315097" cy="2115610"/>
            <a:chOff x="2780903" y="4142372"/>
            <a:chExt cx="3315097" cy="211561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0094A7-C542-42F4-9E5A-170D9C4046DF}"/>
                </a:ext>
              </a:extLst>
            </p:cNvPr>
            <p:cNvGrpSpPr/>
            <p:nvPr/>
          </p:nvGrpSpPr>
          <p:grpSpPr>
            <a:xfrm>
              <a:off x="2780903" y="4142372"/>
              <a:ext cx="3315097" cy="964683"/>
              <a:chOff x="4190050" y="4935358"/>
              <a:chExt cx="3978116" cy="1157620"/>
            </a:xfrm>
          </p:grpSpPr>
          <p:sp>
            <p:nvSpPr>
              <p:cNvPr id="5" name="Text 3"/>
              <p:cNvSpPr/>
              <p:nvPr/>
            </p:nvSpPr>
            <p:spPr>
              <a:xfrm>
                <a:off x="4190050" y="4935358"/>
                <a:ext cx="2835235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Informação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4"/>
              <p:cNvSpPr/>
              <p:nvPr/>
            </p:nvSpPr>
            <p:spPr>
              <a:xfrm>
                <a:off x="4190050" y="5358600"/>
                <a:ext cx="3978116" cy="7343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just">
                  <a:lnSpc>
                    <a:spcPts val="2375"/>
                  </a:lnSpc>
                </a:pPr>
                <a:r>
                  <a:rPr lang="en-US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Informação é o resultado da organização e identificação de dados.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F551184-D1D4-41E2-A39F-650E36E8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876" y="5286432"/>
              <a:ext cx="234315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CDBE-34FE-4F94-9736-4FFF9D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35B3E-F92D-4B6E-BAB5-16DAEB70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96564"/>
            <a:ext cx="11007306" cy="1131607"/>
          </a:xfrm>
        </p:spPr>
        <p:txBody>
          <a:bodyPr/>
          <a:lstStyle/>
          <a:p>
            <a:r>
              <a:rPr lang="pt-BR" dirty="0"/>
              <a:t>Informação é um dado que possui significado dentro de um determinado contexto, tornando-se útil para quem o recebe.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99BE69B-DE5F-48A5-A673-63BCDBAF997C}"/>
              </a:ext>
            </a:extLst>
          </p:cNvPr>
          <p:cNvSpPr/>
          <p:nvPr/>
        </p:nvSpPr>
        <p:spPr>
          <a:xfrm>
            <a:off x="749185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C10E029-093B-4725-A6D4-C3F230CD1193}"/>
              </a:ext>
            </a:extLst>
          </p:cNvPr>
          <p:cNvSpPr/>
          <p:nvPr/>
        </p:nvSpPr>
        <p:spPr>
          <a:xfrm>
            <a:off x="4164083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A342F4-7740-4707-A4F2-B38DE1EDF73A}"/>
              </a:ext>
            </a:extLst>
          </p:cNvPr>
          <p:cNvSpPr/>
          <p:nvPr/>
        </p:nvSpPr>
        <p:spPr>
          <a:xfrm>
            <a:off x="7780689" y="3621742"/>
            <a:ext cx="3818964" cy="1694329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inal de Adição 6">
            <a:extLst>
              <a:ext uri="{FF2B5EF4-FFF2-40B4-BE49-F238E27FC236}">
                <a16:creationId xmlns:a16="http://schemas.microsoft.com/office/drawing/2014/main" id="{A2C5E7DE-1B11-449D-8CBD-0EE7D154B199}"/>
              </a:ext>
            </a:extLst>
          </p:cNvPr>
          <p:cNvSpPr/>
          <p:nvPr/>
        </p:nvSpPr>
        <p:spPr>
          <a:xfrm>
            <a:off x="3039340" y="4182035"/>
            <a:ext cx="627529" cy="573743"/>
          </a:xfrm>
          <a:prstGeom prst="mathPlus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7B889C9-2843-490A-BB66-5A6A39864B8A}"/>
              </a:ext>
            </a:extLst>
          </p:cNvPr>
          <p:cNvSpPr/>
          <p:nvPr/>
        </p:nvSpPr>
        <p:spPr>
          <a:xfrm>
            <a:off x="6454238" y="4199964"/>
            <a:ext cx="829235" cy="537884"/>
          </a:xfrm>
          <a:prstGeom prst="rightArrow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8" y="1844675"/>
            <a:ext cx="6731818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Criação ou Recebimento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gerada internamente (</a:t>
            </a:r>
            <a:r>
              <a:rPr lang="pt-BR" sz="1400" dirty="0" err="1"/>
              <a:t>ex</a:t>
            </a:r>
            <a:r>
              <a:rPr lang="pt-BR" sz="1400" dirty="0"/>
              <a:t>: relatório, e-mail, contrato) ou recebida de fontes externas (</a:t>
            </a:r>
            <a:r>
              <a:rPr lang="pt-BR" sz="1400" dirty="0" err="1"/>
              <a:t>ex</a:t>
            </a:r>
            <a:r>
              <a:rPr lang="pt-BR" sz="1400" dirty="0"/>
              <a:t>: cliente, fornecedor).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Classificação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analisada e classificada com base em sua sensibilidade, valor e criticidade. Por exemplo: pública, confidencial, restrita.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Armazenamento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armazenada de forma física (papel, pastas) ou digital (banco de dados, nuvem), garantindo acesso seguro e organizado.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Uso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acessada, consultada ou manipulada por usuários autorizados, sempre conforme as políticas de segurança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566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6794571" cy="45113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Compartilhamento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Pode ser transmitida para outras pessoas, setores ou até para fora da empresa — com controle sobre quem pode receber e como será protegida.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Retenção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mantida pelo tempo necessário, de acordo com normas internas, requisitos legais ou regulatórios.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Descarte ou Eliminação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Quando não é mais necessária, a informação deve ser descartada de forma segura, garantindo que não possa ser recuperada ou usada indevidamente.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82085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2C94-3737-4982-9EC5-BAB36D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SI no ciclo de vida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E6AF1-3DBE-4260-AD53-4C5319E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484407"/>
          </a:xfrm>
        </p:spPr>
        <p:txBody>
          <a:bodyPr/>
          <a:lstStyle/>
          <a:p>
            <a:r>
              <a:rPr lang="pt-BR" sz="1800" dirty="0"/>
              <a:t>A segurança da informação não é um evento isolado, mas sim um processo contínuo que deve ser aplicado em todas as fases do ciclo de vida da informação — desde sua criação até o descarte. Essa abordagem abrangente tem como objetivo proteger os dados contra acessos não autorizados, perdas, alterações indevidas e indisponibilidade, Para isso, são considerados três pilares fundamentais: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sz="1400" b="1" dirty="0"/>
              <a:t>Confidencialidade:</a:t>
            </a:r>
            <a:r>
              <a:rPr lang="pt-BR" sz="1400" dirty="0"/>
              <a:t> Garante que a informação seja acessada apenas por pessoas autorizadas, protegendo dados sensíveis contra vazamentos e usos indevidos.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Integridade:</a:t>
            </a:r>
            <a:r>
              <a:rPr lang="pt-BR" sz="1400" dirty="0"/>
              <a:t> Assegura que a informação se mantenha exata, completa e confiável durante todo o seu ciclo, prevenindo alterações não autorizadas ou acidentais.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Disponibilidade:</a:t>
            </a:r>
            <a:r>
              <a:rPr lang="pt-BR" sz="1400" dirty="0"/>
              <a:t> Garante que a informação esteja acessível sempre que necessária, sem interrupções, para os usuários ou sistemas autorizados.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6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765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Instrument Sans Medium</vt:lpstr>
      <vt:lpstr>Instrument Sans Semi Bold</vt:lpstr>
      <vt:lpstr>Times New Roman</vt:lpstr>
      <vt:lpstr>Tema do Office</vt:lpstr>
      <vt:lpstr>ISO/IEC 27001</vt:lpstr>
      <vt:lpstr>ISO 27001</vt:lpstr>
      <vt:lpstr>A ISO 27001 é obrigatória ? </vt:lpstr>
      <vt:lpstr>Informação e Segurança</vt:lpstr>
      <vt:lpstr>Dados x Informação x Conhecimento x Inteligência </vt:lpstr>
      <vt:lpstr>O que é Informação ?</vt:lpstr>
      <vt:lpstr>Ciclo de vida da informação</vt:lpstr>
      <vt:lpstr>Ciclo de vida da informação</vt:lpstr>
      <vt:lpstr>Importância da SI no ciclo de vida da informação</vt:lpstr>
      <vt:lpstr>O que é a Segurança da Informação ?</vt:lpstr>
      <vt:lpstr>Ameaças e Riscos</vt:lpstr>
      <vt:lpstr>O que são riscos em SI 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135</cp:revision>
  <dcterms:created xsi:type="dcterms:W3CDTF">2024-03-08T12:14:33Z</dcterms:created>
  <dcterms:modified xsi:type="dcterms:W3CDTF">2025-04-13T17:49:03Z</dcterms:modified>
</cp:coreProperties>
</file>