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2" r:id="rId6"/>
    <p:sldId id="279" r:id="rId7"/>
    <p:sldId id="267" r:id="rId8"/>
    <p:sldId id="281" r:id="rId9"/>
    <p:sldId id="268" r:id="rId10"/>
    <p:sldId id="280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2" r:id="rId19"/>
    <p:sldId id="276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4045-1C94-4C43-9DB4-25B7A36A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Crie uma Lista de Passos para uma Receita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AC702-E0EB-4DDB-818E-7F917DDC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0166"/>
          </a:xfrm>
        </p:spPr>
        <p:txBody>
          <a:bodyPr/>
          <a:lstStyle/>
          <a:p>
            <a:r>
              <a:rPr lang="pt-BR" dirty="0"/>
              <a:t>Seu desafio é criar uma lista ordenada (&lt;</a:t>
            </a:r>
            <a:r>
              <a:rPr lang="pt-BR" dirty="0" err="1"/>
              <a:t>ol</a:t>
            </a:r>
            <a:r>
              <a:rPr lang="pt-BR" dirty="0"/>
              <a:t>&gt;) com o passo a passo de uma receita simples.</a:t>
            </a:r>
          </a:p>
          <a:p>
            <a:pPr marL="1028700" lvl="1" indent="-342900"/>
            <a:r>
              <a:rPr lang="pt-BR" dirty="0"/>
              <a:t>Use &lt;h2&gt; para o nome da receita.</a:t>
            </a:r>
          </a:p>
          <a:p>
            <a:pPr marL="1028700" lvl="1" indent="-342900"/>
            <a:r>
              <a:rPr lang="pt-BR" dirty="0"/>
              <a:t>Use &lt;p&gt; para uma pequena descrição da receita.</a:t>
            </a:r>
          </a:p>
          <a:p>
            <a:pPr marL="1028700" lvl="1" indent="-342900"/>
            <a:r>
              <a:rPr lang="pt-BR" dirty="0"/>
              <a:t>Use &lt;</a:t>
            </a:r>
            <a:r>
              <a:rPr lang="pt-BR" dirty="0" err="1"/>
              <a:t>ol</a:t>
            </a:r>
            <a:r>
              <a:rPr lang="pt-BR" dirty="0"/>
              <a:t>&gt; para listar os passos da preparação.</a:t>
            </a:r>
          </a:p>
        </p:txBody>
      </p:sp>
    </p:spTree>
    <p:extLst>
      <p:ext uri="{BB962C8B-B14F-4D97-AF65-F5344CB8AC3E}">
        <p14:creationId xmlns:p14="http://schemas.microsoft.com/office/powerpoint/2010/main" val="361771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63D6-67E3-41D2-A3F9-23DA1F4C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das listas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AB5DC9D-EF4C-46A8-AC5D-0CD37A422354}"/>
              </a:ext>
            </a:extLst>
          </p:cNvPr>
          <p:cNvCxnSpPr>
            <a:cxnSpLocks/>
          </p:cNvCxnSpPr>
          <p:nvPr/>
        </p:nvCxnSpPr>
        <p:spPr>
          <a:xfrm>
            <a:off x="6096000" y="1844675"/>
            <a:ext cx="0" cy="435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37BB27-0A70-4799-8F43-EDDAC180C19A}"/>
              </a:ext>
            </a:extLst>
          </p:cNvPr>
          <p:cNvSpPr txBox="1"/>
          <p:nvPr/>
        </p:nvSpPr>
        <p:spPr>
          <a:xfrm>
            <a:off x="749185" y="1844675"/>
            <a:ext cx="5015886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atributo permite alterar o estilo do marcador da lista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Marcador circular.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Marcador circular vazio.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Marcador quadrado.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FD492E-1F60-47CA-B5E4-AF83BB4F70DF}"/>
              </a:ext>
            </a:extLst>
          </p:cNvPr>
          <p:cNvSpPr txBox="1"/>
          <p:nvPr/>
        </p:nvSpPr>
        <p:spPr>
          <a:xfrm>
            <a:off x="6562157" y="1844675"/>
            <a:ext cx="5015886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atributo permite alterar o estilo do marcador da lista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=“1”: números.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=“A”: Letras maiúsculas.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=“a”: Letras minúsculas.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=“I”: Números romanos maiúsculos.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=“i”: Números romanos minúsculos.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Define o número inicial da contagem.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Faz com que os itens da lista sejam numerados de forma decrescente</a:t>
            </a:r>
          </a:p>
        </p:txBody>
      </p:sp>
    </p:spTree>
    <p:extLst>
      <p:ext uri="{BB962C8B-B14F-4D97-AF65-F5344CB8AC3E}">
        <p14:creationId xmlns:p14="http://schemas.microsoft.com/office/powerpoint/2010/main" val="299316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54EED-F397-4A1E-B369-1302A8D8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aninhadas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00C95-4D79-4097-97EB-C558B222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46200"/>
          </a:xfrm>
        </p:spPr>
        <p:txBody>
          <a:bodyPr/>
          <a:lstStyle/>
          <a:p>
            <a:r>
              <a:rPr lang="pt-BR" sz="1800" dirty="0"/>
              <a:t>Em HTML, listas dentro de listas, também chamadas de listas aninhadas, são usadas para organizar informações de forma hierárquica, com subcategorias ou subitens. Isso é feito inserindo uma nova lista (ordenada &lt;</a:t>
            </a:r>
            <a:r>
              <a:rPr lang="pt-BR" sz="1800" dirty="0" err="1"/>
              <a:t>ol</a:t>
            </a:r>
            <a:r>
              <a:rPr lang="pt-BR" sz="1800" dirty="0"/>
              <a:t>&gt; ou não ordenada &lt;</a:t>
            </a:r>
            <a:r>
              <a:rPr lang="pt-BR" sz="1800" dirty="0" err="1"/>
              <a:t>ul</a:t>
            </a:r>
            <a:r>
              <a:rPr lang="pt-BR" sz="1800" dirty="0"/>
              <a:t>&gt;) dentro de um item de lista (&lt;li&gt;), criando uma estrutura mais detalhada e lógica para os dados.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1E9AA06-F26A-4029-AD58-539CBBA95988}"/>
              </a:ext>
            </a:extLst>
          </p:cNvPr>
          <p:cNvSpPr/>
          <p:nvPr/>
        </p:nvSpPr>
        <p:spPr>
          <a:xfrm>
            <a:off x="2587625" y="3732557"/>
            <a:ext cx="2371725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Frutas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Maçã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Banana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Laranja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Verduras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Alface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Espinafre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Couve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6E7147-CA84-40F7-BE51-6D9841F5C494}"/>
              </a:ext>
            </a:extLst>
          </p:cNvPr>
          <p:cNvSpPr/>
          <p:nvPr/>
        </p:nvSpPr>
        <p:spPr>
          <a:xfrm>
            <a:off x="7546975" y="4060852"/>
            <a:ext cx="20574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Animais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Cachorro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Gato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Veículos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Carro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Moto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9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54EED-F397-4A1E-B369-1302A8D8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Listas aninhadas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9EA092-869B-4332-8A1E-1667628E9BF2}"/>
              </a:ext>
            </a:extLst>
          </p:cNvPr>
          <p:cNvSpPr/>
          <p:nvPr/>
        </p:nvSpPr>
        <p:spPr>
          <a:xfrm>
            <a:off x="1846753" y="2047876"/>
            <a:ext cx="33846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Frutas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Maçã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Banana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Laranja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Verduras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Alface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Espinafre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Couve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5C7477-21BE-4F45-B925-AE1B155AF967}"/>
              </a:ext>
            </a:extLst>
          </p:cNvPr>
          <p:cNvSpPr/>
          <p:nvPr/>
        </p:nvSpPr>
        <p:spPr>
          <a:xfrm>
            <a:off x="7078171" y="2324874"/>
            <a:ext cx="32670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Animais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Cachorro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Gato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Veículos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Carro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Moto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6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Hyperlinks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C0D3-6828-4474-883D-F3BE14D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203450"/>
          </a:xfrm>
        </p:spPr>
        <p:txBody>
          <a:bodyPr/>
          <a:lstStyle/>
          <a:p>
            <a:r>
              <a:rPr lang="pt-BR" dirty="0"/>
              <a:t>Para adicionar links em HTML, usamos a </a:t>
            </a:r>
            <a:r>
              <a:rPr lang="pt-BR" dirty="0" err="1"/>
              <a:t>tag</a:t>
            </a:r>
            <a:r>
              <a:rPr lang="pt-BR" dirty="0"/>
              <a:t> &lt;a&gt;, que é a </a:t>
            </a:r>
            <a:r>
              <a:rPr lang="pt-BR" dirty="0" err="1"/>
              <a:t>tag</a:t>
            </a:r>
            <a:r>
              <a:rPr lang="pt-BR" dirty="0"/>
              <a:t> de "âncora". Ela permite criar hyperlinks que podem redirecionar o usuário para outra página ou recurso, seja dentro do próprio site ou para sites externos.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FC0482-266B-4E9C-A9ED-35F108EC8550}"/>
              </a:ext>
            </a:extLst>
          </p:cNvPr>
          <p:cNvSpPr/>
          <p:nvPr/>
        </p:nvSpPr>
        <p:spPr>
          <a:xfrm>
            <a:off x="1458723" y="4048125"/>
            <a:ext cx="927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Você pode acessar meu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clicando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“link-desejado"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aqui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7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Hyperlinks em HTML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3D2D3-19C3-4A8B-A1AC-857045B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350"/>
          </a:xfrm>
        </p:spPr>
        <p:txBody>
          <a:bodyPr/>
          <a:lstStyle/>
          <a:p>
            <a:r>
              <a:rPr lang="pt-BR" sz="1800" dirty="0"/>
              <a:t>Os links em HTML são usados para criar conexões entre diferentes páginas da web ou entre seções de uma mesma página. Existem dois tipos principais de links: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57224514-6B50-4344-B53E-F83674BD7216}"/>
              </a:ext>
            </a:extLst>
          </p:cNvPr>
          <p:cNvSpPr txBox="1">
            <a:spLocks/>
          </p:cNvSpPr>
          <p:nvPr/>
        </p:nvSpPr>
        <p:spPr>
          <a:xfrm>
            <a:off x="592347" y="2959100"/>
            <a:ext cx="11007306" cy="19939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Links Externos - </a:t>
            </a:r>
            <a:r>
              <a:rPr lang="pt-BR" sz="1800" dirty="0"/>
              <a:t>Links externos são usados para direcionar o usuário a uma página que está hospedada em um site diferente do seu. Por exemplo, se você quiser </a:t>
            </a:r>
            <a:r>
              <a:rPr lang="pt-BR" sz="1800" dirty="0" err="1"/>
              <a:t>linkar</a:t>
            </a:r>
            <a:r>
              <a:rPr lang="pt-BR" sz="1800" dirty="0"/>
              <a:t> seu site para outro site, como o Google, você usará um link externo. </a:t>
            </a:r>
          </a:p>
          <a:p>
            <a:r>
              <a:rPr lang="pt-BR" sz="1800" dirty="0"/>
              <a:t>Exemplo: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3129C1-2188-43D5-A0EB-DE78F47FF4DA}"/>
              </a:ext>
            </a:extLst>
          </p:cNvPr>
          <p:cNvSpPr/>
          <p:nvPr/>
        </p:nvSpPr>
        <p:spPr>
          <a:xfrm>
            <a:off x="1681162" y="5045075"/>
            <a:ext cx="882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target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"_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blank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Acesse o Google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FB3E2BF-F43B-4EE8-AFD0-C5ED24FFFF8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200775" y="5409646"/>
            <a:ext cx="504825" cy="4658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E01F57-3A4C-44CE-85BF-B384C3AAADCC}"/>
              </a:ext>
            </a:extLst>
          </p:cNvPr>
          <p:cNvSpPr txBox="1"/>
          <p:nvPr/>
        </p:nvSpPr>
        <p:spPr>
          <a:xfrm>
            <a:off x="4133850" y="5875466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que a página seja aberta em uma nova guia</a:t>
            </a:r>
          </a:p>
        </p:txBody>
      </p:sp>
    </p:spTree>
    <p:extLst>
      <p:ext uri="{BB962C8B-B14F-4D97-AF65-F5344CB8AC3E}">
        <p14:creationId xmlns:p14="http://schemas.microsoft.com/office/powerpoint/2010/main" val="8927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Hyperlinks em HTML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3D2D3-19C3-4A8B-A1AC-857045B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350"/>
          </a:xfrm>
        </p:spPr>
        <p:txBody>
          <a:bodyPr/>
          <a:lstStyle/>
          <a:p>
            <a:r>
              <a:rPr lang="pt-BR" sz="1800" dirty="0"/>
              <a:t>Os links em HTML são usados para criar conexões entre diferentes páginas da web ou entre seções de uma mesma página. Existem dois tipos principais de links: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57224514-6B50-4344-B53E-F83674BD7216}"/>
              </a:ext>
            </a:extLst>
          </p:cNvPr>
          <p:cNvSpPr txBox="1">
            <a:spLocks/>
          </p:cNvSpPr>
          <p:nvPr/>
        </p:nvSpPr>
        <p:spPr>
          <a:xfrm>
            <a:off x="592347" y="2959100"/>
            <a:ext cx="11007306" cy="19939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Links Internos - </a:t>
            </a:r>
            <a:r>
              <a:rPr lang="pt-BR" sz="1800" dirty="0"/>
              <a:t>Links internos são usados para navegar dentro da mesma página ou para vincular a diferentes páginas do mesmo site. Eles são úteis para a navegação em uma página longa, direcionando para uma seção específica, ou para navegar entre páginas de um mesmo site.</a:t>
            </a:r>
          </a:p>
          <a:p>
            <a:r>
              <a:rPr lang="pt-BR" sz="1800" dirty="0"/>
              <a:t>Exemplo 1 - Link para outra página do mesmo site: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4BCF04-7A00-45A1-B75A-397002495786}"/>
              </a:ext>
            </a:extLst>
          </p:cNvPr>
          <p:cNvSpPr/>
          <p:nvPr/>
        </p:nvSpPr>
        <p:spPr>
          <a:xfrm>
            <a:off x="3217648" y="512075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"index2.html"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Ir para a Página 2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9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Hyperlinks em HTML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3D2D3-19C3-4A8B-A1AC-857045B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350"/>
          </a:xfrm>
        </p:spPr>
        <p:txBody>
          <a:bodyPr/>
          <a:lstStyle/>
          <a:p>
            <a:r>
              <a:rPr lang="pt-BR" sz="1800" dirty="0"/>
              <a:t>Os links em HTML são usados para criar conexões entre diferentes páginas da web ou entre seções de uma mesma página. Existem dois tipos principais de links: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57224514-6B50-4344-B53E-F83674BD7216}"/>
              </a:ext>
            </a:extLst>
          </p:cNvPr>
          <p:cNvSpPr txBox="1">
            <a:spLocks/>
          </p:cNvSpPr>
          <p:nvPr/>
        </p:nvSpPr>
        <p:spPr>
          <a:xfrm>
            <a:off x="592347" y="2959100"/>
            <a:ext cx="11007306" cy="15271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Você pode criar um link para uma seção específica dentro da mesma página, utilizando o atributo </a:t>
            </a:r>
            <a:r>
              <a:rPr lang="pt-BR" sz="1800" b="1" dirty="0"/>
              <a:t>id</a:t>
            </a:r>
            <a:r>
              <a:rPr lang="pt-BR" sz="1800" dirty="0"/>
              <a:t> para identificar o local e o atributo </a:t>
            </a:r>
            <a:r>
              <a:rPr lang="pt-BR" sz="1800" b="1" dirty="0" err="1"/>
              <a:t>href</a:t>
            </a:r>
            <a:r>
              <a:rPr lang="pt-BR" sz="1800" dirty="0"/>
              <a:t> para direcionar a essa área.</a:t>
            </a:r>
          </a:p>
          <a:p>
            <a:r>
              <a:rPr lang="pt-BR" sz="1800" dirty="0"/>
              <a:t>Exemplo 2 - Link para outra página do mesmo site: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46CB77-AF47-4977-94BF-5FF36F7938FF}"/>
              </a:ext>
            </a:extLst>
          </p:cNvPr>
          <p:cNvSpPr/>
          <p:nvPr/>
        </p:nvSpPr>
        <p:spPr>
          <a:xfrm>
            <a:off x="3186113" y="4746101"/>
            <a:ext cx="5819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"#contato"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Ir para Contato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"contato"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Contato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Aqui estão as informações de contato.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11EE0-8AE9-4929-A33C-F3402A4E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Crie uma Página da Faculdade UMC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DE4BB-103C-4F06-8649-A2F279D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foi contratado para criar uma página simples para a Faculdade UMC, onde os visitantes possam navegar facilmente entre diferentes seções e páginas do site. Requisitos:</a:t>
            </a:r>
          </a:p>
          <a:p>
            <a:pPr lvl="1"/>
            <a:r>
              <a:rPr lang="pt-BR" dirty="0"/>
              <a:t>Um link externo que leve ao site oficial da UMC.</a:t>
            </a:r>
          </a:p>
          <a:p>
            <a:pPr lvl="1"/>
            <a:r>
              <a:rPr lang="pt-BR" dirty="0"/>
              <a:t>Um link interno para outra página, como "Cursos" (exemplo: "cursos.html").</a:t>
            </a:r>
          </a:p>
          <a:p>
            <a:pPr lvl="1"/>
            <a:r>
              <a:rPr lang="pt-BR" dirty="0"/>
              <a:t>Um link interno para uma seção da própria página, como "Contato".</a:t>
            </a:r>
          </a:p>
          <a:p>
            <a:pPr lvl="1"/>
            <a:r>
              <a:rPr lang="pt-BR" dirty="0"/>
              <a:t>Uma nova seção chamada "Curiosidades", com fatos interessantes sobre a faculdade.</a:t>
            </a:r>
          </a:p>
        </p:txBody>
      </p:sp>
    </p:spTree>
    <p:extLst>
      <p:ext uri="{BB962C8B-B14F-4D97-AF65-F5344CB8AC3E}">
        <p14:creationId xmlns:p14="http://schemas.microsoft.com/office/powerpoint/2010/main" val="139267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CB1B-BFEF-4C05-ADF7-216630D8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 - Site de Receitas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865B-5E0D-4254-B171-0E8C538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Criar um site simples de receitas culinárias, onde você usará as </a:t>
            </a:r>
            <a:r>
              <a:rPr lang="pt-BR" dirty="0" err="1"/>
              <a:t>tags</a:t>
            </a:r>
            <a:r>
              <a:rPr lang="pt-BR" dirty="0"/>
              <a:t> HTML ensinadas para estruturar as páginas. O site terá 4 páginas com o tema de receitas, sendo uma página inicial e 3 páginas para diferentes receitas.</a:t>
            </a:r>
          </a:p>
          <a:p>
            <a:pPr>
              <a:spcBef>
                <a:spcPts val="0"/>
              </a:spcBef>
            </a:pPr>
            <a:r>
              <a:rPr lang="pt-BR" dirty="0"/>
              <a:t>Estrutura do Projeto: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Home (index.html) - </a:t>
            </a:r>
            <a:r>
              <a:rPr lang="pt-BR" dirty="0"/>
              <a:t>A página inicial do site, contendo um menu de navegação com links para as outras páginas.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Bolo de Cenoura (bolo-cenoura.html) - </a:t>
            </a:r>
            <a:r>
              <a:rPr lang="pt-BR" dirty="0"/>
              <a:t>A receita de Bolo de Cenoura.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Bolo de Chocolate (bolo-chocolate.html) - </a:t>
            </a:r>
            <a:r>
              <a:rPr lang="pt-BR" dirty="0"/>
              <a:t>A receita de Bolo de Chocolate.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Strogonoff (strogonoff.html) - </a:t>
            </a:r>
            <a:r>
              <a:rPr lang="pt-BR" dirty="0"/>
              <a:t>A receita de Strogonoff.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8592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E3B-0628-43AB-A4A8-35C0A790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Documento HTML5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22FFBB-439D-41F5-905C-E82D55AC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68" y="3827419"/>
            <a:ext cx="9309463" cy="217616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FEE2BE5-C0EE-4E69-B0B1-A7781389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Estrutura Básica de um Documento HTML5 é composta por elementos essenciais para criar uma página web. Ela começa com a declaração &lt;!DOCTYPE </a:t>
            </a:r>
            <a:r>
              <a:rPr lang="pt-BR" dirty="0" err="1"/>
              <a:t>html</a:t>
            </a:r>
            <a:r>
              <a:rPr lang="pt-BR" dirty="0"/>
              <a:t>&gt; para definir o tipo do documento.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html</a:t>
            </a:r>
            <a:r>
              <a:rPr lang="pt-BR" dirty="0"/>
              <a:t>&gt;, temos duas seções principais:</a:t>
            </a:r>
          </a:p>
        </p:txBody>
      </p:sp>
    </p:spTree>
    <p:extLst>
      <p:ext uri="{BB962C8B-B14F-4D97-AF65-F5344CB8AC3E}">
        <p14:creationId xmlns:p14="http://schemas.microsoft.com/office/powerpoint/2010/main" val="417590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CB1B-BFEF-4C05-ADF7-216630D8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 - Criando um Portfólio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865B-5E0D-4254-B171-0E8C538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Criar um site de portfólio simples, onde você usará as </a:t>
            </a:r>
            <a:r>
              <a:rPr lang="pt-BR" dirty="0" err="1"/>
              <a:t>tags</a:t>
            </a:r>
            <a:r>
              <a:rPr lang="pt-BR" dirty="0"/>
              <a:t> HTML para estruturar as páginas e apresentar suas informações profissionais. O site será dividido em 4 páginas principais, sendo uma página inicial (Home), uma página de currículo, uma página de projetos pessoais e uma página de certificados.</a:t>
            </a:r>
          </a:p>
          <a:p>
            <a:pPr>
              <a:spcBef>
                <a:spcPts val="0"/>
              </a:spcBef>
            </a:pPr>
            <a:r>
              <a:rPr lang="pt-BR" dirty="0"/>
              <a:t>Estrutura do Projeto: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Home (index.html) - </a:t>
            </a:r>
            <a:r>
              <a:rPr lang="pt-BR" dirty="0"/>
              <a:t>A página inicial, que servirá como uma introdução ao seu portfólio.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Currículo (curriculo.html) - </a:t>
            </a:r>
            <a:r>
              <a:rPr lang="pt-BR" dirty="0"/>
              <a:t>A página onde você apresentará seu currículo profissional.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Projetos Pessoais (projetos-pessoais.html) - </a:t>
            </a:r>
            <a:r>
              <a:rPr lang="pt-BR" dirty="0"/>
              <a:t>A página dedicada aos projetos que você desenvolveu ou está desenvolvendo.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Certificados (certificados.html) - </a:t>
            </a:r>
            <a:r>
              <a:rPr lang="pt-BR" dirty="0"/>
              <a:t>A página onde você listará seus certificados e conquistas.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5645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e Subtítulos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066959"/>
          </a:xfrm>
        </p:spPr>
        <p:txBody>
          <a:bodyPr/>
          <a:lstStyle/>
          <a:p>
            <a:r>
              <a:rPr lang="pt-BR" dirty="0"/>
              <a:t>Para criar títulos e subtítulos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&lt;h1&gt; </a:t>
            </a:r>
            <a:r>
              <a:rPr lang="pt-BR" dirty="0"/>
              <a:t>até </a:t>
            </a:r>
            <a:r>
              <a:rPr lang="pt-BR" b="1" dirty="0"/>
              <a:t>&lt;h6&gt;</a:t>
            </a:r>
            <a:r>
              <a:rPr lang="pt-BR" dirty="0"/>
              <a:t>. Sendo usadas para destacar o tema principal de uma página ou seção, seguindo a seguinte hierarquia:</a:t>
            </a:r>
            <a:endParaRPr lang="pt-BR" sz="2000" dirty="0"/>
          </a:p>
          <a:p>
            <a:pPr marL="971550" lvl="1" indent="-285750" algn="just"/>
            <a:r>
              <a:rPr lang="pt-BR" sz="1600" dirty="0"/>
              <a:t>&lt;h1&gt;: O título principal da página, o mais destacado e geralmente usado uma única vez.</a:t>
            </a:r>
          </a:p>
          <a:p>
            <a:pPr marL="971550" lvl="1" indent="-285750" algn="just"/>
            <a:r>
              <a:rPr lang="pt-BR" sz="1600" dirty="0"/>
              <a:t>&lt;h2&gt;: Subtítulo, representando uma seção importante do conteúdo.</a:t>
            </a:r>
          </a:p>
          <a:p>
            <a:pPr marL="971550" lvl="1" indent="-285750" algn="just"/>
            <a:r>
              <a:rPr lang="pt-BR" sz="1600" dirty="0"/>
              <a:t>&lt;h3&gt; a &lt;h6&gt;: Títulos para subseções ou detalhes menores.</a:t>
            </a:r>
          </a:p>
          <a:p>
            <a:pPr marL="285750" indent="-285750"/>
            <a:r>
              <a:rPr lang="pt-BR" sz="2200" dirty="0"/>
              <a:t>Sintaxe: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08C7EF-A808-4CD8-B917-9FF3549B1023}"/>
              </a:ext>
            </a:extLst>
          </p:cNvPr>
          <p:cNvSpPr/>
          <p:nvPr/>
        </p:nvSpPr>
        <p:spPr>
          <a:xfrm>
            <a:off x="4800613" y="50839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Olá, Mundo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7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Parágrafos e Linha Horizontal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6"/>
          </a:xfrm>
        </p:spPr>
        <p:txBody>
          <a:bodyPr/>
          <a:lstStyle/>
          <a:p>
            <a:r>
              <a:rPr lang="pt-BR" dirty="0"/>
              <a:t>Para escrever parágrafos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&lt;p&gt;</a:t>
            </a:r>
            <a:r>
              <a:rPr lang="pt-BR" dirty="0"/>
              <a:t>. Ela é responsável por agrupar blocos de texto e garantir que o conteúdo fique bem organizado e legível na página.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EA0F6B-3C14-4946-95FF-88B6DAA3EBF5}"/>
              </a:ext>
            </a:extLst>
          </p:cNvPr>
          <p:cNvSpPr/>
          <p:nvPr/>
        </p:nvSpPr>
        <p:spPr>
          <a:xfrm>
            <a:off x="4484020" y="3574419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Parágrafo em HTML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3808505-9E9F-42F1-A681-BCF12C330E8D}"/>
              </a:ext>
            </a:extLst>
          </p:cNvPr>
          <p:cNvSpPr txBox="1">
            <a:spLocks/>
          </p:cNvSpPr>
          <p:nvPr/>
        </p:nvSpPr>
        <p:spPr>
          <a:xfrm>
            <a:off x="592347" y="4089170"/>
            <a:ext cx="11007306" cy="158432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adicionar uma linha horizontal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hr</a:t>
            </a:r>
            <a:r>
              <a:rPr lang="pt-BR" b="1" dirty="0"/>
              <a:t>&gt;</a:t>
            </a:r>
            <a:r>
              <a:rPr lang="pt-BR" dirty="0"/>
              <a:t>. Ela é usada para criar uma separação visual entre seções de conteúdo ou indicar uma mudança de tema em uma página.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37399E-E497-433F-97DA-8F4459D86E18}"/>
              </a:ext>
            </a:extLst>
          </p:cNvPr>
          <p:cNvSpPr/>
          <p:nvPr/>
        </p:nvSpPr>
        <p:spPr>
          <a:xfrm>
            <a:off x="5750391" y="581891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0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3"/>
            <a:ext cx="11007306" cy="2953749"/>
          </a:xfrm>
        </p:spPr>
        <p:txBody>
          <a:bodyPr/>
          <a:lstStyle/>
          <a:p>
            <a:r>
              <a:rPr lang="pt-BR" dirty="0"/>
              <a:t>Para inserir imagens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&gt;</a:t>
            </a:r>
            <a:r>
              <a:rPr lang="pt-BR" dirty="0"/>
              <a:t>. Ela é usada para exibir imagens em uma página web e requer atributos específicos para funcionar corretamente.</a:t>
            </a:r>
          </a:p>
          <a:p>
            <a:pPr lvl="1"/>
            <a:r>
              <a:rPr lang="pt-BR" sz="1600" b="1" dirty="0" err="1"/>
              <a:t>src</a:t>
            </a:r>
            <a:r>
              <a:rPr lang="pt-BR" sz="1600" dirty="0"/>
              <a:t>: Indica o caminho ou URL da imagem.</a:t>
            </a:r>
          </a:p>
          <a:p>
            <a:pPr lvl="1"/>
            <a:r>
              <a:rPr lang="pt-BR" b="1" dirty="0" err="1"/>
              <a:t>alt</a:t>
            </a:r>
            <a:r>
              <a:rPr lang="pt-BR" dirty="0"/>
              <a:t>: </a:t>
            </a:r>
            <a:r>
              <a:rPr lang="pt-BR" sz="1600" dirty="0"/>
              <a:t>Texto alternativo que descreve a imagem (usado para acessibilidade e como </a:t>
            </a:r>
            <a:r>
              <a:rPr lang="pt-BR" sz="1600" dirty="0" err="1"/>
              <a:t>fallback</a:t>
            </a:r>
            <a:r>
              <a:rPr lang="pt-BR" sz="1600" dirty="0"/>
              <a:t> caso a imagem não carregue).</a:t>
            </a:r>
          </a:p>
          <a:p>
            <a:pPr lvl="1"/>
            <a:r>
              <a:rPr lang="pt-BR" sz="1600" b="1" dirty="0" err="1"/>
              <a:t>width</a:t>
            </a:r>
            <a:r>
              <a:rPr lang="pt-BR" sz="1600" dirty="0"/>
              <a:t> e </a:t>
            </a:r>
            <a:r>
              <a:rPr lang="pt-BR" sz="1600" b="1" dirty="0" err="1"/>
              <a:t>height</a:t>
            </a:r>
            <a:r>
              <a:rPr lang="pt-BR" sz="1600" dirty="0"/>
              <a:t> (opcionais): Definem as dimensões da imagem.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79D36C-AFFF-414C-A055-D10F7C674EC0}"/>
              </a:ext>
            </a:extLst>
          </p:cNvPr>
          <p:cNvSpPr/>
          <p:nvPr/>
        </p:nvSpPr>
        <p:spPr>
          <a:xfrm>
            <a:off x="2455817" y="4798422"/>
            <a:ext cx="7280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"Logo.png"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"logo"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"500"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"500"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9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1F180-A78F-4925-B8D5-14F77463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Crie uma Página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3E1F2-5036-4FDB-A904-386299A1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HTML simples com um título principal e uma pequena biografia. Utilize as seguintes </a:t>
            </a:r>
            <a:r>
              <a:rPr lang="pt-BR" dirty="0" err="1"/>
              <a:t>tags</a:t>
            </a:r>
            <a:r>
              <a:rPr lang="pt-BR" dirty="0"/>
              <a:t>:</a:t>
            </a:r>
          </a:p>
          <a:p>
            <a:pPr marL="1028700" lvl="1" indent="-342900"/>
            <a:r>
              <a:rPr lang="pt-BR" dirty="0"/>
              <a:t>&lt;h1&gt; para o título principal, com seu nome.</a:t>
            </a:r>
          </a:p>
          <a:p>
            <a:pPr marL="1028700" lvl="1" indent="-342900"/>
            <a:r>
              <a:rPr lang="pt-BR" dirty="0"/>
              <a:t>&lt;h2&gt; para um subtítulo.</a:t>
            </a:r>
          </a:p>
          <a:p>
            <a:pPr marL="1028700" lvl="1" indent="-342900"/>
            <a:r>
              <a:rPr lang="pt-BR" dirty="0"/>
              <a:t>&lt;p&gt; para um pequeno parágrafo com uma descrição sobre você.</a:t>
            </a:r>
          </a:p>
          <a:p>
            <a:pPr marL="1028700" lvl="1" indent="-342900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 para adicionar uma imagem representativa (pode ser uma foto sua ou uma imagem qualquer da internet).</a:t>
            </a:r>
          </a:p>
        </p:txBody>
      </p:sp>
    </p:spTree>
    <p:extLst>
      <p:ext uri="{BB962C8B-B14F-4D97-AF65-F5344CB8AC3E}">
        <p14:creationId xmlns:p14="http://schemas.microsoft.com/office/powerpoint/2010/main" val="275970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não ordenadas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C0D3-6828-4474-883D-F3BE14D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42365"/>
          </a:xfrm>
        </p:spPr>
        <p:txBody>
          <a:bodyPr/>
          <a:lstStyle/>
          <a:p>
            <a:r>
              <a:rPr lang="pt-BR" dirty="0"/>
              <a:t>Para criar listas não ordenadas,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ul</a:t>
            </a:r>
            <a:r>
              <a:rPr lang="pt-BR" dirty="0"/>
              <a:t>&gt; para agrupar itens e &lt;li&gt; para definir cada item. Os marcadores padrão podem ser personalizados com CSS, como pontos, quadrados ou círculos.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88B26B9-0D1A-4AE4-8D2A-D0A00E922F42}"/>
              </a:ext>
            </a:extLst>
          </p:cNvPr>
          <p:cNvGrpSpPr/>
          <p:nvPr/>
        </p:nvGrpSpPr>
        <p:grpSpPr>
          <a:xfrm>
            <a:off x="1965316" y="3748286"/>
            <a:ext cx="4223411" cy="2242232"/>
            <a:chOff x="1523330" y="3748286"/>
            <a:chExt cx="4223411" cy="224223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773DD11-4700-4468-A448-F819C8ACD988}"/>
                </a:ext>
              </a:extLst>
            </p:cNvPr>
            <p:cNvSpPr/>
            <p:nvPr/>
          </p:nvSpPr>
          <p:spPr>
            <a:xfrm>
              <a:off x="1523330" y="4236192"/>
              <a:ext cx="422341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&lt;h2&gt;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Frutas Favoritas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&lt;/h2&gt;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&lt;ul&gt;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Maçã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Banana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Laranja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&lt;/ul&gt;</a:t>
              </a:r>
              <a:endPara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F77BD71-ED2A-47DD-A235-B1D368B99BA3}"/>
                </a:ext>
              </a:extLst>
            </p:cNvPr>
            <p:cNvSpPr txBox="1"/>
            <p:nvPr/>
          </p:nvSpPr>
          <p:spPr>
            <a:xfrm>
              <a:off x="2629195" y="3748286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código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0C34FDE-B500-483A-A6A8-861325FC22B0}"/>
              </a:ext>
            </a:extLst>
          </p:cNvPr>
          <p:cNvGrpSpPr/>
          <p:nvPr/>
        </p:nvGrpSpPr>
        <p:grpSpPr>
          <a:xfrm>
            <a:off x="8154043" y="3748286"/>
            <a:ext cx="2072640" cy="2053667"/>
            <a:chOff x="8086526" y="3748286"/>
            <a:chExt cx="2072640" cy="205366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DA4012A-A6B8-423A-9E63-89F2E6C4B05D}"/>
                </a:ext>
              </a:extLst>
            </p:cNvPr>
            <p:cNvSpPr/>
            <p:nvPr/>
          </p:nvSpPr>
          <p:spPr>
            <a:xfrm>
              <a:off x="8086526" y="4097384"/>
              <a:ext cx="2072640" cy="1704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Frutas Favoritas</a:t>
              </a:r>
            </a:p>
            <a:p>
              <a:pPr marL="266400" lvl="1" indent="2664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Maçã</a:t>
              </a:r>
            </a:p>
            <a:p>
              <a:pPr marL="266400" lvl="1" indent="2664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Banana</a:t>
              </a:r>
            </a:p>
            <a:p>
              <a:pPr marL="266400" lvl="1" indent="2664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Laranja</a:t>
              </a:r>
              <a:endPara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4147903-D57B-4394-9B3E-8417178993D3}"/>
                </a:ext>
              </a:extLst>
            </p:cNvPr>
            <p:cNvSpPr txBox="1"/>
            <p:nvPr/>
          </p:nvSpPr>
          <p:spPr>
            <a:xfrm>
              <a:off x="8117006" y="3748286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54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8F11-233C-4389-B118-EA688AA2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Crie uma Lista de Itens Favoritos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6CCF-470F-4111-84E3-04CADE90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Agora, você vai criar uma lista não ordenada (&lt;</a:t>
            </a:r>
            <a:r>
              <a:rPr lang="pt-BR" dirty="0" err="1"/>
              <a:t>ul</a:t>
            </a:r>
            <a:r>
              <a:rPr lang="pt-BR" dirty="0"/>
              <a:t>&gt;) com coisas que você gosta.</a:t>
            </a:r>
          </a:p>
          <a:p>
            <a:pPr marL="1028700" lvl="1" indent="-342900"/>
            <a:r>
              <a:rPr lang="pt-BR" dirty="0"/>
              <a:t>Use &lt;h2&gt; para o título da lista.</a:t>
            </a:r>
          </a:p>
          <a:p>
            <a:pPr marL="1028700" lvl="1" indent="-342900"/>
            <a:r>
              <a:rPr lang="pt-BR" dirty="0"/>
              <a:t>Use &lt;p&gt; para uma breve explicação do que está listando.</a:t>
            </a:r>
          </a:p>
          <a:p>
            <a:pPr marL="1028700" lvl="1" indent="-342900"/>
            <a:r>
              <a:rPr lang="pt-BR" dirty="0"/>
              <a:t>Use &lt;</a:t>
            </a:r>
            <a:r>
              <a:rPr lang="pt-BR" dirty="0" err="1"/>
              <a:t>ul</a:t>
            </a:r>
            <a:r>
              <a:rPr lang="pt-BR" dirty="0"/>
              <a:t>&gt; para listar pelo menos 5 itens.</a:t>
            </a:r>
          </a:p>
        </p:txBody>
      </p:sp>
    </p:spTree>
    <p:extLst>
      <p:ext uri="{BB962C8B-B14F-4D97-AF65-F5344CB8AC3E}">
        <p14:creationId xmlns:p14="http://schemas.microsoft.com/office/powerpoint/2010/main" val="17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ordenadas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C0D3-6828-4474-883D-F3BE14D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Para criar listas ordenadas, utilize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ol</a:t>
            </a:r>
            <a:r>
              <a:rPr lang="pt-BR" dirty="0"/>
              <a:t>&gt; para agrupar os itens e &lt;li&gt; para definir cada elemento da lista. Os itens serão exibidos em ordem numérica ou alfabética, e é possível personalizar o tipo de numeração com CSS, como números romanos, letras ou outros formatos.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84BD660-7EDF-4BAD-92FD-306744931417}"/>
              </a:ext>
            </a:extLst>
          </p:cNvPr>
          <p:cNvGrpSpPr/>
          <p:nvPr/>
        </p:nvGrpSpPr>
        <p:grpSpPr>
          <a:xfrm>
            <a:off x="7541649" y="3578526"/>
            <a:ext cx="3445610" cy="2638926"/>
            <a:chOff x="7692489" y="3578526"/>
            <a:chExt cx="3445610" cy="263892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DA4012A-A6B8-423A-9E63-89F2E6C4B05D}"/>
                </a:ext>
              </a:extLst>
            </p:cNvPr>
            <p:cNvSpPr/>
            <p:nvPr/>
          </p:nvSpPr>
          <p:spPr>
            <a:xfrm>
              <a:off x="7692489" y="4097384"/>
              <a:ext cx="3445610" cy="2120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Objetos eletrônicos essenciais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Celular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Laptop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Fone de ouvido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Câmera fotográfica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4147903-D57B-4394-9B3E-8417178993D3}"/>
                </a:ext>
              </a:extLst>
            </p:cNvPr>
            <p:cNvSpPr txBox="1"/>
            <p:nvPr/>
          </p:nvSpPr>
          <p:spPr>
            <a:xfrm>
              <a:off x="7743160" y="3578526"/>
              <a:ext cx="3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saída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B3E6CE3-4322-42A8-B241-E6B6C6E620AF}"/>
              </a:ext>
            </a:extLst>
          </p:cNvPr>
          <p:cNvGrpSpPr/>
          <p:nvPr/>
        </p:nvGrpSpPr>
        <p:grpSpPr>
          <a:xfrm>
            <a:off x="1204740" y="3578526"/>
            <a:ext cx="5132169" cy="2550183"/>
            <a:chOff x="1320882" y="3578526"/>
            <a:chExt cx="5132169" cy="25501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F77BD71-ED2A-47DD-A235-B1D368B99BA3}"/>
                </a:ext>
              </a:extLst>
            </p:cNvPr>
            <p:cNvSpPr txBox="1"/>
            <p:nvPr/>
          </p:nvSpPr>
          <p:spPr>
            <a:xfrm>
              <a:off x="2881126" y="3578526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código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D848881-D7AC-4805-9B31-759BF6DBB325}"/>
                </a:ext>
              </a:extLst>
            </p:cNvPr>
            <p:cNvSpPr/>
            <p:nvPr/>
          </p:nvSpPr>
          <p:spPr>
            <a:xfrm>
              <a:off x="1320882" y="4097384"/>
              <a:ext cx="513216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&lt;h2&gt;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Objetos eletrônicos essenciais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&lt;/h2&gt;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ol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Celular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Laptop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Fone de ouvido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Câmera fotográfica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ol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5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1952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HTML</vt:lpstr>
      <vt:lpstr>Estrutura Básica de um Documento HTML5</vt:lpstr>
      <vt:lpstr>Título e Subtítulos em HTML</vt:lpstr>
      <vt:lpstr>Parágrafos e Linha Horizontal em HTML</vt:lpstr>
      <vt:lpstr>Imagens em HTML</vt:lpstr>
      <vt:lpstr>Desafio: Crie uma Página de Apresentação</vt:lpstr>
      <vt:lpstr>Lista não ordenadas em HTML</vt:lpstr>
      <vt:lpstr>Desafio: Crie uma Lista de Itens Favoritos</vt:lpstr>
      <vt:lpstr>Lista ordenadas em HTML</vt:lpstr>
      <vt:lpstr>Desafio: Crie uma Lista de Passos para uma Receita</vt:lpstr>
      <vt:lpstr>Atributos das listas</vt:lpstr>
      <vt:lpstr>Listas aninhadas</vt:lpstr>
      <vt:lpstr>Exemplos de Listas aninhadas</vt:lpstr>
      <vt:lpstr>Hyperlinks em HTML</vt:lpstr>
      <vt:lpstr>Tipos de Hyperlinks em HTML</vt:lpstr>
      <vt:lpstr>Tipos de Hyperlinks em HTML</vt:lpstr>
      <vt:lpstr>Tipos de Hyperlinks em HTML</vt:lpstr>
      <vt:lpstr>Desafio: Crie uma Página da Faculdade UMC</vt:lpstr>
      <vt:lpstr>Desafio  - Site de Receitas</vt:lpstr>
      <vt:lpstr>Desafio  - Criando um Portfólio Profissional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103</cp:revision>
  <dcterms:created xsi:type="dcterms:W3CDTF">2024-03-08T12:14:33Z</dcterms:created>
  <dcterms:modified xsi:type="dcterms:W3CDTF">2025-02-04T11:12:48Z</dcterms:modified>
</cp:coreProperties>
</file>