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77" r:id="rId12"/>
    <p:sldId id="278" r:id="rId13"/>
    <p:sldId id="272" r:id="rId14"/>
    <p:sldId id="274" r:id="rId15"/>
    <p:sldId id="275" r:id="rId16"/>
    <p:sldId id="276" r:id="rId17"/>
    <p:sldId id="279" r:id="rId18"/>
    <p:sldId id="259" r:id="rId19"/>
    <p:sldId id="269" r:id="rId20"/>
    <p:sldId id="270" r:id="rId21"/>
    <p:sldId id="271" r:id="rId22"/>
    <p:sldId id="280" r:id="rId23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Box </a:t>
            </a:r>
            <a:r>
              <a:rPr lang="pt-BR" sz="5400" dirty="0" err="1"/>
              <a:t>Model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381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elemento, com propriedades específicas para personalizar individualmente cada canto ou controlar todos de forma uniforme.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C056894-C7B9-425D-9696-5AFEB6FC11F8}"/>
              </a:ext>
            </a:extLst>
          </p:cNvPr>
          <p:cNvSpPr txBox="1">
            <a:spLocks/>
          </p:cNvSpPr>
          <p:nvPr/>
        </p:nvSpPr>
        <p:spPr>
          <a:xfrm>
            <a:off x="495665" y="3629931"/>
            <a:ext cx="5880456" cy="205676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5293-C1E4-43BF-8440-DA45A7BBBE25}"/>
              </a:ext>
            </a:extLst>
          </p:cNvPr>
          <p:cNvSpPr txBox="1"/>
          <p:nvPr/>
        </p:nvSpPr>
        <p:spPr>
          <a:xfrm>
            <a:off x="749185" y="3697703"/>
            <a:ext cx="572361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esquerdo.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border-bottom-right-radius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border-bottom-left-radius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esquerdo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FEE617-D03E-43D8-A705-CD0A1E8D2E2C}"/>
              </a:ext>
            </a:extLst>
          </p:cNvPr>
          <p:cNvSpPr/>
          <p:nvPr/>
        </p:nvSpPr>
        <p:spPr>
          <a:xfrm>
            <a:off x="6871786" y="3638713"/>
            <a:ext cx="4824549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border-bottom-right-radius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border-bottom-left-radius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Border-shadow</a:t>
            </a:r>
            <a:r>
              <a:rPr lang="pt-BR" dirty="0"/>
              <a:t> – Sombreamento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A propriedade box-</a:t>
            </a:r>
            <a:r>
              <a:rPr lang="pt-BR" dirty="0" err="1"/>
              <a:t>shadow</a:t>
            </a:r>
            <a:r>
              <a:rPr lang="pt-BR" dirty="0"/>
              <a:t> no CSS é utilizada para adicionar uma sombra a um elemento, criando um efeito tridimensional.</a:t>
            </a:r>
          </a:p>
          <a:p>
            <a:r>
              <a:rPr lang="pt-BR" dirty="0"/>
              <a:t>Sintaxe: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A6D7BE-349C-447A-A8D0-980EA70870E5}"/>
              </a:ext>
            </a:extLst>
          </p:cNvPr>
          <p:cNvSpPr/>
          <p:nvPr/>
        </p:nvSpPr>
        <p:spPr>
          <a:xfrm>
            <a:off x="5026665" y="3683264"/>
            <a:ext cx="6672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box-shadow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h-offset v-offset blur spread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inset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0359A0-06D8-457A-AB9C-6BA6FCA0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38" y="3683264"/>
            <a:ext cx="4378627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horizontal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vertical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Controla o desfoque da sombra.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o tamanho da sombra.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cor da sombra.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Cria uma sombra interna.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E2E395-83CC-4632-87B2-CFCE6E48F138}"/>
              </a:ext>
            </a:extLst>
          </p:cNvPr>
          <p:cNvSpPr/>
          <p:nvPr/>
        </p:nvSpPr>
        <p:spPr>
          <a:xfrm>
            <a:off x="5026665" y="5116348"/>
            <a:ext cx="4378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shadow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4B4DB-6E60-4935-AFDF-ABAB79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Bordas e Sombras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175BB-B3D6-4852-9F4B-F79FDAD5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duas &lt;</a:t>
            </a:r>
            <a:r>
              <a:rPr lang="pt-BR" dirty="0" err="1"/>
              <a:t>div</a:t>
            </a:r>
            <a:r>
              <a:rPr lang="pt-BR" dirty="0"/>
              <a:t>&gt; com textos diferentes e aplique estilos personalizados para destacar sua aparência.</a:t>
            </a:r>
          </a:p>
          <a:p>
            <a:pPr marL="1028700" lvl="1" indent="-342900"/>
            <a:r>
              <a:rPr lang="pt-BR" sz="1800" dirty="0"/>
              <a:t>Cada caixa deve ter uma borda sólida com 2px de espessura.</a:t>
            </a:r>
          </a:p>
          <a:p>
            <a:pPr marL="1028700" lvl="1" indent="-342900"/>
            <a:r>
              <a:rPr lang="pt-BR" sz="1800" dirty="0"/>
              <a:t>A primeira caixa terá a borda azul #3498db, e a segunda, vermelha #e74c3c.</a:t>
            </a:r>
          </a:p>
          <a:p>
            <a:pPr marL="1028700" lvl="1" indent="-342900"/>
            <a:r>
              <a:rPr lang="pt-BR" sz="1800" dirty="0"/>
              <a:t>Arredonde os cantos com </a:t>
            </a:r>
            <a:r>
              <a:rPr lang="pt-BR" sz="1800" dirty="0" err="1"/>
              <a:t>border-radius</a:t>
            </a:r>
            <a:r>
              <a:rPr lang="pt-BR" sz="1800" dirty="0"/>
              <a:t>: 10px para a primeira e 15px para a segunda.</a:t>
            </a:r>
          </a:p>
          <a:p>
            <a:pPr marL="1028700" lvl="1" indent="-342900"/>
            <a:r>
              <a:rPr lang="pt-BR" sz="1800" dirty="0"/>
              <a:t>Adicione uma sombra com box-</a:t>
            </a:r>
            <a:r>
              <a:rPr lang="pt-BR" sz="1800" dirty="0" err="1"/>
              <a:t>shadow</a:t>
            </a:r>
            <a:r>
              <a:rPr lang="pt-BR" sz="1800" dirty="0"/>
              <a:t> para criar um efeito de profundidade:</a:t>
            </a:r>
          </a:p>
          <a:p>
            <a:pPr marL="1485900" lvl="2" indent="-342900"/>
            <a:r>
              <a:rPr lang="pt-BR" sz="1600" dirty="0"/>
              <a:t>A primeira caixa terá uma sombra suave.</a:t>
            </a:r>
          </a:p>
          <a:p>
            <a:pPr marL="1485900" lvl="2" indent="-342900"/>
            <a:r>
              <a:rPr lang="pt-BR" sz="1600" dirty="0"/>
              <a:t>A segunda caixa terá uma sombra mais intensa.</a:t>
            </a:r>
          </a:p>
        </p:txBody>
      </p:sp>
    </p:spTree>
    <p:extLst>
      <p:ext uri="{BB962C8B-B14F-4D97-AF65-F5344CB8AC3E}">
        <p14:creationId xmlns:p14="http://schemas.microsoft.com/office/powerpoint/2010/main" val="5120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288AB-8EC9-4B73-B405-9AB9BB40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 - Espaçamento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D7F8C-F634-447A-A663-28FC54A8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17131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Padding</a:t>
            </a:r>
            <a:r>
              <a:rPr lang="pt-BR" dirty="0"/>
              <a:t> permite criar um espaçamento entre o conteúdo (textos, imagens) e a borda do elemento, criando um afastamento interno.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6C26AF-B2DA-49B1-9F3F-7AABA9A2A548}"/>
              </a:ext>
            </a:extLst>
          </p:cNvPr>
          <p:cNvSpPr/>
          <p:nvPr/>
        </p:nvSpPr>
        <p:spPr>
          <a:xfrm>
            <a:off x="2348411" y="4212661"/>
            <a:ext cx="2664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008160-0165-469A-ADDF-FFBB063950DD}"/>
              </a:ext>
            </a:extLst>
          </p:cNvPr>
          <p:cNvSpPr/>
          <p:nvPr/>
        </p:nvSpPr>
        <p:spPr>
          <a:xfrm>
            <a:off x="7361645" y="4212661"/>
            <a:ext cx="2481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padding-top: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624115" y="2722532"/>
            <a:ext cx="2943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padding-right</a:t>
            </a:r>
            <a:r>
              <a:rPr lang="pt-BR" b="1" dirty="0"/>
              <a:t>: </a:t>
            </a:r>
            <a:r>
              <a:rPr lang="pt-BR" dirty="0"/>
              <a:t>Define o preenchimento do lado direito.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370206" y="4731788"/>
            <a:ext cx="3451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padding-bottom: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509407" y="2722532"/>
            <a:ext cx="317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padding-left</a:t>
            </a:r>
            <a:r>
              <a:rPr lang="pt-BR" b="1" dirty="0"/>
              <a:t>: </a:t>
            </a:r>
            <a:r>
              <a:rPr lang="pt-BR" dirty="0"/>
              <a:t>Define o preenchimento do lado esquerdo.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padding</a:t>
            </a:r>
            <a:r>
              <a:rPr lang="pt-BR" b="1" dirty="0"/>
              <a:t>: </a:t>
            </a:r>
            <a:r>
              <a:rPr lang="pt-BR" dirty="0"/>
              <a:t>Permite definir os preenchimentos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4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964D-C3EE-43A5-BD45-BC57F522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Caixas com e Espaçamento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7FD6D-3222-463F-8BDE-2B09B921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duas &lt;</a:t>
            </a:r>
            <a:r>
              <a:rPr lang="pt-BR" dirty="0" err="1"/>
              <a:t>div</a:t>
            </a:r>
            <a:r>
              <a:rPr lang="pt-BR" dirty="0"/>
              <a:t>&gt; com textos diferentes e aplique estilos personalizados para destacar sua aparência.</a:t>
            </a:r>
          </a:p>
          <a:p>
            <a:pPr marL="1028700" lvl="1" indent="-342900"/>
            <a:r>
              <a:rPr lang="pt-BR" sz="1800" dirty="0"/>
              <a:t>Cada caixa deve ter uma borda sólida de 2px.</a:t>
            </a:r>
          </a:p>
          <a:p>
            <a:pPr marL="1028700" lvl="1" indent="-342900"/>
            <a:r>
              <a:rPr lang="pt-BR" sz="1800" dirty="0"/>
              <a:t>A primeira caixa terá a borda azul #3498db, e a segunda, vermelha #e74c3c.</a:t>
            </a:r>
          </a:p>
          <a:p>
            <a:pPr marL="1028700" lvl="1" indent="-342900"/>
            <a:r>
              <a:rPr lang="pt-BR" sz="1800" dirty="0"/>
              <a:t>Arredonde os cantos com </a:t>
            </a:r>
            <a:r>
              <a:rPr lang="pt-BR" sz="1800" dirty="0" err="1"/>
              <a:t>border-radius</a:t>
            </a:r>
            <a:r>
              <a:rPr lang="pt-BR" sz="1800" dirty="0"/>
              <a:t>: 10px para a primeira e 15px para a segunda.</a:t>
            </a:r>
          </a:p>
          <a:p>
            <a:pPr marL="1028700" lvl="1" indent="-342900"/>
            <a:r>
              <a:rPr lang="pt-BR" sz="1800" dirty="0"/>
              <a:t>Adicione uma sombra com box-</a:t>
            </a:r>
            <a:r>
              <a:rPr lang="pt-BR" sz="1800" dirty="0" err="1"/>
              <a:t>shadow</a:t>
            </a:r>
            <a:r>
              <a:rPr lang="pt-BR" sz="1800" dirty="0"/>
              <a:t> para criar um efeito de sombra suave.</a:t>
            </a:r>
          </a:p>
          <a:p>
            <a:pPr marL="1028700" lvl="1" indent="-342900"/>
            <a:r>
              <a:rPr lang="pt-BR" sz="1800" dirty="0"/>
              <a:t>Utilize </a:t>
            </a:r>
            <a:r>
              <a:rPr lang="pt-BR" sz="1800" dirty="0" err="1"/>
              <a:t>padding</a:t>
            </a:r>
            <a:r>
              <a:rPr lang="pt-BR" sz="1800" dirty="0"/>
              <a:t> para melhorar o espaçamento interno das caixas:</a:t>
            </a:r>
          </a:p>
          <a:p>
            <a:pPr marL="1485900" lvl="2" indent="-342900"/>
            <a:r>
              <a:rPr lang="pt-BR" sz="1600" dirty="0"/>
              <a:t>A primeira caixa terá um </a:t>
            </a:r>
            <a:r>
              <a:rPr lang="pt-BR" sz="1600" dirty="0" err="1"/>
              <a:t>padding</a:t>
            </a:r>
            <a:r>
              <a:rPr lang="pt-BR" sz="1600" dirty="0"/>
              <a:t> de 20px.</a:t>
            </a:r>
          </a:p>
          <a:p>
            <a:pPr marL="1485900" lvl="2" indent="-342900"/>
            <a:r>
              <a:rPr lang="pt-BR" sz="1600" dirty="0"/>
              <a:t>A segunda caixa terá um </a:t>
            </a:r>
            <a:r>
              <a:rPr lang="pt-BR" sz="1600" dirty="0" err="1"/>
              <a:t>padding</a:t>
            </a:r>
            <a:r>
              <a:rPr lang="pt-BR" sz="1600" dirty="0"/>
              <a:t> de 30px.</a:t>
            </a:r>
          </a:p>
        </p:txBody>
      </p:sp>
    </p:spTree>
    <p:extLst>
      <p:ext uri="{BB962C8B-B14F-4D97-AF65-F5344CB8AC3E}">
        <p14:creationId xmlns:p14="http://schemas.microsoft.com/office/powerpoint/2010/main" val="20541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7B0A1-EFD0-4EBF-BC92-35A52A3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Margin</a:t>
            </a:r>
            <a:r>
              <a:rPr lang="pt-BR" dirty="0"/>
              <a:t> - Propriedade de Espaçamento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2445C-BFC6-4559-8923-0E589B09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Margin</a:t>
            </a:r>
            <a:r>
              <a:rPr lang="pt-BR" dirty="0"/>
              <a:t> permite ajustar o tamanho da área fora da borda de um elemento, usada para criar espaçamento entre elementos na página.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A26325-B3D1-43C1-813D-9D612F2EB303}"/>
              </a:ext>
            </a:extLst>
          </p:cNvPr>
          <p:cNvSpPr/>
          <p:nvPr/>
        </p:nvSpPr>
        <p:spPr>
          <a:xfrm>
            <a:off x="2432594" y="4033819"/>
            <a:ext cx="2403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487698-325A-493C-9674-EF0F537C6FD6}"/>
              </a:ext>
            </a:extLst>
          </p:cNvPr>
          <p:cNvSpPr/>
          <p:nvPr/>
        </p:nvSpPr>
        <p:spPr>
          <a:xfrm>
            <a:off x="7268754" y="4033819"/>
            <a:ext cx="2490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margin-top: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748893" y="2722532"/>
            <a:ext cx="2694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margin-right</a:t>
            </a:r>
            <a:r>
              <a:rPr lang="pt-BR" b="1" dirty="0"/>
              <a:t>: </a:t>
            </a:r>
            <a:r>
              <a:rPr lang="pt-BR" dirty="0"/>
              <a:t>Define a margem direita.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2820-75D2-440D-9EBB-9F82C32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9FD1C-9714-4522-A2B6-1135CFFF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de caixa (box </a:t>
            </a:r>
            <a:r>
              <a:rPr lang="pt-BR" dirty="0" err="1"/>
              <a:t>model</a:t>
            </a:r>
            <a:r>
              <a:rPr lang="pt-BR" dirty="0"/>
              <a:t>) é um conceito fundamental no CSS que descreve como os elementos de uma página web são representados e dispostos na tela. De acordo com esse modelo, cada elemento é tratado como uma caixa retangular composta por quatro áreas principais:</a:t>
            </a:r>
          </a:p>
          <a:p>
            <a:pPr marL="1028700" lvl="1" indent="-342900"/>
            <a:r>
              <a:rPr lang="pt-BR" b="1" dirty="0"/>
              <a:t>Conteúdo (</a:t>
            </a:r>
            <a:r>
              <a:rPr lang="pt-BR" b="1" dirty="0" err="1"/>
              <a:t>Content</a:t>
            </a:r>
            <a:r>
              <a:rPr lang="pt-BR" b="1" dirty="0"/>
              <a:t>): </a:t>
            </a:r>
            <a:r>
              <a:rPr lang="pt-BR" dirty="0"/>
              <a:t>Parte central da caixa, onde o conteúdo como texto ou imagens é exibido.</a:t>
            </a:r>
          </a:p>
          <a:p>
            <a:pPr marL="1028700" lvl="1" indent="-342900"/>
            <a:r>
              <a:rPr lang="pt-BR" b="1" dirty="0"/>
              <a:t>Preenchimento (</a:t>
            </a:r>
            <a:r>
              <a:rPr lang="pt-BR" b="1" dirty="0" err="1"/>
              <a:t>Padding</a:t>
            </a:r>
            <a:r>
              <a:rPr lang="pt-BR" b="1" dirty="0"/>
              <a:t>): </a:t>
            </a:r>
            <a:r>
              <a:rPr lang="pt-BR" dirty="0"/>
              <a:t>Espaço interno entre o conteúdo e a borda, criando um espaço adicional ao redor do conteúdo.</a:t>
            </a:r>
          </a:p>
          <a:p>
            <a:pPr marL="1028700" lvl="1" indent="-342900"/>
            <a:r>
              <a:rPr lang="pt-BR" b="1" dirty="0"/>
              <a:t>Borda (</a:t>
            </a:r>
            <a:r>
              <a:rPr lang="pt-BR" b="1" dirty="0" err="1"/>
              <a:t>Border</a:t>
            </a:r>
            <a:r>
              <a:rPr lang="pt-BR" b="1" dirty="0"/>
              <a:t>): </a:t>
            </a:r>
            <a:r>
              <a:rPr lang="pt-BR" dirty="0"/>
              <a:t>Linha que envolve o conteúdo e o </a:t>
            </a:r>
            <a:r>
              <a:rPr lang="pt-BR" dirty="0" err="1"/>
              <a:t>padding</a:t>
            </a:r>
            <a:r>
              <a:rPr lang="pt-BR" dirty="0"/>
              <a:t>, com propriedades de largura, estilo e cor.</a:t>
            </a:r>
          </a:p>
          <a:p>
            <a:pPr marL="1028700" lvl="1" indent="-342900"/>
            <a:r>
              <a:rPr lang="pt-BR" b="1" dirty="0"/>
              <a:t>Margem (</a:t>
            </a:r>
            <a:r>
              <a:rPr lang="pt-BR" b="1" dirty="0" err="1"/>
              <a:t>Margin</a:t>
            </a:r>
            <a:r>
              <a:rPr lang="pt-BR" b="1" dirty="0"/>
              <a:t>): </a:t>
            </a:r>
            <a:r>
              <a:rPr lang="pt-BR" dirty="0"/>
              <a:t>Espaço externo ao redor da borda, usado para separar o elemento de outros elementos.</a:t>
            </a:r>
          </a:p>
        </p:txBody>
      </p:sp>
    </p:spTree>
    <p:extLst>
      <p:ext uri="{BB962C8B-B14F-4D97-AF65-F5344CB8AC3E}">
        <p14:creationId xmlns:p14="http://schemas.microsoft.com/office/powerpoint/2010/main" val="397280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margin-bottom: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margin-left</a:t>
            </a:r>
            <a:r>
              <a:rPr lang="pt-BR" dirty="0"/>
              <a:t>: Define a margem esquerda.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margin</a:t>
            </a:r>
            <a:r>
              <a:rPr lang="pt-BR" b="1" dirty="0"/>
              <a:t>: </a:t>
            </a:r>
            <a:r>
              <a:rPr lang="pt-BR" dirty="0"/>
              <a:t>Permite definir as margens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63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6BBCD-B594-4C35-96B4-36A258F3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Caixas com Bordas e Espaçamentos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AB1AD-DEC6-4746-B28D-43A630B6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&lt;</a:t>
            </a:r>
            <a:r>
              <a:rPr lang="pt-BR" dirty="0" err="1"/>
              <a:t>div</a:t>
            </a:r>
            <a:r>
              <a:rPr lang="pt-BR" dirty="0"/>
              <a:t>&gt; pai, duas &lt;</a:t>
            </a:r>
            <a:r>
              <a:rPr lang="pt-BR" dirty="0" err="1"/>
              <a:t>div</a:t>
            </a:r>
            <a:r>
              <a:rPr lang="pt-BR" dirty="0"/>
              <a:t>&gt; filhos e estilize-as aplicando diferentes propriedades para melhorar a aparência e organização da página.</a:t>
            </a:r>
          </a:p>
          <a:p>
            <a:pPr lvl="1" indent="0">
              <a:buNone/>
            </a:pPr>
            <a:r>
              <a:rPr lang="pt-BR" sz="1800" dirty="0"/>
              <a:t>Na </a:t>
            </a:r>
            <a:r>
              <a:rPr lang="pt-BR" sz="1800" dirty="0" err="1"/>
              <a:t>div</a:t>
            </a:r>
            <a:r>
              <a:rPr lang="pt-BR" sz="1800" dirty="0"/>
              <a:t> pai aplique os seguintes estilos:</a:t>
            </a:r>
          </a:p>
          <a:p>
            <a:pPr marL="1428750" lvl="2" indent="-285750"/>
            <a:r>
              <a:rPr lang="pt-BR" sz="1600" dirty="0" err="1"/>
              <a:t>Margin</a:t>
            </a:r>
            <a:r>
              <a:rPr lang="pt-BR" sz="1600" dirty="0"/>
              <a:t>: Utilize o </a:t>
            </a:r>
            <a:r>
              <a:rPr lang="pt-BR" sz="1600" dirty="0" err="1"/>
              <a:t>margin</a:t>
            </a:r>
            <a:r>
              <a:rPr lang="pt-BR" sz="1600" dirty="0"/>
              <a:t> para deixar a caixa no meio da tela.</a:t>
            </a:r>
          </a:p>
          <a:p>
            <a:pPr lvl="1" indent="0">
              <a:buNone/>
            </a:pPr>
            <a:r>
              <a:rPr lang="pt-BR" sz="1800" dirty="0"/>
              <a:t>Na </a:t>
            </a:r>
            <a:r>
              <a:rPr lang="pt-BR" sz="1800" dirty="0" err="1"/>
              <a:t>div</a:t>
            </a:r>
            <a:r>
              <a:rPr lang="pt-BR" sz="1800" dirty="0"/>
              <a:t> filho aplique os seguintes estilos:</a:t>
            </a:r>
          </a:p>
          <a:p>
            <a:pPr marL="1485900" lvl="2" indent="-342900"/>
            <a:r>
              <a:rPr lang="pt-BR" sz="1600" dirty="0"/>
              <a:t>Bordas: Defina uma borda sólida ao redor de cada &lt;</a:t>
            </a:r>
            <a:r>
              <a:rPr lang="pt-BR" sz="1600" dirty="0" err="1"/>
              <a:t>div</a:t>
            </a:r>
            <a:r>
              <a:rPr lang="pt-BR" sz="1600" dirty="0"/>
              <a:t>&gt; com cores diferentes.</a:t>
            </a:r>
          </a:p>
          <a:p>
            <a:pPr marL="1485900" lvl="2" indent="-342900"/>
            <a:r>
              <a:rPr lang="pt-BR" sz="1600" dirty="0" err="1"/>
              <a:t>Border-Radius</a:t>
            </a:r>
            <a:r>
              <a:rPr lang="pt-BR" sz="1600" dirty="0"/>
              <a:t>: Arredonde os cantos das caixas para um visual mais suave.</a:t>
            </a:r>
          </a:p>
          <a:p>
            <a:pPr marL="1485900" lvl="2" indent="-342900"/>
            <a:r>
              <a:rPr lang="pt-BR" sz="1600" dirty="0"/>
              <a:t>Box-Shadow: Adicione sombras sutis para criar um efeito de profundidade.</a:t>
            </a:r>
          </a:p>
          <a:p>
            <a:pPr marL="1485900" lvl="2" indent="-342900"/>
            <a:r>
              <a:rPr lang="pt-BR" sz="1600" dirty="0" err="1"/>
              <a:t>Margin</a:t>
            </a:r>
            <a:r>
              <a:rPr lang="pt-BR" sz="1600" dirty="0"/>
              <a:t>: Ajuste o espaçamento externo para separar as caixa</a:t>
            </a:r>
          </a:p>
        </p:txBody>
      </p:sp>
    </p:spTree>
    <p:extLst>
      <p:ext uri="{BB962C8B-B14F-4D97-AF65-F5344CB8AC3E}">
        <p14:creationId xmlns:p14="http://schemas.microsoft.com/office/powerpoint/2010/main" val="412250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C6EE-EA0C-48B6-970B-F69436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D640A9-AB5E-478B-94F1-714FCB187BF7}"/>
              </a:ext>
            </a:extLst>
          </p:cNvPr>
          <p:cNvSpPr/>
          <p:nvPr/>
        </p:nvSpPr>
        <p:spPr>
          <a:xfrm>
            <a:off x="46776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8533B0-50F5-4551-9B97-45397181CD3D}"/>
              </a:ext>
            </a:extLst>
          </p:cNvPr>
          <p:cNvSpPr/>
          <p:nvPr/>
        </p:nvSpPr>
        <p:spPr>
          <a:xfrm>
            <a:off x="4655443" y="4162311"/>
            <a:ext cx="1720800" cy="36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DB38A1-8ACA-45A2-9367-4C95F18B8A2B}"/>
              </a:ext>
            </a:extLst>
          </p:cNvPr>
          <p:cNvSpPr/>
          <p:nvPr/>
        </p:nvSpPr>
        <p:spPr>
          <a:xfrm>
            <a:off x="42585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641CFE3-DEC6-4763-BB05-290A04EA4D70}"/>
              </a:ext>
            </a:extLst>
          </p:cNvPr>
          <p:cNvCxnSpPr>
            <a:stCxn id="6" idx="0"/>
            <a:endCxn id="5" idx="0"/>
          </p:cNvCxnSpPr>
          <p:nvPr/>
        </p:nvCxnSpPr>
        <p:spPr>
          <a:xfrm>
            <a:off x="5515843" y="3847011"/>
            <a:ext cx="0" cy="3153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773179E-5A40-44BF-8BAC-2A53F85E063A}"/>
              </a:ext>
            </a:extLst>
          </p:cNvPr>
          <p:cNvSpPr/>
          <p:nvPr/>
        </p:nvSpPr>
        <p:spPr>
          <a:xfrm>
            <a:off x="81447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3386A7-2EA3-4CE8-8729-358F7D32D5B0}"/>
              </a:ext>
            </a:extLst>
          </p:cNvPr>
          <p:cNvSpPr/>
          <p:nvPr/>
        </p:nvSpPr>
        <p:spPr>
          <a:xfrm>
            <a:off x="8122543" y="4162311"/>
            <a:ext cx="1720800" cy="36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990751-E00C-4159-8170-D0DAB1EF3943}"/>
              </a:ext>
            </a:extLst>
          </p:cNvPr>
          <p:cNvSpPr/>
          <p:nvPr/>
        </p:nvSpPr>
        <p:spPr>
          <a:xfrm>
            <a:off x="77256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83B72A-A55C-462A-824C-32A4564891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773143" y="4342311"/>
            <a:ext cx="9525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3427CD5-F7DF-4F8E-93CA-2D14DDCCA55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515843" y="4522311"/>
            <a:ext cx="0" cy="13821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E530DC-BDCD-47F1-8F2C-220BDFDC5C13}"/>
              </a:ext>
            </a:extLst>
          </p:cNvPr>
          <p:cNvSpPr txBox="1"/>
          <p:nvPr/>
        </p:nvSpPr>
        <p:spPr>
          <a:xfrm>
            <a:off x="4756661" y="590441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1DB9D3-C200-4912-9D29-CBB0B6ECF175}"/>
              </a:ext>
            </a:extLst>
          </p:cNvPr>
          <p:cNvSpPr txBox="1"/>
          <p:nvPr/>
        </p:nvSpPr>
        <p:spPr>
          <a:xfrm>
            <a:off x="1951758" y="41529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1FDD5AE-00F6-49B9-8BBB-A95817F01CDE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 flipV="1">
            <a:off x="3123874" y="4337645"/>
            <a:ext cx="1531569" cy="46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A92F9F-77AB-485F-BF77-FB4D213CF0BD}"/>
              </a:ext>
            </a:extLst>
          </p:cNvPr>
          <p:cNvSpPr txBox="1"/>
          <p:nvPr/>
        </p:nvSpPr>
        <p:spPr>
          <a:xfrm>
            <a:off x="4893461" y="2280779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05004F-096E-4194-8337-D41F4A636118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515843" y="2650111"/>
            <a:ext cx="0" cy="1196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B4996E2-1A38-4A46-A26C-2BE4B80B78D4}"/>
              </a:ext>
            </a:extLst>
          </p:cNvPr>
          <p:cNvSpPr/>
          <p:nvPr/>
        </p:nvSpPr>
        <p:spPr>
          <a:xfrm>
            <a:off x="3909122" y="3434910"/>
            <a:ext cx="3213442" cy="1814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90D210B-4970-4327-92B1-A69336F25F8D}"/>
              </a:ext>
            </a:extLst>
          </p:cNvPr>
          <p:cNvCxnSpPr>
            <a:cxnSpLocks/>
          </p:cNvCxnSpPr>
          <p:nvPr/>
        </p:nvCxnSpPr>
        <p:spPr>
          <a:xfrm>
            <a:off x="6226345" y="3434910"/>
            <a:ext cx="0" cy="4121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4A5A78A-B39B-46C9-9A30-5701DCCED0A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226345" y="2940117"/>
            <a:ext cx="1051137" cy="4671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F3D415C-B30A-4A56-855A-5B10FD84C9C0}"/>
              </a:ext>
            </a:extLst>
          </p:cNvPr>
          <p:cNvSpPr/>
          <p:nvPr/>
        </p:nvSpPr>
        <p:spPr>
          <a:xfrm>
            <a:off x="6691424" y="25707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AE62DA-8F38-4B2A-B337-BBF9746679D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77482" y="2940117"/>
            <a:ext cx="0" cy="1397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F9AF4C-ED52-4D40-A072-7FF4D0F8AD0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123874" y="4337645"/>
            <a:ext cx="1121271" cy="4505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4" grpId="0"/>
      <p:bldP spid="16" grpId="0"/>
      <p:bldP spid="18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4ABF-75B2-4DE8-BDDF-9637C2BB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</a:t>
            </a:r>
            <a:r>
              <a:rPr lang="pt-BR" dirty="0"/>
              <a:t> - A Borda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523C7-6387-40FB-A1C9-52E1F2B7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b="1" dirty="0" err="1"/>
              <a:t>Border</a:t>
            </a:r>
            <a:r>
              <a:rPr lang="pt-BR" dirty="0"/>
              <a:t> é uma linha que envolve o conteúdo e o </a:t>
            </a:r>
            <a:r>
              <a:rPr lang="pt-BR" dirty="0" err="1"/>
              <a:t>padding</a:t>
            </a:r>
            <a:r>
              <a:rPr lang="pt-BR" dirty="0"/>
              <a:t>, podendo ter estilo, espessura e cor definidos.</a:t>
            </a:r>
          </a:p>
          <a:p>
            <a:r>
              <a:rPr lang="pt-BR" dirty="0"/>
              <a:t>Sintaxe: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7F7777-4417-46AC-B8E1-1E0D5414A62A}"/>
              </a:ext>
            </a:extLst>
          </p:cNvPr>
          <p:cNvSpPr/>
          <p:nvPr/>
        </p:nvSpPr>
        <p:spPr>
          <a:xfrm>
            <a:off x="1413691" y="4195765"/>
            <a:ext cx="420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largura estilo cor;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EA54A4-2342-4F66-B4ED-635F67CE145B}"/>
              </a:ext>
            </a:extLst>
          </p:cNvPr>
          <p:cNvSpPr/>
          <p:nvPr/>
        </p:nvSpPr>
        <p:spPr>
          <a:xfrm>
            <a:off x="7033622" y="4195765"/>
            <a:ext cx="3744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border-width</a:t>
            </a:r>
            <a:r>
              <a:rPr lang="pt-BR" dirty="0"/>
              <a:t>: Define a largura da borda.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22632-FE72-43AB-8187-8017446467EF}"/>
              </a:ext>
            </a:extLst>
          </p:cNvPr>
          <p:cNvSpPr/>
          <p:nvPr/>
        </p:nvSpPr>
        <p:spPr>
          <a:xfrm>
            <a:off x="4606834" y="2708743"/>
            <a:ext cx="297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border-style</a:t>
            </a:r>
            <a:r>
              <a:rPr lang="pt-BR" b="1" dirty="0"/>
              <a:t>: </a:t>
            </a:r>
            <a:r>
              <a:rPr lang="pt-BR" dirty="0"/>
              <a:t>Define o estilo da borda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solid</a:t>
            </a:r>
            <a:r>
              <a:rPr lang="pt-BR" dirty="0"/>
              <a:t>, </a:t>
            </a:r>
            <a:r>
              <a:rPr lang="pt-BR" dirty="0" err="1"/>
              <a:t>dashed</a:t>
            </a:r>
            <a:r>
              <a:rPr lang="pt-BR" dirty="0"/>
              <a:t>, </a:t>
            </a:r>
            <a:r>
              <a:rPr lang="pt-BR" dirty="0" err="1"/>
              <a:t>dotted</a:t>
            </a:r>
            <a:r>
              <a:rPr lang="pt-BR" dirty="0"/>
              <a:t>).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D3556F-C332-40D5-8D9C-2A3EC79AA676}"/>
              </a:ext>
            </a:extLst>
          </p:cNvPr>
          <p:cNvSpPr/>
          <p:nvPr/>
        </p:nvSpPr>
        <p:spPr>
          <a:xfrm>
            <a:off x="4480559" y="4757776"/>
            <a:ext cx="323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-color: </a:t>
            </a:r>
            <a:r>
              <a:rPr lang="pt-BR" dirty="0"/>
              <a:t>Define a cor da borda.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-top: </a:t>
            </a:r>
            <a:r>
              <a:rPr lang="pt-BR" dirty="0"/>
              <a:t>Define a borda </a:t>
            </a:r>
            <a:r>
              <a:rPr lang="pt-BR" b="1" dirty="0"/>
              <a:t>superior</a:t>
            </a:r>
            <a:r>
              <a:rPr lang="pt-BR" dirty="0"/>
              <a:t> do elemento.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163E97-BA1E-4702-9CCB-6097766F2CB7}"/>
              </a:ext>
            </a:extLst>
          </p:cNvPr>
          <p:cNvSpPr/>
          <p:nvPr/>
        </p:nvSpPr>
        <p:spPr>
          <a:xfrm>
            <a:off x="4484914" y="2708742"/>
            <a:ext cx="3222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border-right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direita</a:t>
            </a:r>
            <a:r>
              <a:rPr lang="pt-BR" dirty="0"/>
              <a:t> do elemento.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border-bottom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inferior</a:t>
            </a:r>
            <a:r>
              <a:rPr lang="pt-BR" dirty="0"/>
              <a:t> do elemento.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DCC7D2-9110-47EF-9FE9-A243BEF448B4}"/>
              </a:ext>
            </a:extLst>
          </p:cNvPr>
          <p:cNvSpPr/>
          <p:nvPr/>
        </p:nvSpPr>
        <p:spPr>
          <a:xfrm>
            <a:off x="3921034" y="2708742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border-left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esquerda</a:t>
            </a:r>
            <a:r>
              <a:rPr lang="pt-BR" dirty="0"/>
              <a:t> do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border-radius</a:t>
            </a:r>
            <a:r>
              <a:rPr lang="pt-BR" b="1" dirty="0"/>
              <a:t>: </a:t>
            </a:r>
            <a:r>
              <a:rPr lang="pt-BR" dirty="0"/>
              <a:t>Define o arredondamento dos cantos de um elemento.</a:t>
            </a:r>
          </a:p>
          <a:p>
            <a:pPr marL="1028700" lvl="1" indent="-342900">
              <a:spcBef>
                <a:spcPts val="0"/>
              </a:spcBef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9D77-78A8-4520-AD6F-1D1F756E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8A451-7603-41FB-B3BB-7A979B2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 de forma personalizada. Ao definir quatro valores, eles seguem a ordem: canto superior esquerdo, canto superior direito, canto inferior direito e canto inferior esquerdo.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9FCEF7-FB11-4C48-B56B-90C94AF3AC41}"/>
              </a:ext>
            </a:extLst>
          </p:cNvPr>
          <p:cNvSpPr/>
          <p:nvPr/>
        </p:nvSpPr>
        <p:spPr>
          <a:xfrm>
            <a:off x="923109" y="4336441"/>
            <a:ext cx="4963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317EC59-01E5-4C08-9791-5B63A9218317}"/>
              </a:ext>
            </a:extLst>
          </p:cNvPr>
          <p:cNvSpPr/>
          <p:nvPr/>
        </p:nvSpPr>
        <p:spPr>
          <a:xfrm>
            <a:off x="6905897" y="4005944"/>
            <a:ext cx="4293326" cy="158432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5C54DB-5982-46BD-B83D-8BBC13F3F7BF}"/>
              </a:ext>
            </a:extLst>
          </p:cNvPr>
          <p:cNvSpPr txBox="1"/>
          <p:nvPr/>
        </p:nvSpPr>
        <p:spPr>
          <a:xfrm>
            <a:off x="6557554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9AB2EA-3BE8-412F-9A1F-BE4817DFCE37}"/>
              </a:ext>
            </a:extLst>
          </p:cNvPr>
          <p:cNvSpPr txBox="1"/>
          <p:nvPr/>
        </p:nvSpPr>
        <p:spPr>
          <a:xfrm>
            <a:off x="11120846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7EEB62-8DFA-4DEE-A74F-656C63545C75}"/>
              </a:ext>
            </a:extLst>
          </p:cNvPr>
          <p:cNvSpPr txBox="1"/>
          <p:nvPr/>
        </p:nvSpPr>
        <p:spPr>
          <a:xfrm>
            <a:off x="11120846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E8EBE1-35AF-43A6-B820-C7DC222B90EF}"/>
              </a:ext>
            </a:extLst>
          </p:cNvPr>
          <p:cNvSpPr txBox="1"/>
          <p:nvPr/>
        </p:nvSpPr>
        <p:spPr>
          <a:xfrm>
            <a:off x="6557554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pic>
        <p:nvPicPr>
          <p:cNvPr id="13" name="Gráfico 12" descr="Atualizar">
            <a:extLst>
              <a:ext uri="{FF2B5EF4-FFF2-40B4-BE49-F238E27FC236}">
                <a16:creationId xmlns:a16="http://schemas.microsoft.com/office/drawing/2014/main" id="{F129B933-1E6B-4D41-891E-C17560CBA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360" y="4340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1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</TotalTime>
  <Words>1268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Box Model</vt:lpstr>
      <vt:lpstr>Introdução ao Box Model</vt:lpstr>
      <vt:lpstr>Exemplo de Box Model</vt:lpstr>
      <vt:lpstr>Border - A Borda do Elemento</vt:lpstr>
      <vt:lpstr>Propriedades Específicas de Border</vt:lpstr>
      <vt:lpstr>Propriedades Específicas de Border</vt:lpstr>
      <vt:lpstr>Propriedades Específicas de Border</vt:lpstr>
      <vt:lpstr>Propriedades Específicas de Border</vt:lpstr>
      <vt:lpstr>Propriedades Específicas do border-radius</vt:lpstr>
      <vt:lpstr>Propriedades Específicas do border-radius</vt:lpstr>
      <vt:lpstr>Border-shadow – Sombreamento do elemento</vt:lpstr>
      <vt:lpstr>Desafio: Estilizando Bordas e Sombras</vt:lpstr>
      <vt:lpstr>Padding - Espaçamento Interno</vt:lpstr>
      <vt:lpstr>Propriedades Específicas do Padding</vt:lpstr>
      <vt:lpstr>Propriedades Específicas do Padding</vt:lpstr>
      <vt:lpstr>Propriedades Específicas do Padding</vt:lpstr>
      <vt:lpstr>Desafio: Estilizando Caixas com e Espaçamento Interno</vt:lpstr>
      <vt:lpstr>Margin - Propriedade de Espaçamento Externo</vt:lpstr>
      <vt:lpstr>Propriedades Específicas do Margin</vt:lpstr>
      <vt:lpstr>Propriedades Específicas do Margin</vt:lpstr>
      <vt:lpstr>Propriedades Específicas do Margin</vt:lpstr>
      <vt:lpstr>Desafio: Estilizando Caixas com Bordas e Espaçamentos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162</cp:revision>
  <dcterms:created xsi:type="dcterms:W3CDTF">2024-03-08T12:14:33Z</dcterms:created>
  <dcterms:modified xsi:type="dcterms:W3CDTF">2025-02-04T12:18:11Z</dcterms:modified>
</cp:coreProperties>
</file>