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88163" cy="100203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  <a:srgbClr val="E44D26"/>
    <a:srgbClr val="004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4EE8F0D-4C39-45F8-A86B-93ED1F9D17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F67F67-5D71-4F4C-B62B-A94D0A480B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0F28648D-752F-4D9E-8EC2-61293C3E9BC7}" type="datetimeFigureOut">
              <a:rPr lang="pt-BR" smtClean="0"/>
              <a:t>31/01/2025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044854-0830-44C0-9D0A-E43EA97F77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98EFAA-FD92-4E85-A429-F363379A13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11548D3A-3BA1-4F54-81A1-A8158414A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340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67E822F-2664-47C4-8404-83B1D4D0E6EE}" type="datetimeFigureOut">
              <a:rPr lang="pt-BR" smtClean="0"/>
              <a:t>31/01/2025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95F894BD-720E-4718-AD70-168A1A760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12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31/01/2025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31/01/2025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31/01/2025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31/01/2025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31/01/2025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31/01/2025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31/01/2025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31/01/2025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1776069"/>
          </a:xfrm>
        </p:spPr>
        <p:txBody>
          <a:bodyPr/>
          <a:lstStyle/>
          <a:p>
            <a:r>
              <a:rPr lang="pt-BR" sz="5400" dirty="0"/>
              <a:t>Tabelas em 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2C9F-673D-46AD-83CF-B874F96C3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565"/>
            <a:ext cx="9144000" cy="1277503"/>
          </a:xfrm>
        </p:spPr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404698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F3D55-14F7-41C8-9FDE-BAA0F3B95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Formatando Tabelas Grandes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ECE1B2-E5D1-41AE-92C6-1EAC30618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3259170"/>
          </a:xfrm>
        </p:spPr>
        <p:txBody>
          <a:bodyPr/>
          <a:lstStyle/>
          <a:p>
            <a:r>
              <a:rPr lang="pt-BR" dirty="0"/>
              <a:t>Ao criar tabelas grandes no HTML, é importante estruturá-las corretamente para facilitar a organização e a estilização dos dados. Elementos como &lt;</a:t>
            </a:r>
            <a:r>
              <a:rPr lang="pt-BR" dirty="0" err="1"/>
              <a:t>thead</a:t>
            </a:r>
            <a:r>
              <a:rPr lang="pt-BR" dirty="0"/>
              <a:t>&gt;, &lt;</a:t>
            </a:r>
            <a:r>
              <a:rPr lang="pt-BR" dirty="0" err="1"/>
              <a:t>tbody</a:t>
            </a:r>
            <a:r>
              <a:rPr lang="pt-BR" dirty="0"/>
              <a:t>&gt;, &lt;</a:t>
            </a:r>
            <a:r>
              <a:rPr lang="pt-BR" dirty="0" err="1"/>
              <a:t>tfoot</a:t>
            </a:r>
            <a:r>
              <a:rPr lang="pt-BR" dirty="0"/>
              <a:t>&gt; e &lt;</a:t>
            </a:r>
            <a:r>
              <a:rPr lang="pt-BR" dirty="0" err="1"/>
              <a:t>colgroup</a:t>
            </a:r>
            <a:r>
              <a:rPr lang="pt-BR" dirty="0"/>
              <a:t>&gt; ajudam a tornar a tabela mais clara, acessível e fácil de manter, devemos usar essas </a:t>
            </a:r>
            <a:r>
              <a:rPr lang="pt-BR" dirty="0" err="1"/>
              <a:t>tags</a:t>
            </a:r>
            <a:r>
              <a:rPr lang="pt-BR" dirty="0"/>
              <a:t>, nos seguintes casos.</a:t>
            </a:r>
          </a:p>
          <a:p>
            <a:pPr marL="1028700" lvl="1" indent="-342900"/>
            <a:r>
              <a:rPr lang="pt-BR" sz="1800" dirty="0"/>
              <a:t>Tabelas grandes e organizadas</a:t>
            </a:r>
          </a:p>
          <a:p>
            <a:pPr marL="1028700" lvl="1" indent="-342900"/>
            <a:r>
              <a:rPr lang="pt-BR" sz="1800" dirty="0"/>
              <a:t>Estilização específica</a:t>
            </a:r>
          </a:p>
          <a:p>
            <a:pPr marL="1028700" lvl="1" indent="-342900"/>
            <a:r>
              <a:rPr lang="pt-BR" sz="1800" dirty="0"/>
              <a:t>Manutenção e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3214797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285B2-2FB3-4A4D-8124-3A58A1F5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  <a:r>
              <a:rPr lang="pt-BR" dirty="0" err="1"/>
              <a:t>Thead</a:t>
            </a:r>
            <a:r>
              <a:rPr lang="pt-BR" dirty="0"/>
              <a:t> - Cabeçalho da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720E10-9C23-4874-885D-26AF2B622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103798"/>
          </a:xfrm>
        </p:spPr>
        <p:txBody>
          <a:bodyPr/>
          <a:lstStyle/>
          <a:p>
            <a:r>
              <a:rPr lang="pt-BR" dirty="0"/>
              <a:t>O &lt;</a:t>
            </a:r>
            <a:r>
              <a:rPr lang="pt-BR" dirty="0" err="1"/>
              <a:t>thead</a:t>
            </a:r>
            <a:r>
              <a:rPr lang="pt-BR" dirty="0"/>
              <a:t>&gt; define a seção do cabeçalho da tabela, onde normalmente colocamos os títulos das colunas dentro de &lt;</a:t>
            </a:r>
            <a:r>
              <a:rPr lang="pt-BR" dirty="0" err="1"/>
              <a:t>th</a:t>
            </a:r>
            <a:r>
              <a:rPr lang="pt-BR" dirty="0"/>
              <a:t>&gt;.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1619DC2-BAC1-4D6C-AF53-4DE6106AEE0C}"/>
              </a:ext>
            </a:extLst>
          </p:cNvPr>
          <p:cNvSpPr/>
          <p:nvPr/>
        </p:nvSpPr>
        <p:spPr>
          <a:xfrm>
            <a:off x="4041710" y="3123924"/>
            <a:ext cx="4108580" cy="26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&lt;table&gt;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thead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914400">
              <a:spcBef>
                <a:spcPts val="150"/>
              </a:spcBef>
              <a:spcAft>
                <a:spcPts val="150"/>
              </a:spcAft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&lt;tr&gt;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1371600">
              <a:spcBef>
                <a:spcPts val="150"/>
              </a:spcBef>
              <a:spcAft>
                <a:spcPts val="150"/>
              </a:spcAft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Nome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1371600">
              <a:spcBef>
                <a:spcPts val="150"/>
              </a:spcBef>
              <a:spcAft>
                <a:spcPts val="150"/>
              </a:spcAft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Sobrenome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914400">
              <a:spcBef>
                <a:spcPts val="150"/>
              </a:spcBef>
              <a:spcAft>
                <a:spcPts val="150"/>
              </a:spcAft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&lt;/tr&gt;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thead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&lt;/table&gt;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017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726F2-0C4A-4D5F-8F05-B9386C63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Tbody</a:t>
            </a:r>
            <a:r>
              <a:rPr lang="pt-BR" dirty="0"/>
              <a:t> - Corpo da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C3122F-7D4F-4097-A349-B0AB51C31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09276"/>
          </a:xfrm>
        </p:spPr>
        <p:txBody>
          <a:bodyPr/>
          <a:lstStyle/>
          <a:p>
            <a:r>
              <a:rPr lang="pt-BR" dirty="0"/>
              <a:t>O &lt;</a:t>
            </a:r>
            <a:r>
              <a:rPr lang="pt-BR" dirty="0" err="1"/>
              <a:t>tbody</a:t>
            </a:r>
            <a:r>
              <a:rPr lang="pt-BR" dirty="0"/>
              <a:t>&gt; representa o conteúdo principal da tabela, ou seja, as linhas que contêm os dados.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295FB5C-FC9D-477A-8926-3D79E54BF068}"/>
              </a:ext>
            </a:extLst>
          </p:cNvPr>
          <p:cNvSpPr/>
          <p:nvPr/>
        </p:nvSpPr>
        <p:spPr>
          <a:xfrm>
            <a:off x="4321628" y="2995633"/>
            <a:ext cx="3548743" cy="26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tbody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9144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13716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Pedro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13716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Miho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9144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tbody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245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A5B8A-7D65-417E-8171-EFFD60F0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Tfoot</a:t>
            </a:r>
            <a:r>
              <a:rPr lang="pt-BR" dirty="0"/>
              <a:t> - Rodapé da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AB40F2-857C-4D54-80B0-CB2CF90FB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159782"/>
          </a:xfrm>
        </p:spPr>
        <p:txBody>
          <a:bodyPr/>
          <a:lstStyle/>
          <a:p>
            <a:r>
              <a:rPr lang="pt-BR" dirty="0"/>
              <a:t>O &lt;</a:t>
            </a:r>
            <a:r>
              <a:rPr lang="pt-BR" dirty="0" err="1"/>
              <a:t>tfoot</a:t>
            </a:r>
            <a:r>
              <a:rPr lang="pt-BR" dirty="0"/>
              <a:t>&gt; é utilizado para agrupar o conteúdo do rodapé da tabela, normalmente reservado para totais, resumos ou outras informações complementares.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02E7741-4A5A-48DF-B964-7E3A89FBB6F4}"/>
              </a:ext>
            </a:extLst>
          </p:cNvPr>
          <p:cNvSpPr/>
          <p:nvPr/>
        </p:nvSpPr>
        <p:spPr>
          <a:xfrm>
            <a:off x="3733800" y="3546139"/>
            <a:ext cx="4724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&lt;table&gt;</a:t>
            </a:r>
            <a:endParaRPr lang="pt-BR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indent="457200"/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tfoot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914400"/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1371600"/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colspan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"2"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FIM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914400"/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/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tfoot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819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80B11F-0B34-426B-8AED-4605B4105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Colgroup</a:t>
            </a:r>
            <a:r>
              <a:rPr lang="pt-BR" dirty="0"/>
              <a:t> - Agrupamento de Colunas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6BB9E7-109F-49F9-AFE9-9E4E7ECC3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122460"/>
          </a:xfrm>
        </p:spPr>
        <p:txBody>
          <a:bodyPr/>
          <a:lstStyle/>
          <a:p>
            <a:r>
              <a:rPr lang="pt-BR" dirty="0"/>
              <a:t>O &lt;</a:t>
            </a:r>
            <a:r>
              <a:rPr lang="pt-BR" dirty="0" err="1"/>
              <a:t>colgroup</a:t>
            </a:r>
            <a:r>
              <a:rPr lang="pt-BR" dirty="0"/>
              <a:t>&gt; é usado para aplicar estilos específicos a colunas inteiras, sem precisar estilizar cada célula individualmente.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606755F-7838-4FB6-AA23-B3040C453FF9}"/>
              </a:ext>
            </a:extLst>
          </p:cNvPr>
          <p:cNvSpPr/>
          <p:nvPr/>
        </p:nvSpPr>
        <p:spPr>
          <a:xfrm>
            <a:off x="3006012" y="3579665"/>
            <a:ext cx="6179977" cy="2010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border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"1"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colgroup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914400">
              <a:spcBef>
                <a:spcPts val="150"/>
              </a:spcBef>
              <a:spcAft>
                <a:spcPts val="150"/>
              </a:spcAft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&lt;col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"background-color: white;"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914400">
              <a:spcBef>
                <a:spcPts val="150"/>
              </a:spcBef>
              <a:spcAft>
                <a:spcPts val="150"/>
              </a:spcAft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&lt;col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"background-color: gray  ;"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colgroup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&lt;/table&gt;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79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33688-C5EA-4CB2-8520-AEC59D22F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Desafio: Criando uma Tabela Completa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31416F-7A76-47FA-9F3C-C589AE9B8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uma tabela para exibir vendas de produtos, incluindo as colunas: "Produto", "Quantidade", "Preço Unitário" e "Preço Total". Utilize os seguintes elementos:</a:t>
            </a:r>
          </a:p>
          <a:p>
            <a:pPr marL="1028700" lvl="1" indent="-342900"/>
            <a:r>
              <a:rPr lang="pt-BR" dirty="0"/>
              <a:t>&lt;</a:t>
            </a:r>
            <a:r>
              <a:rPr lang="pt-BR" dirty="0" err="1"/>
              <a:t>thead</a:t>
            </a:r>
            <a:r>
              <a:rPr lang="pt-BR" dirty="0"/>
              <a:t>&gt;: Cabeçalho com os títulos das colunas.</a:t>
            </a:r>
          </a:p>
          <a:p>
            <a:pPr marL="1028700" lvl="1" indent="-342900"/>
            <a:r>
              <a:rPr lang="pt-BR" dirty="0"/>
              <a:t>&lt;</a:t>
            </a:r>
            <a:r>
              <a:rPr lang="pt-BR" dirty="0" err="1"/>
              <a:t>tbody</a:t>
            </a:r>
            <a:r>
              <a:rPr lang="pt-BR" dirty="0"/>
              <a:t>&gt;: Corpo com pelo menos 3 produtos e seus dados.</a:t>
            </a:r>
          </a:p>
          <a:p>
            <a:pPr marL="1028700" lvl="1" indent="-342900"/>
            <a:r>
              <a:rPr lang="pt-BR" dirty="0"/>
              <a:t>&lt;</a:t>
            </a:r>
            <a:r>
              <a:rPr lang="pt-BR" dirty="0" err="1"/>
              <a:t>tfoot</a:t>
            </a:r>
            <a:r>
              <a:rPr lang="pt-BR" dirty="0"/>
              <a:t>&gt;: Rodapé com o total de vendas (soma do "Preço Total").</a:t>
            </a:r>
          </a:p>
          <a:p>
            <a:pPr marL="1028700" lvl="1" indent="-342900"/>
            <a:r>
              <a:rPr lang="pt-BR" dirty="0"/>
              <a:t>&lt;</a:t>
            </a:r>
            <a:r>
              <a:rPr lang="pt-BR" dirty="0" err="1"/>
              <a:t>colgroup</a:t>
            </a:r>
            <a:r>
              <a:rPr lang="pt-BR" dirty="0"/>
              <a:t>&gt;: Defina uma largura específica para a coluna "Preço Unitário".</a:t>
            </a:r>
          </a:p>
        </p:txBody>
      </p:sp>
    </p:spTree>
    <p:extLst>
      <p:ext uri="{BB962C8B-B14F-4D97-AF65-F5344CB8AC3E}">
        <p14:creationId xmlns:p14="http://schemas.microsoft.com/office/powerpoint/2010/main" val="343120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24D6B-C8AE-48BB-B6A4-56E31BFB3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Tabelas em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0C8501-509D-464F-B2CD-D37A91A59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3180171"/>
          </a:xfrm>
        </p:spPr>
        <p:txBody>
          <a:bodyPr/>
          <a:lstStyle/>
          <a:p>
            <a:r>
              <a:rPr lang="pt-BR" dirty="0"/>
              <a:t>Uma </a:t>
            </a:r>
            <a:r>
              <a:rPr lang="pt-BR" b="1" dirty="0"/>
              <a:t>tabela</a:t>
            </a:r>
            <a:r>
              <a:rPr lang="pt-BR" dirty="0"/>
              <a:t> em HTML é um elemento usado para organizar dados em linhas e colunas. Ela é útil para exibir informações de forma estruturada, como relatórios, listas e comparações.</a:t>
            </a:r>
          </a:p>
          <a:p>
            <a:endParaRPr lang="pt-BR" dirty="0"/>
          </a:p>
          <a:p>
            <a:r>
              <a:rPr lang="pt-BR" dirty="0"/>
              <a:t>No passado, tabelas eram usadas para criar o layout de sites, mas isso gerava </a:t>
            </a:r>
            <a:r>
              <a:rPr lang="pt-BR" b="1" dirty="0"/>
              <a:t>código confuso, difícil de manter e sem responsividade</a:t>
            </a:r>
            <a:r>
              <a:rPr lang="pt-BR" dirty="0"/>
              <a:t>. Além disso, prejudicava o SEO, a acessibilidade e o desempenho da página.</a:t>
            </a:r>
          </a:p>
        </p:txBody>
      </p:sp>
    </p:spTree>
    <p:extLst>
      <p:ext uri="{BB962C8B-B14F-4D97-AF65-F5344CB8AC3E}">
        <p14:creationId xmlns:p14="http://schemas.microsoft.com/office/powerpoint/2010/main" val="872446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32144-2AF3-4D4C-BF6E-1DDBBB1D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Estrutura Básica de uma Tabela no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546AA3-6D74-4E63-AA11-AEBCA7F1E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72102"/>
          </a:xfrm>
        </p:spPr>
        <p:txBody>
          <a:bodyPr/>
          <a:lstStyle/>
          <a:p>
            <a:r>
              <a:rPr lang="pt-BR" dirty="0"/>
              <a:t>As tabelas no HTML são construídas usando as seguintes </a:t>
            </a:r>
            <a:r>
              <a:rPr lang="pt-BR" dirty="0" err="1"/>
              <a:t>tags</a:t>
            </a:r>
            <a:r>
              <a:rPr lang="pt-BR" dirty="0"/>
              <a:t> principais: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D7542D0-4AE6-4CD9-A006-794629E9B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742" y="2960334"/>
            <a:ext cx="7230515" cy="291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BC46F-F881-4AAE-A502-6224A49D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de uma tabela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062CAB7-FB8C-48EA-AE25-500FF460B773}"/>
              </a:ext>
            </a:extLst>
          </p:cNvPr>
          <p:cNvSpPr/>
          <p:nvPr/>
        </p:nvSpPr>
        <p:spPr>
          <a:xfrm>
            <a:off x="2453640" y="2124710"/>
            <a:ext cx="3757749" cy="3980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CD3131"/>
                </a:solidFill>
                <a:latin typeface="Consolas" panose="020B0609020204030204" pitchFamily="49" charset="0"/>
              </a:rPr>
              <a:t>border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"1"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9144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João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9144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25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9144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Aluno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9144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Maria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9144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9144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Professor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155A562-E093-406F-A10C-92D95C90B6DB}"/>
              </a:ext>
            </a:extLst>
          </p:cNvPr>
          <p:cNvSpPr/>
          <p:nvPr/>
        </p:nvSpPr>
        <p:spPr>
          <a:xfrm>
            <a:off x="2929812" y="2499360"/>
            <a:ext cx="3600000" cy="159678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67ECF9F-5671-4CD3-9156-D222C2612FD1}"/>
              </a:ext>
            </a:extLst>
          </p:cNvPr>
          <p:cNvSpPr/>
          <p:nvPr/>
        </p:nvSpPr>
        <p:spPr>
          <a:xfrm>
            <a:off x="2929812" y="4119467"/>
            <a:ext cx="3600000" cy="159678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1C3CBC-7951-4F6F-A6B4-7BDA3BB08C3A}"/>
              </a:ext>
            </a:extLst>
          </p:cNvPr>
          <p:cNvSpPr txBox="1"/>
          <p:nvPr/>
        </p:nvSpPr>
        <p:spPr>
          <a:xfrm>
            <a:off x="8210938" y="3128473"/>
            <a:ext cx="1716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Cabeçalho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A536637-E18D-482C-8F35-CCB69EBC4FDC}"/>
              </a:ext>
            </a:extLst>
          </p:cNvPr>
          <p:cNvSpPr txBox="1"/>
          <p:nvPr/>
        </p:nvSpPr>
        <p:spPr>
          <a:xfrm>
            <a:off x="8210938" y="4748580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Linhas de Dados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9189420E-852F-4DFB-8B9C-F5B870EAD8B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529812" y="3297750"/>
            <a:ext cx="1681126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978F3136-B3A3-4754-BF4F-E9721322EDF3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6529812" y="4917857"/>
            <a:ext cx="1681126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875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8AA0E-A2AA-43B6-964B-761BD196B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Desafio: Criação de Tabela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114D40-23C3-4FE2-8854-244FFC217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4158905"/>
          </a:xfrm>
        </p:spPr>
        <p:txBody>
          <a:bodyPr/>
          <a:lstStyle/>
          <a:p>
            <a:r>
              <a:rPr lang="pt-BR" dirty="0"/>
              <a:t>Crie uma tabela simples, sem cabeçalho, com as seguintes informações:</a:t>
            </a:r>
          </a:p>
          <a:p>
            <a:pPr lvl="1"/>
            <a:r>
              <a:rPr lang="pt-BR" dirty="0"/>
              <a:t>João, 25 anos, Aluno</a:t>
            </a:r>
          </a:p>
          <a:p>
            <a:pPr lvl="1"/>
            <a:r>
              <a:rPr lang="pt-BR" dirty="0"/>
              <a:t>Maria, 30 anos, Professor</a:t>
            </a:r>
          </a:p>
          <a:p>
            <a:pPr lvl="1"/>
            <a:r>
              <a:rPr lang="pt-BR" dirty="0"/>
              <a:t>Pedro, 22 anos, Estagiário</a:t>
            </a:r>
          </a:p>
          <a:p>
            <a:r>
              <a:rPr lang="pt-BR" dirty="0"/>
              <a:t>Utilize as </a:t>
            </a:r>
            <a:r>
              <a:rPr lang="pt-BR" dirty="0" err="1"/>
              <a:t>tags</a:t>
            </a:r>
            <a:r>
              <a:rPr lang="pt-BR" dirty="0"/>
              <a:t> </a:t>
            </a:r>
          </a:p>
          <a:p>
            <a:pPr marL="1028700" lvl="1" indent="-342900"/>
            <a:r>
              <a:rPr lang="pt-BR" dirty="0"/>
              <a:t>&lt;</a:t>
            </a:r>
            <a:r>
              <a:rPr lang="pt-BR" dirty="0" err="1"/>
              <a:t>table</a:t>
            </a:r>
            <a:r>
              <a:rPr lang="pt-BR" dirty="0"/>
              <a:t>&gt; - Tabela</a:t>
            </a:r>
          </a:p>
          <a:p>
            <a:pPr marL="1028700" lvl="1" indent="-342900"/>
            <a:r>
              <a:rPr lang="pt-BR" dirty="0"/>
              <a:t>&lt;</a:t>
            </a:r>
            <a:r>
              <a:rPr lang="pt-BR" dirty="0" err="1"/>
              <a:t>tr</a:t>
            </a:r>
            <a:r>
              <a:rPr lang="pt-BR" dirty="0"/>
              <a:t>&gt; - 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Row</a:t>
            </a:r>
            <a:r>
              <a:rPr lang="pt-BR" dirty="0"/>
              <a:t> – Linha da Tabela</a:t>
            </a:r>
          </a:p>
          <a:p>
            <a:pPr marL="1028700" lvl="1" indent="-342900"/>
            <a:r>
              <a:rPr lang="pt-BR" dirty="0"/>
              <a:t>&lt;</a:t>
            </a:r>
            <a:r>
              <a:rPr lang="pt-BR" dirty="0" err="1"/>
              <a:t>td</a:t>
            </a:r>
            <a:r>
              <a:rPr lang="pt-BR" dirty="0"/>
              <a:t>&gt; - </a:t>
            </a:r>
            <a:r>
              <a:rPr lang="pt-BR" dirty="0" err="1"/>
              <a:t>Table</a:t>
            </a:r>
            <a:r>
              <a:rPr lang="pt-BR" dirty="0"/>
              <a:t> Data – Dado da Tabela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4783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85503-DCED-4144-A333-19E8A807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Desafio: Criando uma Tabela de Produtos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162A45-6115-4677-A93B-966340F6A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2979874"/>
          </a:xfrm>
        </p:spPr>
        <p:txBody>
          <a:bodyPr/>
          <a:lstStyle/>
          <a:p>
            <a:r>
              <a:rPr lang="pt-BR" dirty="0"/>
              <a:t>Agora o desafio é criar uma tabela em HTML para exibir uma lista de produtos, incluindo suas informações de preço e quantidade em estoque, com os seguintes requisitos:</a:t>
            </a:r>
          </a:p>
          <a:p>
            <a:pPr marL="1028700" lvl="1" indent="-342900"/>
            <a:r>
              <a:rPr lang="pt-BR" dirty="0"/>
              <a:t>A tabela deve ter três colunas: Produto, Preço e Quantidade.</a:t>
            </a:r>
          </a:p>
          <a:p>
            <a:pPr marL="1028700" lvl="1" indent="-342900"/>
            <a:r>
              <a:rPr lang="pt-BR" dirty="0"/>
              <a:t>O primeiro linha deve ser um cabeçalho usando &lt;</a:t>
            </a:r>
            <a:r>
              <a:rPr lang="pt-BR" dirty="0" err="1"/>
              <a:t>th</a:t>
            </a:r>
            <a:r>
              <a:rPr lang="pt-BR" dirty="0"/>
              <a:t>&gt;. </a:t>
            </a:r>
          </a:p>
          <a:p>
            <a:pPr marL="1028700" lvl="1" indent="-342900"/>
            <a:r>
              <a:rPr lang="pt-BR" dirty="0"/>
              <a:t>Adicione pelo menos três produtos fictícios com preços e quantidades diferentes. </a:t>
            </a:r>
          </a:p>
          <a:p>
            <a:pPr marL="1028700" lvl="1" indent="-342900"/>
            <a:r>
              <a:rPr lang="pt-BR" dirty="0"/>
              <a:t>Utilize a propriedade </a:t>
            </a:r>
            <a:r>
              <a:rPr lang="pt-BR" dirty="0" err="1"/>
              <a:t>border</a:t>
            </a:r>
            <a:r>
              <a:rPr lang="pt-BR" dirty="0"/>
              <a:t>="1" para visualizar a estrutura da tabela.</a:t>
            </a:r>
          </a:p>
        </p:txBody>
      </p:sp>
    </p:spTree>
    <p:extLst>
      <p:ext uri="{BB962C8B-B14F-4D97-AF65-F5344CB8AC3E}">
        <p14:creationId xmlns:p14="http://schemas.microsoft.com/office/powerpoint/2010/main" val="296512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DA74C-70C9-4619-8651-1281977B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Desafio: Criando uma Tabela com Células Mescladas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C57829-15AB-45A4-893E-C28A1DE87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Agora desafio é criar uma tabela utilizando </a:t>
            </a:r>
            <a:r>
              <a:rPr lang="pt-BR" dirty="0" err="1"/>
              <a:t>colspan</a:t>
            </a:r>
            <a:r>
              <a:rPr lang="pt-BR" dirty="0"/>
              <a:t> e </a:t>
            </a:r>
            <a:r>
              <a:rPr lang="pt-BR" dirty="0" err="1"/>
              <a:t>rowspan</a:t>
            </a:r>
            <a:r>
              <a:rPr lang="pt-BR" dirty="0"/>
              <a:t> para organizar informações de contato.</a:t>
            </a:r>
          </a:p>
          <a:p>
            <a:pPr marL="1028700" lvl="1" indent="-342900"/>
            <a:r>
              <a:rPr lang="pt-BR" dirty="0"/>
              <a:t>A primeira linha deve ter um cabeçalho com três colunas: Nome, </a:t>
            </a:r>
            <a:r>
              <a:rPr lang="pt-BR" dirty="0" err="1"/>
              <a:t>Email</a:t>
            </a:r>
            <a:r>
              <a:rPr lang="pt-BR" dirty="0"/>
              <a:t> e Telefone.</a:t>
            </a:r>
          </a:p>
          <a:p>
            <a:pPr marL="1028700" lvl="1" indent="-342900"/>
            <a:r>
              <a:rPr lang="pt-BR" dirty="0"/>
              <a:t>Utilize </a:t>
            </a:r>
            <a:r>
              <a:rPr lang="pt-BR" dirty="0" err="1"/>
              <a:t>colspan</a:t>
            </a:r>
            <a:r>
              <a:rPr lang="pt-BR" dirty="0"/>
              <a:t>="2" para mesclar células no cabeçalho da coluna de contato.</a:t>
            </a:r>
          </a:p>
          <a:p>
            <a:pPr marL="1028700" lvl="1" indent="-342900"/>
            <a:r>
              <a:rPr lang="pt-BR" dirty="0"/>
              <a:t>Utilize </a:t>
            </a:r>
            <a:r>
              <a:rPr lang="pt-BR" dirty="0" err="1"/>
              <a:t>rowspan</a:t>
            </a:r>
            <a:r>
              <a:rPr lang="pt-BR" dirty="0"/>
              <a:t>="2" para mesclar células em uma coluna de nome.</a:t>
            </a:r>
          </a:p>
          <a:p>
            <a:pPr marL="1028700" lvl="1" indent="-342900"/>
            <a:r>
              <a:rPr lang="pt-BR" dirty="0"/>
              <a:t>Adicione pelo menos dois contatos fictícios, um deles com dois </a:t>
            </a:r>
            <a:r>
              <a:rPr lang="pt-BR" dirty="0" err="1"/>
              <a:t>emails</a:t>
            </a:r>
            <a:r>
              <a:rPr lang="pt-BR" dirty="0"/>
              <a:t> e dois telefones.💡 </a:t>
            </a:r>
          </a:p>
          <a:p>
            <a:r>
              <a:rPr lang="pt-BR" dirty="0"/>
              <a:t>Dica: Analise o exemplo anterior e tente replicar o efeito mesclado corretamente! Após criar, visualize no navegador para conferir se a tabela ficou organizada. 🚀</a:t>
            </a:r>
          </a:p>
        </p:txBody>
      </p:sp>
    </p:spTree>
    <p:extLst>
      <p:ext uri="{BB962C8B-B14F-4D97-AF65-F5344CB8AC3E}">
        <p14:creationId xmlns:p14="http://schemas.microsoft.com/office/powerpoint/2010/main" val="580926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3719C-FFD8-428C-99F4-7BD8D5FC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Estilizando Tabelas com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0EB33F-6D84-47E5-AA90-1DB3291D4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93252"/>
          </a:xfrm>
        </p:spPr>
        <p:txBody>
          <a:bodyPr/>
          <a:lstStyle/>
          <a:p>
            <a:r>
              <a:rPr lang="pt-BR" dirty="0"/>
              <a:t>O CSS permite personalizar tabelas, ajustando bordas, cores e espaçamentos para melhorar a legibilidade.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3B8AEF-7DC5-4A50-805F-123A19D49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45" y="2663790"/>
            <a:ext cx="10671110" cy="378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17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FAE99-8C06-4839-8190-0D7638A4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Desafio: Criando uma Tabela de Notas com Estilização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D08BC8-BA3F-4F2F-9685-8038B741D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Agora o desafio é criar uma tabela estilizada para exibir as notas dos alunos, seguindo as regras abaixo:</a:t>
            </a:r>
          </a:p>
          <a:p>
            <a:pPr marL="1028700" lvl="1" indent="-342900"/>
            <a:r>
              <a:rPr lang="pt-BR" dirty="0"/>
              <a:t>A tabela deve ter duas colunas: Aluno e Nota.</a:t>
            </a:r>
          </a:p>
          <a:p>
            <a:pPr marL="1028700" lvl="1" indent="-342900"/>
            <a:r>
              <a:rPr lang="pt-BR" dirty="0"/>
              <a:t>Adicione pelo menos quatro alunos com notas diferentes.</a:t>
            </a:r>
          </a:p>
          <a:p>
            <a:pPr marL="1028700" lvl="1" indent="-342900"/>
            <a:r>
              <a:rPr lang="pt-BR" dirty="0"/>
              <a:t>Utilize </a:t>
            </a:r>
            <a:r>
              <a:rPr lang="pt-BR" dirty="0" err="1"/>
              <a:t>border-collapse</a:t>
            </a:r>
            <a:r>
              <a:rPr lang="pt-BR" dirty="0"/>
              <a:t>: </a:t>
            </a:r>
            <a:r>
              <a:rPr lang="pt-BR" dirty="0" err="1"/>
              <a:t>collapse</a:t>
            </a:r>
            <a:r>
              <a:rPr lang="pt-BR" dirty="0"/>
              <a:t>; para unir as bordas da tabela.</a:t>
            </a:r>
          </a:p>
          <a:p>
            <a:pPr marL="1028700" lvl="1" indent="-342900"/>
            <a:r>
              <a:rPr lang="pt-BR" dirty="0"/>
              <a:t>Aplique um fundo laranja no cabeçalho da tabela.</a:t>
            </a:r>
          </a:p>
          <a:p>
            <a:pPr marL="1028700" lvl="1" indent="-342900"/>
            <a:r>
              <a:rPr lang="pt-BR" dirty="0"/>
              <a:t>Utilize cores alternadas nas linhas para facilitar a leitura. </a:t>
            </a:r>
          </a:p>
          <a:p>
            <a:r>
              <a:rPr lang="pt-BR" dirty="0"/>
              <a:t>Dica: Analise o exemplo anterior e personalize a tabela com suas próprias cores e estilos. Quando finalizar, teste no navegador para conferir o resultado. </a:t>
            </a:r>
          </a:p>
        </p:txBody>
      </p:sp>
    </p:spTree>
    <p:extLst>
      <p:ext uri="{BB962C8B-B14F-4D97-AF65-F5344CB8AC3E}">
        <p14:creationId xmlns:p14="http://schemas.microsoft.com/office/powerpoint/2010/main" val="34600257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1450</TotalTime>
  <Words>974</Words>
  <Application>Microsoft Office PowerPoint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Times New Roman</vt:lpstr>
      <vt:lpstr>Tema do Office</vt:lpstr>
      <vt:lpstr>Tabelas em HTML</vt:lpstr>
      <vt:lpstr>Tabelas em HTML</vt:lpstr>
      <vt:lpstr>Estrutura Básica de uma Tabela no HTML</vt:lpstr>
      <vt:lpstr>Sintaxe de uma tabela</vt:lpstr>
      <vt:lpstr>Desafio: Criação de Tabela </vt:lpstr>
      <vt:lpstr>Desafio: Criando uma Tabela de Produtos</vt:lpstr>
      <vt:lpstr>Desafio: Criando uma Tabela com Células Mescladas</vt:lpstr>
      <vt:lpstr>Estilizando Tabelas com CSS</vt:lpstr>
      <vt:lpstr>Desafio: Criando uma Tabela de Notas com Estilização</vt:lpstr>
      <vt:lpstr>Formatando Tabelas Grandes</vt:lpstr>
      <vt:lpstr> Thead - Cabeçalho da Tabela</vt:lpstr>
      <vt:lpstr>Tbody - Corpo da Tabela</vt:lpstr>
      <vt:lpstr>Tfoot - Rodapé da Tabela</vt:lpstr>
      <vt:lpstr>Colgroup - Agrupamento de Colunas</vt:lpstr>
      <vt:lpstr>Desafio: Criando uma Tabela Completa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181</cp:revision>
  <dcterms:created xsi:type="dcterms:W3CDTF">2024-03-08T12:14:33Z</dcterms:created>
  <dcterms:modified xsi:type="dcterms:W3CDTF">2025-01-31T13:02:28Z</dcterms:modified>
</cp:coreProperties>
</file>