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handoutMasterIdLst>
    <p:handoutMasterId r:id="rId24"/>
  </p:handoutMasterIdLst>
  <p:sldIdLst>
    <p:sldId id="289" r:id="rId2"/>
    <p:sldId id="290" r:id="rId3"/>
    <p:sldId id="28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11" r:id="rId18"/>
    <p:sldId id="304" r:id="rId19"/>
    <p:sldId id="305" r:id="rId20"/>
    <p:sldId id="306" r:id="rId21"/>
    <p:sldId id="307" r:id="rId22"/>
    <p:sldId id="310" r:id="rId2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122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FC8A276-7B53-4B86-A3CA-256B6C1DF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F63AC4-2856-4D47-BF67-3E7D11A47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19ED5-E490-49A1-A6CA-250C29DEED9C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5B2E4-C662-4365-BAFF-B88115A655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12E34A-94AB-48E2-B9E3-5AA29A02D7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E7D9F-BF27-49DE-A577-66B21EC13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752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6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3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41939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2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40641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36993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258427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228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61394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35792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pt-BR" spc="-5" smtClean="0"/>
              <a:t>‹nº›</a:t>
            </a:fld>
            <a:endParaRPr lang="pt-BR" spc="-5" dirty="0"/>
          </a:p>
        </p:txBody>
      </p:sp>
    </p:spTree>
    <p:extLst>
      <p:ext uri="{BB962C8B-B14F-4D97-AF65-F5344CB8AC3E}">
        <p14:creationId xmlns:p14="http://schemas.microsoft.com/office/powerpoint/2010/main" val="12940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8FA6A9-65B9-490C-9351-E94494EEF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D8FCD61-BB0F-4C20-9914-3ECB93E6E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</a:t>
            </a:r>
            <a:r>
              <a:rPr lang="pt-BR" dirty="0" err="1"/>
              <a:t>Miho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52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FA03E-E785-4640-B9E7-8DD50760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Lógico (Booleano)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0262B-0FD3-4A0F-974A-15C6EC94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5884653" cy="4351338"/>
          </a:xfrm>
        </p:spPr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um booleano é um tipo de dado que possui apenas dois valores possíveis:</a:t>
            </a:r>
          </a:p>
          <a:p>
            <a:pPr marL="1028700" lvl="1" indent="-342900"/>
            <a:r>
              <a:rPr lang="pt-BR" dirty="0" err="1"/>
              <a:t>true</a:t>
            </a:r>
            <a:r>
              <a:rPr lang="pt-BR" dirty="0"/>
              <a:t> (verdadeiro)</a:t>
            </a:r>
          </a:p>
          <a:p>
            <a:pPr marL="1028700" lvl="1" indent="-342900"/>
            <a:r>
              <a:rPr lang="pt-BR" dirty="0"/>
              <a:t>false (falso)</a:t>
            </a:r>
          </a:p>
          <a:p>
            <a:pPr>
              <a:spcBef>
                <a:spcPts val="0"/>
              </a:spcBef>
            </a:pPr>
            <a:r>
              <a:rPr lang="pt-BR" dirty="0"/>
              <a:t>Os valores booleanos são fundamentais para tomadas de decisão em um código, sendo amplamente usados em estruturas condicionais e operações lógicas.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BA0D1AC-092A-4FDE-94F6-06CB6EC486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2532920"/>
            <a:ext cx="2695955" cy="29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3274-AC7E-45A1-814E-50BAF95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36954-0297-4816-873E-8A7301FA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Uma variável é uma localização na memória RAM do  computador que é utilizada para armazenar temporariamente  os dados que são utilizados pelo programa.</a:t>
            </a:r>
          </a:p>
          <a:p>
            <a:pPr>
              <a:spcBef>
                <a:spcPts val="0"/>
              </a:spcBef>
            </a:pPr>
            <a:r>
              <a:rPr lang="pt-BR" dirty="0"/>
              <a:t>As variáveis possuem características como: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Identificação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Endereço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Tipo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Tamanho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Valor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AF37A9B-A6CD-4E4D-93EA-402BF3E44B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061" y="3581400"/>
            <a:ext cx="6641592" cy="19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B35EE-399A-41AC-A4E9-1471DF9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5576C-1283-4F85-8248-F0B64BCD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03325"/>
          </a:xfrm>
        </p:spPr>
        <p:txBody>
          <a:bodyPr/>
          <a:lstStyle/>
          <a:p>
            <a:r>
              <a:rPr lang="pt-BR" dirty="0"/>
              <a:t>É uma posição na memória  cujo o valor não muda durante  a execução do programa;</a:t>
            </a:r>
          </a:p>
          <a:p>
            <a:r>
              <a:rPr lang="pt-BR" dirty="0"/>
              <a:t>Por exemplo, o valor </a:t>
            </a:r>
            <a:r>
              <a:rPr lang="pt-BR" dirty="0" err="1"/>
              <a:t>Pi</a:t>
            </a:r>
            <a:r>
              <a:rPr lang="pt-BR" dirty="0"/>
              <a:t> é uma  constante, pois possui sempre  o mesmo valor (3,1415...)</a:t>
            </a:r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0F9BBD6-B5BA-434E-89D5-4840E3FDC7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850" y="3332480"/>
            <a:ext cx="5448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4B0D1-50E6-4C10-B78B-4EC00193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 X LET X CONST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C89E-730C-4D7F-861A-0AA8259C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4572000"/>
            <a:ext cx="11007306" cy="1905000"/>
          </a:xfrm>
        </p:spPr>
        <p:txBody>
          <a:bodyPr/>
          <a:lstStyle/>
          <a:p>
            <a:r>
              <a:rPr lang="pt-BR" sz="1800" b="1" dirty="0"/>
              <a:t>Escopo de Bloco</a:t>
            </a:r>
            <a:r>
              <a:rPr lang="pt-BR" sz="1800" dirty="0"/>
              <a:t>: Indica se a variável está limitada ao escopo de bloco em que foi definida.</a:t>
            </a:r>
          </a:p>
          <a:p>
            <a:r>
              <a:rPr lang="pt-BR" sz="1800" b="1" dirty="0" err="1"/>
              <a:t>Reatribuição</a:t>
            </a:r>
            <a:r>
              <a:rPr lang="pt-BR" sz="1800" dirty="0"/>
              <a:t>: Indica se a variável pode ser retribuída (ou seja, receber um novo valor).</a:t>
            </a:r>
          </a:p>
          <a:p>
            <a:r>
              <a:rPr lang="pt-BR" sz="1800" b="1" dirty="0" err="1"/>
              <a:t>Hoisting</a:t>
            </a:r>
            <a:r>
              <a:rPr lang="pt-BR" sz="1800" dirty="0"/>
              <a:t>: Indica se a declaração da variável é movida para o topo do escopo em que foi definida durante a fase de compilação.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B5E64-CBE6-4B06-BE3F-6D0E245C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30" y="1981200"/>
            <a:ext cx="9444940" cy="2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4D4B1-73CC-4B14-8416-C1879B23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Nomenclatura</a:t>
            </a:r>
            <a:r>
              <a:rPr lang="pt-BR" spc="10" dirty="0"/>
              <a:t> </a:t>
            </a:r>
            <a:r>
              <a:rPr lang="pt-BR" dirty="0"/>
              <a:t>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37612-53A7-462B-B5A0-C0AB2595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escolha de nomes de variáveis é fundamental para a clareza e manutenção do código. No </a:t>
            </a:r>
            <a:r>
              <a:rPr lang="pt-BR" dirty="0" err="1"/>
              <a:t>JavaScript</a:t>
            </a:r>
            <a:r>
              <a:rPr lang="pt-BR" dirty="0"/>
              <a:t>, os nomes devem seguir algumas regras e boas práticas:</a:t>
            </a:r>
          </a:p>
          <a:p>
            <a:pPr marL="1028700" lvl="1" indent="-342900"/>
            <a:r>
              <a:rPr lang="pt-BR" sz="1800" dirty="0"/>
              <a:t>Podem começar com letra, $ ou _ .</a:t>
            </a:r>
          </a:p>
          <a:p>
            <a:pPr marL="1028700" lvl="1" indent="-342900"/>
            <a:r>
              <a:rPr lang="pt-BR" sz="1800" dirty="0"/>
              <a:t>Não podem começar com números.</a:t>
            </a:r>
          </a:p>
          <a:p>
            <a:pPr marL="1028700" lvl="1" indent="-342900"/>
            <a:r>
              <a:rPr lang="pt-BR" sz="1800" dirty="0"/>
              <a:t>É possível usar letras ou números.</a:t>
            </a:r>
          </a:p>
          <a:p>
            <a:pPr marL="1028700" lvl="1" indent="-342900"/>
            <a:r>
              <a:rPr lang="pt-BR" sz="1800" dirty="0"/>
              <a:t>É possível usar acentos e símbolos</a:t>
            </a:r>
          </a:p>
          <a:p>
            <a:pPr marL="1028700" lvl="1" indent="-342900"/>
            <a:r>
              <a:rPr lang="pt-BR" sz="1800" dirty="0"/>
              <a:t>Não podem conter espaços</a:t>
            </a:r>
          </a:p>
          <a:p>
            <a:pPr marL="1028700" lvl="1" indent="-342900"/>
            <a:r>
              <a:rPr lang="pt-BR" sz="1800" dirty="0"/>
              <a:t>Não podem ser palavras reservadas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2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F08EE-69B0-4F2D-B3A7-6115DEE2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0925"/>
          </a:xfrm>
        </p:spPr>
        <p:txBody>
          <a:bodyPr/>
          <a:lstStyle/>
          <a:p>
            <a:r>
              <a:rPr lang="pt-BR" dirty="0"/>
              <a:t>O estilo de escrita de variáveis e funções impacta a legibilidade e manutenção do código. Embora não afete a funcionalidade, seguir convenções facilita a colaboração em projetos.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D4EB3F-E000-4763-A7A9-4C034DDF752C}"/>
              </a:ext>
            </a:extLst>
          </p:cNvPr>
          <p:cNvSpPr txBox="1"/>
          <p:nvPr/>
        </p:nvSpPr>
        <p:spPr>
          <a:xfrm>
            <a:off x="592346" y="3074330"/>
            <a:ext cx="11007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 Case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 Camel Case a primeira palavra toda fica no formato minúsculo e as primeiras letras subsequentes de palavras adicionais em maiúscula.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53F263-BD1C-4DEC-907F-DC6E0111C2A5}"/>
              </a:ext>
            </a:extLst>
          </p:cNvPr>
          <p:cNvSpPr txBox="1"/>
          <p:nvPr/>
        </p:nvSpPr>
        <p:spPr>
          <a:xfrm>
            <a:off x="4672330" y="3899391"/>
            <a:ext cx="284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</a:t>
            </a:r>
            <a:r>
              <a:rPr lang="pt-BR" sz="4800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8D9984-0053-4DB1-B952-D318A06B5A0A}"/>
              </a:ext>
            </a:extLst>
          </p:cNvPr>
          <p:cNvSpPr txBox="1"/>
          <p:nvPr/>
        </p:nvSpPr>
        <p:spPr>
          <a:xfrm>
            <a:off x="592346" y="4909118"/>
            <a:ext cx="11007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Case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 Snake Case a todas as letras minúsculas e as palavras são separadas por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23DE87-A31E-4F59-BF80-9AF7E9660488}"/>
              </a:ext>
            </a:extLst>
          </p:cNvPr>
          <p:cNvSpPr txBox="1"/>
          <p:nvPr/>
        </p:nvSpPr>
        <p:spPr>
          <a:xfrm>
            <a:off x="4579620" y="5457179"/>
            <a:ext cx="303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  <a:r>
              <a:rPr lang="pt-BR" sz="4800" dirty="0" err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B10835-DA02-4BF6-AF1D-4CAD1DEA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Declarar Variáveis</a:t>
            </a:r>
          </a:p>
        </p:txBody>
      </p:sp>
    </p:spTree>
    <p:extLst>
      <p:ext uri="{BB962C8B-B14F-4D97-AF65-F5344CB8AC3E}">
        <p14:creationId xmlns:p14="http://schemas.microsoft.com/office/powerpoint/2010/main" val="93304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9279-1B79-42D2-A6FC-470CDD6F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C65C6-5A8C-4370-A29F-B1709878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912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Para que uma variável ser utilizada pelo programa, primeiro ela  deve ser declarada, para que seja reservado o espaço na memória para armazenamento de  seus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CF97CF-8994-4C3E-B521-B486585382F1}"/>
              </a:ext>
            </a:extLst>
          </p:cNvPr>
          <p:cNvSpPr txBox="1"/>
          <p:nvPr/>
        </p:nvSpPr>
        <p:spPr>
          <a:xfrm>
            <a:off x="592346" y="2935877"/>
            <a:ext cx="359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–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Atribuindo valores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F4A2FA-8F63-4DA7-B2C8-E46E68DF94C1}"/>
              </a:ext>
            </a:extLst>
          </p:cNvPr>
          <p:cNvSpPr/>
          <p:nvPr/>
        </p:nvSpPr>
        <p:spPr>
          <a:xfrm>
            <a:off x="4372874" y="3691022"/>
            <a:ext cx="344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texto =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numero = </a:t>
            </a:r>
            <a:r>
              <a:rPr lang="sv-S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9FE941-86C1-4E3E-9E1B-0727819273E1}"/>
              </a:ext>
            </a:extLst>
          </p:cNvPr>
          <p:cNvSpPr txBox="1"/>
          <p:nvPr/>
        </p:nvSpPr>
        <p:spPr>
          <a:xfrm>
            <a:off x="592346" y="4630833"/>
            <a:ext cx="710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–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Atribuindo novos valores a uma mesma variável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43F476-A642-4B46-A07D-5445BC9B7A32}"/>
              </a:ext>
            </a:extLst>
          </p:cNvPr>
          <p:cNvSpPr/>
          <p:nvPr/>
        </p:nvSpPr>
        <p:spPr>
          <a:xfrm>
            <a:off x="4372874" y="5385979"/>
            <a:ext cx="344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texto =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numero = </a:t>
            </a:r>
            <a:r>
              <a:rPr lang="sv-S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0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9279-1B79-42D2-A6FC-470CDD6F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C65C6-5A8C-4370-A29F-B1709878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912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Para que uma variável ser utilizada pelo programa, primeiro ela  deve ser declarada, para que seja reservado o espaço na memória para armazenamento de  seus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CF97CF-8994-4C3E-B521-B486585382F1}"/>
              </a:ext>
            </a:extLst>
          </p:cNvPr>
          <p:cNvSpPr txBox="1"/>
          <p:nvPr/>
        </p:nvSpPr>
        <p:spPr>
          <a:xfrm>
            <a:off x="592346" y="2935877"/>
            <a:ext cx="359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Atribuindo valores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F4A2FA-8F63-4DA7-B2C8-E46E68DF94C1}"/>
              </a:ext>
            </a:extLst>
          </p:cNvPr>
          <p:cNvSpPr/>
          <p:nvPr/>
        </p:nvSpPr>
        <p:spPr>
          <a:xfrm>
            <a:off x="4372874" y="3691022"/>
            <a:ext cx="344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texto =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numero = </a:t>
            </a:r>
            <a:r>
              <a:rPr lang="sv-S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9FE941-86C1-4E3E-9E1B-0727819273E1}"/>
              </a:ext>
            </a:extLst>
          </p:cNvPr>
          <p:cNvSpPr txBox="1"/>
          <p:nvPr/>
        </p:nvSpPr>
        <p:spPr>
          <a:xfrm>
            <a:off x="592346" y="4630833"/>
            <a:ext cx="710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Atribuindo novos valores a uma mesma variável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43F476-A642-4B46-A07D-5445BC9B7A32}"/>
              </a:ext>
            </a:extLst>
          </p:cNvPr>
          <p:cNvSpPr/>
          <p:nvPr/>
        </p:nvSpPr>
        <p:spPr>
          <a:xfrm>
            <a:off x="4372874" y="5385979"/>
            <a:ext cx="344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texto =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numero = </a:t>
            </a:r>
            <a:r>
              <a:rPr lang="sv-S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6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8D59C-AC0E-4786-B94D-2B8F64F1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De</a:t>
            </a:r>
            <a:r>
              <a:rPr lang="pt-BR" spc="10" dirty="0"/>
              <a:t>c</a:t>
            </a:r>
            <a:r>
              <a:rPr lang="pt-BR" spc="-5" dirty="0"/>
              <a:t>laraç</a:t>
            </a:r>
            <a:r>
              <a:rPr lang="pt-BR" spc="5" dirty="0"/>
              <a:t>ã</a:t>
            </a:r>
            <a:r>
              <a:rPr lang="pt-BR" dirty="0"/>
              <a:t>o</a:t>
            </a:r>
            <a:r>
              <a:rPr lang="pt-BR" spc="-20" dirty="0"/>
              <a:t> </a:t>
            </a:r>
            <a:r>
              <a:rPr lang="pt-BR" spc="-5" dirty="0"/>
              <a:t>de </a:t>
            </a:r>
            <a:r>
              <a:rPr lang="pt-BR" dirty="0"/>
              <a:t>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28F5F-AA8B-4EFA-87E2-0617F840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03325"/>
          </a:xfrm>
        </p:spPr>
        <p:txBody>
          <a:bodyPr/>
          <a:lstStyle/>
          <a:p>
            <a:r>
              <a:rPr lang="pt-BR" dirty="0"/>
              <a:t>Para que uma constante ser utilizada pelo programa, primeiro ela  deve ser declarada, para que seja reservado o espaço na memória para armazenamento de  seus dados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8C12FD-998F-4DE4-AE02-2BF7C1114782}"/>
              </a:ext>
            </a:extLst>
          </p:cNvPr>
          <p:cNvSpPr/>
          <p:nvPr/>
        </p:nvSpPr>
        <p:spPr>
          <a:xfrm>
            <a:off x="4281938" y="3953312"/>
            <a:ext cx="3628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texto =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numero = </a:t>
            </a:r>
            <a:r>
              <a:rPr lang="sv-S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6B6FFD-FFEC-409C-9A80-F2762D82F22C}"/>
              </a:ext>
            </a:extLst>
          </p:cNvPr>
          <p:cNvSpPr txBox="1"/>
          <p:nvPr/>
        </p:nvSpPr>
        <p:spPr>
          <a:xfrm>
            <a:off x="592346" y="2935877"/>
            <a:ext cx="3598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Atribuindo valores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9435-904E-4622-9F5C-22A7E8B5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CBECE-B023-4E4D-8666-1271FE56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31925"/>
          </a:xfrm>
        </p:spPr>
        <p:txBody>
          <a:bodyPr/>
          <a:lstStyle/>
          <a:p>
            <a:r>
              <a:rPr lang="pt-BR" dirty="0"/>
              <a:t>Os operadores aritméticos são elementos fundamentais em linguagens de programação que permitem a realização de operações matemáticas sobre variáveis e valores. Os operadores aritméticos mais comuns incluem: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C36A6D-F231-4B02-9181-C0BE9C42BE5D}"/>
              </a:ext>
            </a:extLst>
          </p:cNvPr>
          <p:cNvSpPr txBox="1"/>
          <p:nvPr/>
        </p:nvSpPr>
        <p:spPr>
          <a:xfrm>
            <a:off x="592347" y="3429000"/>
            <a:ext cx="359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 Soma (+)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E8BB8B0-195D-4668-82F5-1D8363829550}"/>
              </a:ext>
            </a:extLst>
          </p:cNvPr>
          <p:cNvSpPr/>
          <p:nvPr/>
        </p:nvSpPr>
        <p:spPr>
          <a:xfrm>
            <a:off x="4800600" y="3946987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n1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n2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soma = n1 + n2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console.log(soma);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1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0B1B-5FC6-4B4F-8F77-343AB035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Surgimento do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113D4-4842-4C91-A5A8-080CD7C2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085513"/>
            <a:ext cx="6494253" cy="1584325"/>
          </a:xfrm>
        </p:spPr>
        <p:txBody>
          <a:bodyPr/>
          <a:lstStyle/>
          <a:p>
            <a:r>
              <a:rPr lang="pt-BR" dirty="0"/>
              <a:t>O Brendan </a:t>
            </a:r>
            <a:r>
              <a:rPr lang="pt-BR" dirty="0" err="1"/>
              <a:t>Eich</a:t>
            </a:r>
            <a:r>
              <a:rPr lang="pt-BR" dirty="0"/>
              <a:t> criou o </a:t>
            </a:r>
            <a:r>
              <a:rPr lang="pt-BR" dirty="0" err="1"/>
              <a:t>JavaScript</a:t>
            </a:r>
            <a:r>
              <a:rPr lang="pt-BR" dirty="0"/>
              <a:t> nos anos 1990, enquanto trabalhava na Netscape, para trazer funcionalidades dinâmicas ao </a:t>
            </a:r>
            <a:r>
              <a:rPr lang="pt-BR" dirty="0" err="1"/>
              <a:t>nevegador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5E86B8E-7CB9-4DF9-9E6D-09EC601E14FE}"/>
              </a:ext>
            </a:extLst>
          </p:cNvPr>
          <p:cNvSpPr txBox="1">
            <a:spLocks/>
          </p:cNvSpPr>
          <p:nvPr/>
        </p:nvSpPr>
        <p:spPr>
          <a:xfrm>
            <a:off x="5105399" y="4334846"/>
            <a:ext cx="6494253" cy="19812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Netscape criou o </a:t>
            </a:r>
            <a:r>
              <a:rPr lang="pt-BR" dirty="0" err="1"/>
              <a:t>JavaScript</a:t>
            </a:r>
            <a:r>
              <a:rPr lang="pt-BR" dirty="0"/>
              <a:t>, inicialmente chamado Mocha e depois </a:t>
            </a:r>
            <a:r>
              <a:rPr lang="pt-BR" dirty="0" err="1"/>
              <a:t>LiveScript</a:t>
            </a:r>
            <a:r>
              <a:rPr lang="pt-BR" dirty="0"/>
              <a:t>. O nome foi alterado por motivos de marketing, aproveitando a popularidade do Java, embora as linguagens sejam distintas.</a:t>
            </a:r>
          </a:p>
        </p:txBody>
      </p:sp>
      <p:pic>
        <p:nvPicPr>
          <p:cNvPr id="5" name="Picture 4" descr="Netscape Navigator - Wikipedia">
            <a:extLst>
              <a:ext uri="{FF2B5EF4-FFF2-40B4-BE49-F238E27FC236}">
                <a16:creationId xmlns:a16="http://schemas.microsoft.com/office/drawing/2014/main" id="{3583DBB3-E8C0-4DFE-AFBF-6CD5619E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14932"/>
            <a:ext cx="1525486" cy="1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79CE0EDD-80C3-4520-8BFF-8A2AC5867491}"/>
              </a:ext>
            </a:extLst>
          </p:cNvPr>
          <p:cNvGrpSpPr/>
          <p:nvPr/>
        </p:nvGrpSpPr>
        <p:grpSpPr>
          <a:xfrm>
            <a:off x="749185" y="4487246"/>
            <a:ext cx="3564020" cy="1676400"/>
            <a:chOff x="426720" y="3657600"/>
            <a:chExt cx="3564020" cy="16764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2B00F6A-42D8-402C-A62C-7124439A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" y="3700350"/>
              <a:ext cx="1400370" cy="159089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82142CD-3316-4B9B-AA72-26331C02D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328" y="3657600"/>
              <a:ext cx="952412" cy="16764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96FC640-CCC8-454C-BCEF-384958505C22}"/>
                </a:ext>
              </a:extLst>
            </p:cNvPr>
            <p:cNvSpPr txBox="1"/>
            <p:nvPr/>
          </p:nvSpPr>
          <p:spPr>
            <a:xfrm>
              <a:off x="2118360" y="3834080"/>
              <a:ext cx="6286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0" dirty="0"/>
                <a:t>x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56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14F3E-3952-473B-A400-D69D8A19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F6001F-7618-4CB6-8A1E-0076E8D95CB8}"/>
              </a:ext>
            </a:extLst>
          </p:cNvPr>
          <p:cNvSpPr txBox="1"/>
          <p:nvPr/>
        </p:nvSpPr>
        <p:spPr>
          <a:xfrm>
            <a:off x="592347" y="1844675"/>
            <a:ext cx="359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 Subtração (-)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277F070-1737-4490-A977-A957AE04A87A}"/>
              </a:ext>
            </a:extLst>
          </p:cNvPr>
          <p:cNvSpPr/>
          <p:nvPr/>
        </p:nvSpPr>
        <p:spPr>
          <a:xfrm>
            <a:off x="4800600" y="2586852"/>
            <a:ext cx="335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n1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n2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n1 - n2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subtracao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EF6CA4-7ECC-4A5E-8980-20DA2B280BA8}"/>
              </a:ext>
            </a:extLst>
          </p:cNvPr>
          <p:cNvSpPr txBox="1"/>
          <p:nvPr/>
        </p:nvSpPr>
        <p:spPr>
          <a:xfrm>
            <a:off x="592347" y="4129248"/>
            <a:ext cx="359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 Multiplicação (*)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149CB0-8715-4782-9AEA-4781A346F8F0}"/>
              </a:ext>
            </a:extLst>
          </p:cNvPr>
          <p:cNvSpPr/>
          <p:nvPr/>
        </p:nvSpPr>
        <p:spPr>
          <a:xfrm>
            <a:off x="4800600" y="4871424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n1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n2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multiplicacao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n1 * n2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multiplicacao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4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75DA4-C00D-48C6-AAAF-53426D92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75C93C-3A6D-4909-BAD3-3BAFCA418E1D}"/>
              </a:ext>
            </a:extLst>
          </p:cNvPr>
          <p:cNvSpPr txBox="1"/>
          <p:nvPr/>
        </p:nvSpPr>
        <p:spPr>
          <a:xfrm>
            <a:off x="592346" y="1844675"/>
            <a:ext cx="550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 Potência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(base, expoente))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1CD526-B7C3-4443-8033-0A779932A464}"/>
              </a:ext>
            </a:extLst>
          </p:cNvPr>
          <p:cNvSpPr/>
          <p:nvPr/>
        </p:nvSpPr>
        <p:spPr>
          <a:xfrm>
            <a:off x="4800600" y="2586852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n1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n2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	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potencia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(n1,n2)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console.log(potencia)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7D080D-1DE6-443D-8FB5-C1F633E78EBA}"/>
              </a:ext>
            </a:extLst>
          </p:cNvPr>
          <p:cNvSpPr txBox="1"/>
          <p:nvPr/>
        </p:nvSpPr>
        <p:spPr>
          <a:xfrm>
            <a:off x="592346" y="4129248"/>
            <a:ext cx="420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 Radiciação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2B1397-DA2D-4091-8D89-8389C8E5EDDA}"/>
              </a:ext>
            </a:extLst>
          </p:cNvPr>
          <p:cNvSpPr/>
          <p:nvPr/>
        </p:nvSpPr>
        <p:spPr>
          <a:xfrm>
            <a:off x="4800600" y="4871424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n1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radiciacao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(n1)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radiciacao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7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670D-59A1-4F5D-AAFB-DA218645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VAMOS PRATICAR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09FDB-6E29-4CBA-9347-47EFE38B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9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2828"/>
            <a:ext cx="7846062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5" dirty="0" err="1"/>
              <a:t>JavaScript</a:t>
            </a:r>
            <a:r>
              <a:rPr lang="pt-BR" spc="-5" dirty="0"/>
              <a:t> versus </a:t>
            </a:r>
            <a:r>
              <a:rPr lang="pt-BR" spc="-5" dirty="0" err="1"/>
              <a:t>ECMAScript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1154156" y="6460432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3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03875" y="2133600"/>
            <a:ext cx="5638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Com o tempo, o </a:t>
            </a:r>
            <a:r>
              <a:rPr lang="pt-BR" sz="2000" dirty="0" err="1"/>
              <a:t>JavaScript</a:t>
            </a:r>
            <a:r>
              <a:rPr lang="pt-BR" sz="2000" dirty="0"/>
              <a:t> cresceu em popularidade e tornou-se uma parte essencial do desenvolvimento web, permitindo a criação de sites interativos e aplicativos web complexos. Em 1997, o </a:t>
            </a:r>
            <a:r>
              <a:rPr lang="pt-BR" sz="2000" dirty="0" err="1"/>
              <a:t>JavaScript</a:t>
            </a:r>
            <a:r>
              <a:rPr lang="pt-BR" sz="2000" dirty="0"/>
              <a:t> foi padronizado pela </a:t>
            </a:r>
            <a:r>
              <a:rPr lang="pt-BR" sz="2000" dirty="0" err="1"/>
              <a:t>Ecma</a:t>
            </a:r>
            <a:r>
              <a:rPr lang="pt-BR" sz="2000" dirty="0"/>
              <a:t> </a:t>
            </a:r>
            <a:r>
              <a:rPr lang="pt-BR" sz="2000" dirty="0" err="1"/>
              <a:t>International</a:t>
            </a:r>
            <a:r>
              <a:rPr lang="pt-BR" sz="2000" dirty="0"/>
              <a:t>, resultando no </a:t>
            </a:r>
            <a:r>
              <a:rPr lang="pt-BR" sz="2000" dirty="0" err="1"/>
              <a:t>ECMAScript</a:t>
            </a:r>
            <a:r>
              <a:rPr lang="pt-BR" sz="2000" dirty="0"/>
              <a:t>, que é a especificação padrão que define a linguagem </a:t>
            </a:r>
            <a:r>
              <a:rPr lang="pt-BR" sz="2000" dirty="0" err="1"/>
              <a:t>JavaScript</a:t>
            </a:r>
            <a:r>
              <a:rPr lang="pt-BR" sz="2000" dirty="0"/>
              <a:t> que conhecemos hoje. Desde então, o </a:t>
            </a:r>
            <a:r>
              <a:rPr lang="pt-BR" sz="2000" dirty="0" err="1"/>
              <a:t>JavaScript</a:t>
            </a:r>
            <a:r>
              <a:rPr lang="pt-BR" sz="2000" dirty="0"/>
              <a:t> tem continuado a evoluir com o lançamento de novas versões do </a:t>
            </a:r>
            <a:r>
              <a:rPr lang="pt-BR" sz="2000" dirty="0" err="1"/>
              <a:t>ECMAScript</a:t>
            </a:r>
            <a:r>
              <a:rPr lang="pt-BR" sz="2000" dirty="0"/>
              <a:t>, introduzindo novos recursos e melhorias na linguagem.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27FB417-8535-442D-8B6F-F9E10209430B}"/>
              </a:ext>
            </a:extLst>
          </p:cNvPr>
          <p:cNvGrpSpPr/>
          <p:nvPr/>
        </p:nvGrpSpPr>
        <p:grpSpPr>
          <a:xfrm>
            <a:off x="7203425" y="1828800"/>
            <a:ext cx="4134427" cy="3367546"/>
            <a:chOff x="7203425" y="1828800"/>
            <a:chExt cx="4134427" cy="3367546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425" y="1828800"/>
              <a:ext cx="4134427" cy="1362265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840" y="4455151"/>
              <a:ext cx="4061597" cy="741195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8432556" y="3438388"/>
              <a:ext cx="16761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/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52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2B31F-7CE7-4C86-947B-967B414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versus </a:t>
            </a:r>
            <a:r>
              <a:rPr lang="pt-BR" dirty="0" err="1"/>
              <a:t>ECMAScript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1D477-0B1D-45D9-B968-C0FF96FE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891067"/>
            <a:ext cx="5656053" cy="261461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se tornou essencial para o desenvolvimento web, permitindo sites interativos e aplicativos complexos. Em 1997, foi padronizado como </a:t>
            </a:r>
            <a:r>
              <a:rPr lang="pt-BR" dirty="0" err="1"/>
              <a:t>ECMAScript</a:t>
            </a:r>
            <a:r>
              <a:rPr lang="pt-BR" dirty="0"/>
              <a:t>, e desde então, continua evoluindo com novas versões e melhorias.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F4BFA0E-F073-43B9-8FF1-228B52527696}"/>
              </a:ext>
            </a:extLst>
          </p:cNvPr>
          <p:cNvGrpSpPr/>
          <p:nvPr/>
        </p:nvGrpSpPr>
        <p:grpSpPr>
          <a:xfrm>
            <a:off x="7162800" y="2514600"/>
            <a:ext cx="4134427" cy="3367546"/>
            <a:chOff x="7203425" y="1828800"/>
            <a:chExt cx="4134427" cy="336754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9994F45-DCA0-4325-8BE0-F37C6DC6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425" y="1828800"/>
              <a:ext cx="4134427" cy="136226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4E04944-F26F-4E8B-AB71-A143C359D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9840" y="4455151"/>
              <a:ext cx="4061597" cy="741195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FA1E2F4-24CB-45E6-9514-17700E17DCD3}"/>
                </a:ext>
              </a:extLst>
            </p:cNvPr>
            <p:cNvSpPr txBox="1"/>
            <p:nvPr/>
          </p:nvSpPr>
          <p:spPr>
            <a:xfrm>
              <a:off x="8410467" y="3438388"/>
              <a:ext cx="17203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0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4CD5-0528-49A2-8689-C9B5F07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/>
              <a:t>Tecnologias/Frameworks Baseadas em JS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24D2178-01BB-4DBC-BDA6-791BAAAEFE69}"/>
              </a:ext>
            </a:extLst>
          </p:cNvPr>
          <p:cNvGrpSpPr/>
          <p:nvPr/>
        </p:nvGrpSpPr>
        <p:grpSpPr>
          <a:xfrm>
            <a:off x="1431227" y="2290762"/>
            <a:ext cx="9228973" cy="4070415"/>
            <a:chOff x="1431227" y="2290762"/>
            <a:chExt cx="9228973" cy="407041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7AA7235-6366-43B0-A658-89D9A5F6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227" y="2361766"/>
              <a:ext cx="1440000" cy="1546997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A4E3604-4BBC-495C-A181-CCE00254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427" y="2290762"/>
              <a:ext cx="1440000" cy="145309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A1F2123-36A3-4AED-9054-226DF4D5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200" y="2438400"/>
              <a:ext cx="1440000" cy="124879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4B82C3-39E6-4B81-8D2C-3275B32B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227" y="5073577"/>
              <a:ext cx="1440000" cy="1248000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188EF45-A10A-4D3E-A649-6E5A91E66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827" y="4921177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52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1FFB-CCE2-44A0-A6C6-795A2729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5" dirty="0"/>
              <a:t>Requisitos de Software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3FE2D0-0D20-4E46-8843-3AB4D28B7D38}"/>
              </a:ext>
            </a:extLst>
          </p:cNvPr>
          <p:cNvGrpSpPr/>
          <p:nvPr/>
        </p:nvGrpSpPr>
        <p:grpSpPr>
          <a:xfrm>
            <a:off x="1333774" y="1905000"/>
            <a:ext cx="9524452" cy="4475264"/>
            <a:chOff x="1005627" y="1354035"/>
            <a:chExt cx="9524452" cy="4475264"/>
          </a:xfrm>
        </p:grpSpPr>
        <p:pic>
          <p:nvPicPr>
            <p:cNvPr id="5" name="Picture 4" descr="Ícone computador desktop 569520 Vetor no Vecteezy">
              <a:extLst>
                <a:ext uri="{FF2B5EF4-FFF2-40B4-BE49-F238E27FC236}">
                  <a16:creationId xmlns:a16="http://schemas.microsoft.com/office/drawing/2014/main" id="{96FF0677-6AB9-4295-A384-7764E83ED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091" y="1354035"/>
              <a:ext cx="1903731" cy="1903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6B5D743-7545-4621-93E0-96055BF1F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312" y="4686299"/>
              <a:ext cx="1143000" cy="1143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4DB0DCE-F45F-420A-86FC-149FCE801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1600" y="3955160"/>
              <a:ext cx="1538479" cy="153847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CA1E2E7-5ACF-4B23-BDFE-4B02E08B8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627" y="4038600"/>
              <a:ext cx="2242398" cy="1371600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8C1F0C5F-F752-4A75-A042-E43A220B319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54956" y="3257766"/>
              <a:ext cx="1" cy="122046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11">
              <a:extLst>
                <a:ext uri="{FF2B5EF4-FFF2-40B4-BE49-F238E27FC236}">
                  <a16:creationId xmlns:a16="http://schemas.microsoft.com/office/drawing/2014/main" id="{7C60355A-1AC1-495E-BE90-2B9E6E9618D2}"/>
                </a:ext>
              </a:extLst>
            </p:cNvPr>
            <p:cNvCxnSpPr/>
            <p:nvPr/>
          </p:nvCxnSpPr>
          <p:spPr>
            <a:xfrm>
              <a:off x="7171285" y="2818131"/>
              <a:ext cx="1764983" cy="113702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3">
              <a:extLst>
                <a:ext uri="{FF2B5EF4-FFF2-40B4-BE49-F238E27FC236}">
                  <a16:creationId xmlns:a16="http://schemas.microsoft.com/office/drawing/2014/main" id="{D4DC73DA-59D0-44A6-967C-A571074916C8}"/>
                </a:ext>
              </a:extLst>
            </p:cNvPr>
            <p:cNvCxnSpPr/>
            <p:nvPr/>
          </p:nvCxnSpPr>
          <p:spPr>
            <a:xfrm flipH="1">
              <a:off x="3244608" y="2818131"/>
              <a:ext cx="1694020" cy="102932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D78A7-5320-4E74-839A-3A2F82C8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PRIMITIVOS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B068B-49DB-45A0-8AEE-FFFEF4EE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Dados são as informações a serem  processadas por um computador.</a:t>
            </a:r>
          </a:p>
          <a:p>
            <a:pPr>
              <a:spcBef>
                <a:spcPts val="0"/>
              </a:spcBef>
            </a:pPr>
            <a:r>
              <a:rPr lang="pt-BR" dirty="0"/>
              <a:t>Há três principais tipos de dados primitivos</a:t>
            </a:r>
          </a:p>
          <a:p>
            <a:pPr marL="1028700" lvl="1" indent="-342900"/>
            <a:r>
              <a:rPr lang="pt-BR" dirty="0"/>
              <a:t>Numéricos</a:t>
            </a:r>
          </a:p>
          <a:p>
            <a:pPr marL="1028700" lvl="1" indent="-342900"/>
            <a:r>
              <a:rPr lang="pt-BR" dirty="0" err="1"/>
              <a:t>String</a:t>
            </a:r>
            <a:endParaRPr lang="pt-BR" dirty="0"/>
          </a:p>
          <a:p>
            <a:pPr marL="1028700" lvl="1" indent="-342900"/>
            <a:r>
              <a:rPr lang="pt-BR" dirty="0"/>
              <a:t>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18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F7EE4-2B88-4208-8D5A-B423EC1A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Numérico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B3044-4DF1-4088-8FCA-6EB0F745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6418053" cy="4351338"/>
          </a:xfrm>
        </p:spPr>
        <p:txBody>
          <a:bodyPr/>
          <a:lstStyle/>
          <a:p>
            <a:r>
              <a:rPr lang="pt-BR" dirty="0"/>
              <a:t>Tornando ao aspecto computacional,  os dados numéricos representáveis  em um computador são divididos em  apenas duas classes: os INTEIROS e os REAIS.</a:t>
            </a:r>
          </a:p>
          <a:p>
            <a:pPr marL="1028700" lvl="1" indent="-342900"/>
            <a:r>
              <a:rPr lang="pt-BR" dirty="0"/>
              <a:t>Inteiro números inteiros, positivos e  negativos</a:t>
            </a:r>
          </a:p>
          <a:p>
            <a:pPr marL="1028700" lvl="1" indent="-342900"/>
            <a:r>
              <a:rPr lang="pt-BR" dirty="0"/>
              <a:t>Real números fracionários, positivos e  negativos</a:t>
            </a:r>
          </a:p>
          <a:p>
            <a:pPr marL="1028700" lvl="1" indent="-342900"/>
            <a:endParaRPr lang="pt-BR" dirty="0"/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048FFBF-76BE-4FC3-9890-28B9B5038A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2743200"/>
            <a:ext cx="2861094" cy="25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0E44E-4417-4564-9B7D-91F99D48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5E423-A585-4AA0-9D40-D937F2AF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36725"/>
          </a:xfrm>
        </p:spPr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 é um tipo de dado utilizado para representar textos. As </a:t>
            </a:r>
            <a:r>
              <a:rPr lang="pt-BR" dirty="0" err="1"/>
              <a:t>strings</a:t>
            </a:r>
            <a:r>
              <a:rPr lang="pt-BR" dirty="0"/>
              <a:t> são sequências de caracteres e podem ser definidas entre aspas simples ('), aspas duplas (") ou crases (``, para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literals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2D2CA-96BA-44F7-904A-D409A373D045}"/>
              </a:ext>
            </a:extLst>
          </p:cNvPr>
          <p:cNvSpPr txBox="1"/>
          <p:nvPr/>
        </p:nvSpPr>
        <p:spPr>
          <a:xfrm>
            <a:off x="3971026" y="3938416"/>
            <a:ext cx="424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posição dos caracteres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A78395-151A-46A5-920A-55A35C3C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6" y="4876800"/>
            <a:ext cx="455358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36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528BD706-412B-41C2-BE9B-F4BE19234B8A}" vid="{230CCE26-534D-4C1B-9702-BAF5CFA3A7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344</TotalTime>
  <Words>994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Consolas</vt:lpstr>
      <vt:lpstr>Times New Roman</vt:lpstr>
      <vt:lpstr>Tema1</vt:lpstr>
      <vt:lpstr>Introdução ao JavaScript</vt:lpstr>
      <vt:lpstr>Surgimento do JS</vt:lpstr>
      <vt:lpstr>JavaScript versus ECMAScript</vt:lpstr>
      <vt:lpstr>JavaScript versus ECMAScript</vt:lpstr>
      <vt:lpstr>Tecnologias/Frameworks Baseadas em JS</vt:lpstr>
      <vt:lpstr>Requisitos de Software</vt:lpstr>
      <vt:lpstr>TIPOS DE DADOS PRIMITIVOS</vt:lpstr>
      <vt:lpstr>Tipo Numérico</vt:lpstr>
      <vt:lpstr>Tipo String</vt:lpstr>
      <vt:lpstr>Tipo Lógico (Booleano)</vt:lpstr>
      <vt:lpstr>Variáveis</vt:lpstr>
      <vt:lpstr>Constantes</vt:lpstr>
      <vt:lpstr>VAR X LET X CONST</vt:lpstr>
      <vt:lpstr>Nomenclatura De Variáveis</vt:lpstr>
      <vt:lpstr>Maneiras De Declarar Variáveis</vt:lpstr>
      <vt:lpstr>Declaração de Variáveis</vt:lpstr>
      <vt:lpstr>Declaração de Variáveis</vt:lpstr>
      <vt:lpstr>Declaração de Constantes</vt:lpstr>
      <vt:lpstr>Operadores Aritméticos</vt:lpstr>
      <vt:lpstr>Operadores Aritméticos</vt:lpstr>
      <vt:lpstr>Operadores Aritméticos</vt:lpstr>
      <vt:lpstr>VAMOS PRATICAR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54</cp:revision>
  <dcterms:created xsi:type="dcterms:W3CDTF">2023-12-01T17:28:04Z</dcterms:created>
  <dcterms:modified xsi:type="dcterms:W3CDTF">2025-02-05T11:45:53Z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