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3" r:id="rId4"/>
  </p:sldMasterIdLst>
  <p:notesMasterIdLst>
    <p:notesMasterId r:id="rId21"/>
  </p:notesMasterIdLst>
  <p:handoutMasterIdLst>
    <p:handoutMasterId r:id="rId22"/>
  </p:handoutMasterIdLst>
  <p:sldIdLst>
    <p:sldId id="304" r:id="rId5"/>
    <p:sldId id="353" r:id="rId6"/>
    <p:sldId id="343" r:id="rId7"/>
    <p:sldId id="344" r:id="rId8"/>
    <p:sldId id="257" r:id="rId9"/>
    <p:sldId id="339" r:id="rId10"/>
    <p:sldId id="346" r:id="rId11"/>
    <p:sldId id="347" r:id="rId12"/>
    <p:sldId id="356" r:id="rId13"/>
    <p:sldId id="350" r:id="rId14"/>
    <p:sldId id="351" r:id="rId15"/>
    <p:sldId id="342" r:id="rId16"/>
    <p:sldId id="341" r:id="rId17"/>
    <p:sldId id="352" r:id="rId18"/>
    <p:sldId id="354" r:id="rId19"/>
    <p:sldId id="355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3260C"/>
    <a:srgbClr val="F9AA19"/>
    <a:srgbClr val="F9C996"/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F39E53-2C2F-4014-B804-0E7215383AC8}" v="53" dt="2022-04-11T19:13:09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50" autoAdjust="0"/>
  </p:normalViewPr>
  <p:slideViewPr>
    <p:cSldViewPr snapToGrid="0">
      <p:cViewPr>
        <p:scale>
          <a:sx n="75" d="100"/>
          <a:sy n="75" d="100"/>
        </p:scale>
        <p:origin x="902" y="211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-747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2FC99A8-74A1-4817-9F9A-85655000A6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6F0050F-2705-4253-AECF-492B953316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EC2D398-3936-41B5-966E-F3315CDD3010}" type="datetime1">
              <a:rPr lang="pt-BR" smtClean="0"/>
              <a:t>04/02/2025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82020C-C130-402B-AA32-21B4682F7D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50932CD-F2EA-4034-AB59-84AF68B102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6FA979-4A60-410C-92BE-2E8CA23BCC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19049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62851-6E14-4143-AE1A-5B9A602DC550}" type="datetime1">
              <a:rPr lang="pt-BR" smtClean="0"/>
              <a:pPr/>
              <a:t>04/02/2025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B990660-4B7D-4C11-96DB-B19FFA8CA9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B990660-4B7D-4C11-96DB-B19FFA8CA93C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763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59832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218096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113807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3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9A70E70-C058-4A66-85BB-82F2C235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656989"/>
          </a:xfrm>
        </p:spPr>
        <p:txBody>
          <a:bodyPr rtlCol="0"/>
          <a:lstStyle/>
          <a:p>
            <a:pPr algn="ctr" rtl="0"/>
            <a:r>
              <a:rPr lang="pt-BR" dirty="0"/>
              <a:t>Estruturas Condicionais em JS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A4A457-52EF-401F-A1ED-1C985A89D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1476137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95730-E385-48E2-A13A-649C6F2E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lógicos </a:t>
            </a:r>
            <a:r>
              <a:rPr lang="pt-BR" dirty="0" err="1"/>
              <a:t>or</a:t>
            </a:r>
            <a:r>
              <a:rPr lang="pt-BR" dirty="0"/>
              <a:t> e </a:t>
            </a:r>
            <a:r>
              <a:rPr lang="pt-BR" dirty="0" err="1"/>
              <a:t>and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01B9922-D6A7-4624-87FD-058171B20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E739EDD-A1C8-4C89-9D41-56A1C34C2519}"/>
              </a:ext>
            </a:extLst>
          </p:cNvPr>
          <p:cNvSpPr txBox="1"/>
          <p:nvPr/>
        </p:nvSpPr>
        <p:spPr>
          <a:xfrm>
            <a:off x="838199" y="2084379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err="1"/>
              <a:t>or</a:t>
            </a:r>
            <a:r>
              <a:rPr lang="pt-BR" sz="2400" b="1" dirty="0"/>
              <a:t> (||) - </a:t>
            </a:r>
            <a:r>
              <a:rPr lang="pt-BR" sz="2400" dirty="0"/>
              <a:t>O operador </a:t>
            </a:r>
            <a:r>
              <a:rPr lang="pt-BR" sz="2400" dirty="0" err="1"/>
              <a:t>or</a:t>
            </a:r>
            <a:r>
              <a:rPr lang="pt-BR" sz="2400" dirty="0"/>
              <a:t> retorna </a:t>
            </a:r>
            <a:r>
              <a:rPr lang="pt-BR" sz="2400" dirty="0" err="1"/>
              <a:t>True</a:t>
            </a:r>
            <a:r>
              <a:rPr lang="pt-BR" sz="2400" dirty="0"/>
              <a:t> se pelo menos uma das condições for verdadeira.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790F956-2BB4-43C6-B3DC-DC6767FC108F}"/>
              </a:ext>
            </a:extLst>
          </p:cNvPr>
          <p:cNvSpPr txBox="1"/>
          <p:nvPr/>
        </p:nvSpPr>
        <p:spPr>
          <a:xfrm>
            <a:off x="838199" y="4012184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err="1"/>
              <a:t>and</a:t>
            </a:r>
            <a:r>
              <a:rPr lang="pt-BR" sz="2400" b="1" dirty="0"/>
              <a:t> (&amp;&amp;) - </a:t>
            </a:r>
            <a:r>
              <a:rPr lang="pt-BR" sz="2400" dirty="0"/>
              <a:t>O operador </a:t>
            </a:r>
            <a:r>
              <a:rPr lang="pt-BR" sz="2400" dirty="0" err="1"/>
              <a:t>and</a:t>
            </a:r>
            <a:r>
              <a:rPr lang="pt-BR" sz="2400" dirty="0"/>
              <a:t> retorna </a:t>
            </a:r>
            <a:r>
              <a:rPr lang="pt-BR" sz="2400" dirty="0" err="1"/>
              <a:t>True</a:t>
            </a:r>
            <a:r>
              <a:rPr lang="pt-BR" sz="2400" dirty="0"/>
              <a:t> apenas se todas as condições forem verdadeiras.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6A0A01E-9AD5-4B1A-AB51-ACBDA70D4681}"/>
              </a:ext>
            </a:extLst>
          </p:cNvPr>
          <p:cNvSpPr txBox="1"/>
          <p:nvPr/>
        </p:nvSpPr>
        <p:spPr>
          <a:xfrm>
            <a:off x="838200" y="1345823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Os operadores lógicos </a:t>
            </a: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or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and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 </a:t>
            </a: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not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são fundamentais para construir expressões lógicas em Python. Agora iremos ver uma explicação sobre cada um deles: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51E1FC8-5D25-40A5-B624-66FAFCEF5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4872972"/>
            <a:ext cx="10851931" cy="91226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6BA5D9C-01B4-4F0F-B67D-A81EA6E7E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2957501"/>
            <a:ext cx="10985369" cy="98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4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95730-E385-48E2-A13A-649C6F2E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</a:t>
            </a:r>
            <a:r>
              <a:rPr lang="pt-BR" dirty="0" err="1"/>
              <a:t>not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FF07BE-632F-48A8-AAF0-D1C246C1F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E739EDD-A1C8-4C89-9D41-56A1C34C2519}"/>
              </a:ext>
            </a:extLst>
          </p:cNvPr>
          <p:cNvSpPr txBox="1"/>
          <p:nvPr/>
        </p:nvSpPr>
        <p:spPr>
          <a:xfrm>
            <a:off x="838200" y="1512888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 err="1"/>
              <a:t>not</a:t>
            </a:r>
            <a:r>
              <a:rPr lang="pt-BR" sz="2800" b="1" dirty="0"/>
              <a:t> (não) - </a:t>
            </a:r>
            <a:r>
              <a:rPr lang="pt-BR" sz="2800" dirty="0"/>
              <a:t>O operador </a:t>
            </a:r>
            <a:r>
              <a:rPr lang="pt-BR" sz="2800" dirty="0" err="1"/>
              <a:t>not</a:t>
            </a:r>
            <a:r>
              <a:rPr lang="pt-BR" sz="2800" dirty="0"/>
              <a:t> é usado para inverter o valor de uma condição. Se a condição for verdadeira, </a:t>
            </a:r>
            <a:r>
              <a:rPr lang="pt-BR" sz="2800" dirty="0" err="1"/>
              <a:t>not</a:t>
            </a:r>
            <a:r>
              <a:rPr lang="pt-BR" sz="2800" dirty="0"/>
              <a:t> a torna falsa, e vice-versa.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4137875-7AC3-4C4D-A16D-46480AB15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619" y="3041945"/>
            <a:ext cx="9682761" cy="100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8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720D0-9363-4054-AD50-DF6EDC40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PRATICAR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0CCD02D-27AA-48ED-9B62-1D5B95A06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176DAF0-8FA5-4755-B7A4-5AE1FE13BFF4}"/>
              </a:ext>
            </a:extLst>
          </p:cNvPr>
          <p:cNvSpPr txBox="1"/>
          <p:nvPr/>
        </p:nvSpPr>
        <p:spPr>
          <a:xfrm>
            <a:off x="1028699" y="1690688"/>
            <a:ext cx="10134601" cy="3872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50"/>
              </a:spcBef>
              <a:spcAft>
                <a:spcPts val="50"/>
              </a:spcAft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Seu desafio é criar um programa que verifique se uma pessoa pode </a:t>
            </a:r>
            <a:r>
              <a: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votar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dirigir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com base em duas condições:</a:t>
            </a:r>
          </a:p>
          <a:p>
            <a:pPr algn="just">
              <a:spcBef>
                <a:spcPts val="50"/>
              </a:spcBef>
              <a:spcAft>
                <a:spcPts val="50"/>
              </a:spcAft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Verificar se a pessoa tem idade suficiente para votar &gt;= 16 anos.</a:t>
            </a:r>
          </a:p>
          <a:p>
            <a:pPr marL="742950" lvl="1" indent="-285750" algn="just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Verificar se a pessoa tem idade suficiente para dirigir &gt;= 18 anos.</a:t>
            </a:r>
          </a:p>
          <a:p>
            <a:pPr algn="just">
              <a:spcBef>
                <a:spcPts val="50"/>
              </a:spcBef>
              <a:spcAft>
                <a:spcPts val="50"/>
              </a:spcAft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50"/>
              </a:spcBef>
              <a:spcAft>
                <a:spcPts val="50"/>
              </a:spcAft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Para isso, você deve criar uma função que recebe a idade da pessoa como entrada. Dentro da função, utilize instruções </a:t>
            </a:r>
            <a:r>
              <a:rPr lang="pt-BR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juntamente com o operador lógico 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(AND)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para avaliar as duas condições mencionadas acima. </a:t>
            </a:r>
          </a:p>
          <a:p>
            <a:pPr algn="just">
              <a:spcBef>
                <a:spcPts val="50"/>
              </a:spcBef>
              <a:spcAft>
                <a:spcPts val="50"/>
              </a:spcAft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50"/>
              </a:spcBef>
              <a:spcAft>
                <a:spcPts val="50"/>
              </a:spcAft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 a pessoa tiver 18 anos ou mais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também tiver 16 anos ou mais, exiba uma mensagem indicando que ela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 votar e dirigir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Caso contrário, exiba uma mensagem indicando que ela 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está permitida a fazer ambas as coisas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3686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8C2BF-4D6B-442E-A397-D9060DDD7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Estrutura Condicional O </a:t>
            </a:r>
            <a:r>
              <a:rPr lang="pt-BR">
                <a:solidFill>
                  <a:srgbClr val="FF0000"/>
                </a:solidFill>
              </a:rPr>
              <a:t>else if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37DDC63F-BD4C-4D1A-BD44-914EF2633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4DA356-A705-441E-98EF-DDD9050EE613}"/>
              </a:ext>
            </a:extLst>
          </p:cNvPr>
          <p:cNvSpPr txBox="1">
            <a:spLocks/>
          </p:cNvSpPr>
          <p:nvPr/>
        </p:nvSpPr>
        <p:spPr>
          <a:xfrm>
            <a:off x="915924" y="1690688"/>
            <a:ext cx="10360152" cy="4486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estrutura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é utilizada em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para encadear condições adicionais a um bloco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e permite verificar múltiplas condições sequencialmente.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9B2FDB6-4823-4BC9-A8C9-D8297EB8A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618" y="2639291"/>
            <a:ext cx="2708977" cy="353767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CB8D089-6E53-45C6-992B-B201E6400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677" y="2878826"/>
            <a:ext cx="4820323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70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720D0-9363-4054-AD50-DF6EDC40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PRATICAR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3D6D9B4-ADBD-4BE2-B6CF-11E211BE7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1142765-F0C6-430D-AE4E-73BAB05FEDFE}"/>
              </a:ext>
            </a:extLst>
          </p:cNvPr>
          <p:cNvSpPr txBox="1"/>
          <p:nvPr/>
        </p:nvSpPr>
        <p:spPr>
          <a:xfrm>
            <a:off x="476250" y="2059394"/>
            <a:ext cx="112395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50"/>
              </a:spcBef>
              <a:spcAft>
                <a:spcPts val="50"/>
              </a:spcAft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Seu desafio é criar um programa que verifique se uma pessoa pode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votar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dirigir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com base em três faixas etárias:</a:t>
            </a:r>
          </a:p>
          <a:p>
            <a:pPr marL="285750" indent="-285750" algn="just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 a pessoa tem 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anos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ou 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ela pode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votar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dirigir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 algn="just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 a pessoa tem 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mas 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ou 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ela pode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votar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mas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dirigir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 algn="just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 a pessoa tem 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ela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votar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dirigir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spcBef>
                <a:spcPts val="50"/>
              </a:spcBef>
              <a:spcAft>
                <a:spcPts val="50"/>
              </a:spcAft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50"/>
              </a:spcBef>
              <a:spcAft>
                <a:spcPts val="50"/>
              </a:spcAft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Para isso, você deve criar um programa que recebe a idade da pessoa como entrada. Utilize as instruções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juntamente com o operador lógico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 para avaliar as condições mencionadas acima.</a:t>
            </a:r>
          </a:p>
        </p:txBody>
      </p:sp>
    </p:spTree>
    <p:extLst>
      <p:ext uri="{BB962C8B-B14F-4D97-AF65-F5344CB8AC3E}">
        <p14:creationId xmlns:p14="http://schemas.microsoft.com/office/powerpoint/2010/main" val="2285582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8C2BF-4D6B-442E-A397-D9060DDD7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CONDIÇÃO MULTIPLA </a:t>
            </a:r>
            <a:r>
              <a:rPr lang="pt-BR" dirty="0" err="1">
                <a:solidFill>
                  <a:srgbClr val="FF0000"/>
                </a:solidFill>
              </a:rPr>
              <a:t>SWITch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9DA7724-25CB-44D2-B45D-287586F49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4DA356-A705-441E-98EF-DDD9050EE613}"/>
              </a:ext>
            </a:extLst>
          </p:cNvPr>
          <p:cNvSpPr txBox="1">
            <a:spLocks/>
          </p:cNvSpPr>
          <p:nvPr/>
        </p:nvSpPr>
        <p:spPr>
          <a:xfrm>
            <a:off x="907216" y="1451153"/>
            <a:ext cx="10753562" cy="10176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switch case é útil quando você tem uma expressão que pode ter muitos valores diferentes e deseja executar diferentes blocos de código com base nesses valores. Isso pode tornar o código mais limpo e legível do que uma série de instruções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if-else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aninhadas. </a:t>
            </a:r>
          </a:p>
        </p:txBody>
      </p:sp>
      <p:sp>
        <p:nvSpPr>
          <p:cNvPr id="19" name="Fluxograma: Decisão 18">
            <a:extLst>
              <a:ext uri="{FF2B5EF4-FFF2-40B4-BE49-F238E27FC236}">
                <a16:creationId xmlns:a16="http://schemas.microsoft.com/office/drawing/2014/main" id="{C2B5F2A3-2594-4336-8351-53E35D133799}"/>
              </a:ext>
            </a:extLst>
          </p:cNvPr>
          <p:cNvSpPr/>
          <p:nvPr/>
        </p:nvSpPr>
        <p:spPr>
          <a:xfrm>
            <a:off x="8390527" y="2741375"/>
            <a:ext cx="1919250" cy="688980"/>
          </a:xfrm>
          <a:prstGeom prst="flowChartDecisi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1B3052BF-9653-4E2D-A945-D8C1507C5B8B}"/>
              </a:ext>
            </a:extLst>
          </p:cNvPr>
          <p:cNvSpPr/>
          <p:nvPr/>
        </p:nvSpPr>
        <p:spPr>
          <a:xfrm>
            <a:off x="7405463" y="4079052"/>
            <a:ext cx="704579" cy="39528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F99AA26-07A0-43A9-A424-2413A510ABAA}"/>
              </a:ext>
            </a:extLst>
          </p:cNvPr>
          <p:cNvSpPr/>
          <p:nvPr/>
        </p:nvSpPr>
        <p:spPr>
          <a:xfrm>
            <a:off x="10580206" y="4079050"/>
            <a:ext cx="704578" cy="39528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C20B81A1-7E29-4DDB-989F-843ABAFFCC45}"/>
              </a:ext>
            </a:extLst>
          </p:cNvPr>
          <p:cNvCxnSpPr>
            <a:cxnSpLocks/>
            <a:stCxn id="19" idx="1"/>
            <a:endCxn id="20" idx="0"/>
          </p:cNvCxnSpPr>
          <p:nvPr/>
        </p:nvCxnSpPr>
        <p:spPr>
          <a:xfrm rot="10800000" flipV="1">
            <a:off x="7757753" y="3085864"/>
            <a:ext cx="632774" cy="99318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BA53D605-A452-4E51-B3BB-7877108B9935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>
            <a:off x="10309777" y="3085865"/>
            <a:ext cx="622718" cy="99318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uxograma: Conector 23">
            <a:extLst>
              <a:ext uri="{FF2B5EF4-FFF2-40B4-BE49-F238E27FC236}">
                <a16:creationId xmlns:a16="http://schemas.microsoft.com/office/drawing/2014/main" id="{6AA118BF-503A-4375-846F-804B5C6D0CA5}"/>
              </a:ext>
            </a:extLst>
          </p:cNvPr>
          <p:cNvSpPr/>
          <p:nvPr/>
        </p:nvSpPr>
        <p:spPr>
          <a:xfrm>
            <a:off x="9203306" y="5569782"/>
            <a:ext cx="285750" cy="266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34D74941-BDF1-4CCC-8D3E-CCF03DCFCE9C}"/>
              </a:ext>
            </a:extLst>
          </p:cNvPr>
          <p:cNvCxnSpPr>
            <a:cxnSpLocks/>
          </p:cNvCxnSpPr>
          <p:nvPr/>
        </p:nvCxnSpPr>
        <p:spPr>
          <a:xfrm flipH="1">
            <a:off x="9346180" y="5847183"/>
            <a:ext cx="1" cy="3143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D162289A-6736-4D7E-B60F-33189C086717}"/>
              </a:ext>
            </a:extLst>
          </p:cNvPr>
          <p:cNvSpPr/>
          <p:nvPr/>
        </p:nvSpPr>
        <p:spPr>
          <a:xfrm>
            <a:off x="9483792" y="4085900"/>
            <a:ext cx="704578" cy="39528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DCA91DF6-B8CB-436C-BA81-59A864813CC0}"/>
              </a:ext>
            </a:extLst>
          </p:cNvPr>
          <p:cNvSpPr/>
          <p:nvPr/>
        </p:nvSpPr>
        <p:spPr>
          <a:xfrm>
            <a:off x="8390527" y="4079050"/>
            <a:ext cx="704578" cy="39528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B6553224-EE4C-4446-AC13-B86503F925FB}"/>
              </a:ext>
            </a:extLst>
          </p:cNvPr>
          <p:cNvCxnSpPr>
            <a:endCxn id="52" idx="0"/>
          </p:cNvCxnSpPr>
          <p:nvPr/>
        </p:nvCxnSpPr>
        <p:spPr>
          <a:xfrm flipH="1">
            <a:off x="8742816" y="3270595"/>
            <a:ext cx="162302" cy="808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E0B5205C-454B-4E7B-B5B8-F853BD2981C0}"/>
              </a:ext>
            </a:extLst>
          </p:cNvPr>
          <p:cNvCxnSpPr>
            <a:cxnSpLocks/>
          </p:cNvCxnSpPr>
          <p:nvPr/>
        </p:nvCxnSpPr>
        <p:spPr>
          <a:xfrm>
            <a:off x="9764277" y="3290888"/>
            <a:ext cx="61424" cy="7950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9672E0BA-A941-4864-BFC9-872EF7F4DC5B}"/>
              </a:ext>
            </a:extLst>
          </p:cNvPr>
          <p:cNvCxnSpPr>
            <a:stCxn id="20" idx="2"/>
            <a:endCxn id="24" idx="2"/>
          </p:cNvCxnSpPr>
          <p:nvPr/>
        </p:nvCxnSpPr>
        <p:spPr>
          <a:xfrm>
            <a:off x="7757753" y="4474339"/>
            <a:ext cx="1445553" cy="12287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6AFC492C-1658-4390-B62A-10527BB9739E}"/>
              </a:ext>
            </a:extLst>
          </p:cNvPr>
          <p:cNvCxnSpPr>
            <a:stCxn id="52" idx="2"/>
            <a:endCxn id="24" idx="1"/>
          </p:cNvCxnSpPr>
          <p:nvPr/>
        </p:nvCxnSpPr>
        <p:spPr>
          <a:xfrm>
            <a:off x="8742816" y="4474337"/>
            <a:ext cx="502337" cy="11345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4AB58548-0AC1-4F86-9EB7-AE15E9B11EED}"/>
              </a:ext>
            </a:extLst>
          </p:cNvPr>
          <p:cNvCxnSpPr>
            <a:stCxn id="45" idx="2"/>
            <a:endCxn id="24" idx="7"/>
          </p:cNvCxnSpPr>
          <p:nvPr/>
        </p:nvCxnSpPr>
        <p:spPr>
          <a:xfrm flipH="1">
            <a:off x="9447209" y="4481187"/>
            <a:ext cx="388872" cy="11276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8F2A2BE1-420F-4E0D-A1FA-C106CE8117AA}"/>
              </a:ext>
            </a:extLst>
          </p:cNvPr>
          <p:cNvCxnSpPr>
            <a:stCxn id="21" idx="2"/>
            <a:endCxn id="24" idx="6"/>
          </p:cNvCxnSpPr>
          <p:nvPr/>
        </p:nvCxnSpPr>
        <p:spPr>
          <a:xfrm flipH="1">
            <a:off x="9489056" y="4474337"/>
            <a:ext cx="1443439" cy="1228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BE31E177-8220-4EF9-A698-3CB0E3A906FC}"/>
              </a:ext>
            </a:extLst>
          </p:cNvPr>
          <p:cNvCxnSpPr>
            <a:cxnSpLocks/>
          </p:cNvCxnSpPr>
          <p:nvPr/>
        </p:nvCxnSpPr>
        <p:spPr>
          <a:xfrm flipH="1">
            <a:off x="9346180" y="2414993"/>
            <a:ext cx="1" cy="3143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Imagem 76">
            <a:extLst>
              <a:ext uri="{FF2B5EF4-FFF2-40B4-BE49-F238E27FC236}">
                <a16:creationId xmlns:a16="http://schemas.microsoft.com/office/drawing/2014/main" id="{84BF14DC-AC25-4F02-981D-C5E048749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009" y="2683743"/>
            <a:ext cx="2568525" cy="306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2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4" grpId="0" animBg="1"/>
      <p:bldP spid="45" grpId="0" animBg="1"/>
      <p:bldP spid="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FDFED96-928B-4CA0-8877-7087F3A0E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PRATICAR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7F1D484-336B-44E4-ACAF-66593B8F5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FECFE08-EFE9-448B-8164-9EE3B33D5C93}"/>
              </a:ext>
            </a:extLst>
          </p:cNvPr>
          <p:cNvSpPr txBox="1"/>
          <p:nvPr/>
        </p:nvSpPr>
        <p:spPr>
          <a:xfrm>
            <a:off x="1158240" y="1523999"/>
            <a:ext cx="9875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Seu objetivo é criar um programa que, utilizando o objeto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para capturar a data atual, seja capaz de determinar o dia da semana atual e exibir o nome correspondente a esse dia.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Neste desafio, você precisará utilizar a propriedade </a:t>
            </a:r>
            <a:r>
              <a:rPr lang="pt-BR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getDay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do objeto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para obter o dia da semana em forma de número. Em seguida, com base nesse número, você deve utilizar uma estrutura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para retornar o nome do dia correspondente. Por fim, seu programa deve exibir o nome do dia da semana na tela.</a:t>
            </a:r>
          </a:p>
        </p:txBody>
      </p:sp>
    </p:spTree>
    <p:extLst>
      <p:ext uri="{BB962C8B-B14F-4D97-AF65-F5344CB8AC3E}">
        <p14:creationId xmlns:p14="http://schemas.microsoft.com/office/powerpoint/2010/main" val="175906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025DE-910D-453E-8496-90DA3B89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Etapas um programas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4AD4E8-C564-46B5-A05A-9447CE2D001C}"/>
              </a:ext>
            </a:extLst>
          </p:cNvPr>
          <p:cNvGrpSpPr/>
          <p:nvPr/>
        </p:nvGrpSpPr>
        <p:grpSpPr>
          <a:xfrm>
            <a:off x="1777524" y="2351647"/>
            <a:ext cx="1919265" cy="3343278"/>
            <a:chOff x="2519385" y="1499393"/>
            <a:chExt cx="1919265" cy="3343278"/>
          </a:xfrm>
        </p:grpSpPr>
        <p:sp>
          <p:nvSpPr>
            <p:cNvPr id="4" name="Fluxograma: Conector 3">
              <a:extLst>
                <a:ext uri="{FF2B5EF4-FFF2-40B4-BE49-F238E27FC236}">
                  <a16:creationId xmlns:a16="http://schemas.microsoft.com/office/drawing/2014/main" id="{9184E907-7B6F-4454-8965-3B5AFBF10183}"/>
                </a:ext>
              </a:extLst>
            </p:cNvPr>
            <p:cNvSpPr/>
            <p:nvPr/>
          </p:nvSpPr>
          <p:spPr>
            <a:xfrm>
              <a:off x="3336143" y="1499393"/>
              <a:ext cx="285750" cy="2667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A119673B-89BF-4B8A-B45E-527529712786}"/>
                </a:ext>
              </a:extLst>
            </p:cNvPr>
            <p:cNvCxnSpPr>
              <a:stCxn id="4" idx="4"/>
            </p:cNvCxnSpPr>
            <p:nvPr/>
          </p:nvCxnSpPr>
          <p:spPr>
            <a:xfrm>
              <a:off x="3479018" y="1766093"/>
              <a:ext cx="0" cy="3952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B76A2331-150D-4B46-923B-69A46DBEBE3D}"/>
                </a:ext>
              </a:extLst>
            </p:cNvPr>
            <p:cNvSpPr/>
            <p:nvPr/>
          </p:nvSpPr>
          <p:spPr>
            <a:xfrm>
              <a:off x="2519385" y="2170905"/>
              <a:ext cx="1919265" cy="39528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var</a:t>
              </a:r>
              <a:r>
                <a:rPr lang="pt-BR" b="1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n </a:t>
              </a:r>
              <a:r>
                <a:rPr lang="pt-BR" sz="2000" b="1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=</a:t>
              </a:r>
              <a:r>
                <a:rPr lang="pt-BR" b="1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3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78870026-AD93-4141-9D84-0AA3027E5F2F}"/>
                </a:ext>
              </a:extLst>
            </p:cNvPr>
            <p:cNvCxnSpPr/>
            <p:nvPr/>
          </p:nvCxnSpPr>
          <p:spPr>
            <a:xfrm>
              <a:off x="3479018" y="2570956"/>
              <a:ext cx="0" cy="3952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B39C04FC-1D44-4FEF-86BE-BA9595A105FD}"/>
                </a:ext>
              </a:extLst>
            </p:cNvPr>
            <p:cNvSpPr/>
            <p:nvPr/>
          </p:nvSpPr>
          <p:spPr>
            <a:xfrm>
              <a:off x="2519385" y="2975768"/>
              <a:ext cx="1919265" cy="39528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n += 2</a:t>
              </a:r>
              <a:endParaRPr lang="pt-BR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E922A508-266A-4B31-A014-B4559BB82077}"/>
                </a:ext>
              </a:extLst>
            </p:cNvPr>
            <p:cNvCxnSpPr/>
            <p:nvPr/>
          </p:nvCxnSpPr>
          <p:spPr>
            <a:xfrm>
              <a:off x="3479018" y="3375820"/>
              <a:ext cx="0" cy="3952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0B4FDC8D-401F-46CB-AE68-83833F30C712}"/>
                </a:ext>
              </a:extLst>
            </p:cNvPr>
            <p:cNvSpPr/>
            <p:nvPr/>
          </p:nvSpPr>
          <p:spPr>
            <a:xfrm>
              <a:off x="2519385" y="3780632"/>
              <a:ext cx="1919265" cy="39528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console.log(n)</a:t>
              </a:r>
              <a:endParaRPr lang="pt-BR" sz="16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34FD1017-16BB-485E-877D-B86269F07B49}"/>
                </a:ext>
              </a:extLst>
            </p:cNvPr>
            <p:cNvCxnSpPr/>
            <p:nvPr/>
          </p:nvCxnSpPr>
          <p:spPr>
            <a:xfrm>
              <a:off x="3479018" y="4180684"/>
              <a:ext cx="0" cy="3952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uxograma: Conector 16">
              <a:extLst>
                <a:ext uri="{FF2B5EF4-FFF2-40B4-BE49-F238E27FC236}">
                  <a16:creationId xmlns:a16="http://schemas.microsoft.com/office/drawing/2014/main" id="{C15B542B-7047-447E-A600-53B5DB35ECF7}"/>
                </a:ext>
              </a:extLst>
            </p:cNvPr>
            <p:cNvSpPr/>
            <p:nvPr/>
          </p:nvSpPr>
          <p:spPr>
            <a:xfrm>
              <a:off x="3336142" y="4575971"/>
              <a:ext cx="285750" cy="2667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048217EE-0DF2-41F1-B0F7-F07D177F043C}"/>
              </a:ext>
            </a:extLst>
          </p:cNvPr>
          <p:cNvGrpSpPr/>
          <p:nvPr/>
        </p:nvGrpSpPr>
        <p:grpSpPr>
          <a:xfrm>
            <a:off x="5474313" y="1771866"/>
            <a:ext cx="4940164" cy="4502841"/>
            <a:chOff x="6152436" y="1423597"/>
            <a:chExt cx="4940164" cy="4502841"/>
          </a:xfrm>
        </p:grpSpPr>
        <p:sp>
          <p:nvSpPr>
            <p:cNvPr id="18" name="Fluxograma: Conector 17">
              <a:extLst>
                <a:ext uri="{FF2B5EF4-FFF2-40B4-BE49-F238E27FC236}">
                  <a16:creationId xmlns:a16="http://schemas.microsoft.com/office/drawing/2014/main" id="{745537F6-C24B-4500-93BF-A134712D162B}"/>
                </a:ext>
              </a:extLst>
            </p:cNvPr>
            <p:cNvSpPr/>
            <p:nvPr/>
          </p:nvSpPr>
          <p:spPr>
            <a:xfrm>
              <a:off x="8467725" y="1423597"/>
              <a:ext cx="285750" cy="2667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607400D2-E6FB-4521-ACA4-FAE480F99864}"/>
                </a:ext>
              </a:extLst>
            </p:cNvPr>
            <p:cNvCxnSpPr>
              <a:cxnSpLocks/>
              <a:stCxn id="18" idx="4"/>
            </p:cNvCxnSpPr>
            <p:nvPr/>
          </p:nvCxnSpPr>
          <p:spPr>
            <a:xfrm flipH="1">
              <a:off x="8610599" y="1690297"/>
              <a:ext cx="1" cy="3143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D312BDE8-7C25-4784-A2D7-CEE9D27A0622}"/>
                </a:ext>
              </a:extLst>
            </p:cNvPr>
            <p:cNvSpPr/>
            <p:nvPr/>
          </p:nvSpPr>
          <p:spPr>
            <a:xfrm>
              <a:off x="7650966" y="2004622"/>
              <a:ext cx="1919265" cy="39528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var</a:t>
              </a:r>
              <a:r>
                <a:rPr lang="pt-BR" b="1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n </a:t>
              </a:r>
              <a:r>
                <a:rPr lang="pt-BR" sz="2000" b="1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=</a:t>
              </a:r>
              <a:r>
                <a:rPr lang="pt-BR" b="1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3</a:t>
              </a:r>
            </a:p>
          </p:txBody>
        </p: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1B7D8D66-CA95-4C2D-9F06-44A2ED6CEA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2518" y="2420940"/>
              <a:ext cx="1" cy="3143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luxograma: Decisão 25">
              <a:extLst>
                <a:ext uri="{FF2B5EF4-FFF2-40B4-BE49-F238E27FC236}">
                  <a16:creationId xmlns:a16="http://schemas.microsoft.com/office/drawing/2014/main" id="{51D61243-F322-4C48-860D-5A90D1C12756}"/>
                </a:ext>
              </a:extLst>
            </p:cNvPr>
            <p:cNvSpPr/>
            <p:nvPr/>
          </p:nvSpPr>
          <p:spPr>
            <a:xfrm>
              <a:off x="7662893" y="2757881"/>
              <a:ext cx="1919250" cy="688980"/>
            </a:xfrm>
            <a:prstGeom prst="flowChartDecisi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000AF8ED-8587-48CE-ADAE-44AA5CC30993}"/>
                </a:ext>
              </a:extLst>
            </p:cNvPr>
            <p:cNvSpPr/>
            <p:nvPr/>
          </p:nvSpPr>
          <p:spPr>
            <a:xfrm>
              <a:off x="6152436" y="3446860"/>
              <a:ext cx="1498530" cy="39528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 err="1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True</a:t>
              </a:r>
              <a:endParaRPr lang="pt-BR" sz="20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57DC6F8D-9311-419B-9D9A-096AF2D856CA}"/>
                </a:ext>
              </a:extLst>
            </p:cNvPr>
            <p:cNvSpPr/>
            <p:nvPr/>
          </p:nvSpPr>
          <p:spPr>
            <a:xfrm>
              <a:off x="9594070" y="3446860"/>
              <a:ext cx="1498530" cy="39528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False</a:t>
              </a:r>
            </a:p>
          </p:txBody>
        </p:sp>
        <p:cxnSp>
          <p:nvCxnSpPr>
            <p:cNvPr id="32" name="Conector: Angulado 31">
              <a:extLst>
                <a:ext uri="{FF2B5EF4-FFF2-40B4-BE49-F238E27FC236}">
                  <a16:creationId xmlns:a16="http://schemas.microsoft.com/office/drawing/2014/main" id="{DD08AB2C-0A61-4A94-979D-941A712FBA91}"/>
                </a:ext>
              </a:extLst>
            </p:cNvPr>
            <p:cNvCxnSpPr>
              <a:stCxn id="26" idx="1"/>
              <a:endCxn id="29" idx="0"/>
            </p:cNvCxnSpPr>
            <p:nvPr/>
          </p:nvCxnSpPr>
          <p:spPr>
            <a:xfrm rot="10800000" flipV="1">
              <a:off x="6901701" y="3102370"/>
              <a:ext cx="761192" cy="34448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: Angulado 33">
              <a:extLst>
                <a:ext uri="{FF2B5EF4-FFF2-40B4-BE49-F238E27FC236}">
                  <a16:creationId xmlns:a16="http://schemas.microsoft.com/office/drawing/2014/main" id="{3B1A4D06-57F4-4735-AEF5-4DE4A5A2D098}"/>
                </a:ext>
              </a:extLst>
            </p:cNvPr>
            <p:cNvCxnSpPr>
              <a:stCxn id="26" idx="3"/>
              <a:endCxn id="30" idx="0"/>
            </p:cNvCxnSpPr>
            <p:nvPr/>
          </p:nvCxnSpPr>
          <p:spPr>
            <a:xfrm>
              <a:off x="9582143" y="3102371"/>
              <a:ext cx="761192" cy="34448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uxograma: Conector 34">
              <a:extLst>
                <a:ext uri="{FF2B5EF4-FFF2-40B4-BE49-F238E27FC236}">
                  <a16:creationId xmlns:a16="http://schemas.microsoft.com/office/drawing/2014/main" id="{B3523099-56DE-471F-ABBB-9CC48A87E170}"/>
                </a:ext>
              </a:extLst>
            </p:cNvPr>
            <p:cNvSpPr/>
            <p:nvPr/>
          </p:nvSpPr>
          <p:spPr>
            <a:xfrm>
              <a:off x="8475673" y="4244977"/>
              <a:ext cx="285750" cy="266700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8" name="Conector: Angulado 37">
              <a:extLst>
                <a:ext uri="{FF2B5EF4-FFF2-40B4-BE49-F238E27FC236}">
                  <a16:creationId xmlns:a16="http://schemas.microsoft.com/office/drawing/2014/main" id="{30C0D539-C4DD-4695-8C17-2CA67B607682}"/>
                </a:ext>
              </a:extLst>
            </p:cNvPr>
            <p:cNvCxnSpPr>
              <a:stCxn id="30" idx="2"/>
              <a:endCxn id="35" idx="6"/>
            </p:cNvCxnSpPr>
            <p:nvPr/>
          </p:nvCxnSpPr>
          <p:spPr>
            <a:xfrm rot="5400000">
              <a:off x="9284289" y="3319281"/>
              <a:ext cx="536180" cy="1581912"/>
            </a:xfrm>
            <a:prstGeom prst="bentConnector2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: Angulado 39">
              <a:extLst>
                <a:ext uri="{FF2B5EF4-FFF2-40B4-BE49-F238E27FC236}">
                  <a16:creationId xmlns:a16="http://schemas.microsoft.com/office/drawing/2014/main" id="{F5F70643-FBD5-4FCE-9CC0-CF88E831243D}"/>
                </a:ext>
              </a:extLst>
            </p:cNvPr>
            <p:cNvCxnSpPr>
              <a:stCxn id="29" idx="2"/>
              <a:endCxn id="35" idx="2"/>
            </p:cNvCxnSpPr>
            <p:nvPr/>
          </p:nvCxnSpPr>
          <p:spPr>
            <a:xfrm rot="16200000" flipH="1">
              <a:off x="7420597" y="3323251"/>
              <a:ext cx="536180" cy="1573972"/>
            </a:xfrm>
            <a:prstGeom prst="bentConnector2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6DEE26A0-1458-41B9-A3C8-837E0D40F7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8547" y="4528346"/>
              <a:ext cx="1" cy="3143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B5C1BCC2-7473-4D55-9FC8-1843F73EC791}"/>
                </a:ext>
              </a:extLst>
            </p:cNvPr>
            <p:cNvSpPr/>
            <p:nvPr/>
          </p:nvSpPr>
          <p:spPr>
            <a:xfrm>
              <a:off x="7658914" y="4850013"/>
              <a:ext cx="1919265" cy="39528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console.log(n)</a:t>
              </a:r>
              <a:endParaRPr lang="pt-BR" sz="16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8FDA1507-3C44-49D1-903E-008559394158}"/>
                </a:ext>
              </a:extLst>
            </p:cNvPr>
            <p:cNvCxnSpPr/>
            <p:nvPr/>
          </p:nvCxnSpPr>
          <p:spPr>
            <a:xfrm>
              <a:off x="8618549" y="5264451"/>
              <a:ext cx="0" cy="3952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luxograma: Conector 43">
              <a:extLst>
                <a:ext uri="{FF2B5EF4-FFF2-40B4-BE49-F238E27FC236}">
                  <a16:creationId xmlns:a16="http://schemas.microsoft.com/office/drawing/2014/main" id="{56F22527-CAE0-4FE1-BFC7-49C878A92188}"/>
                </a:ext>
              </a:extLst>
            </p:cNvPr>
            <p:cNvSpPr/>
            <p:nvPr/>
          </p:nvSpPr>
          <p:spPr>
            <a:xfrm>
              <a:off x="8475673" y="5659738"/>
              <a:ext cx="285750" cy="2667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7341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025DE-910D-453E-8496-90DA3B89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Blocos de código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9E4D97-83F4-4D8D-8AED-9FF4231A3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Blocos de código em </a:t>
            </a:r>
            <a:r>
              <a:rPr lang="pt-BR" dirty="0" err="1"/>
              <a:t>JavaScript</a:t>
            </a:r>
            <a:r>
              <a:rPr lang="pt-BR" dirty="0"/>
              <a:t> são delimitados por chaves {} e são usados para agrupar instruções em uma única seção. Um bloco pode conter zero ou mais instruções e é frequentemente usado em estruturas de controle de fluxo, como condicionais (if, else, switch) e loops (for, </a:t>
            </a:r>
            <a:r>
              <a:rPr lang="pt-BR" dirty="0" err="1"/>
              <a:t>while</a:t>
            </a:r>
            <a:r>
              <a:rPr lang="pt-BR" dirty="0"/>
              <a:t>, do-</a:t>
            </a:r>
            <a:r>
              <a:rPr lang="pt-BR" dirty="0" err="1"/>
              <a:t>while</a:t>
            </a:r>
            <a:r>
              <a:rPr lang="pt-BR" dirty="0"/>
              <a:t>), além de ser usado em definições de funções e em outras situações onde um conjunto de instruções precisa ser executado em conjunto.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309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7EC2D-87C7-49F3-8FA9-5B3E3589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Blocos de código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321EF75E-DBD6-4668-879B-90EBF57707D5}"/>
              </a:ext>
            </a:extLst>
          </p:cNvPr>
          <p:cNvGrpSpPr/>
          <p:nvPr/>
        </p:nvGrpSpPr>
        <p:grpSpPr>
          <a:xfrm>
            <a:off x="2741714" y="1869439"/>
            <a:ext cx="5424921" cy="4704449"/>
            <a:chOff x="2260465" y="1879599"/>
            <a:chExt cx="5424921" cy="4704449"/>
          </a:xfrm>
        </p:grpSpPr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23E79D09-15C5-4E32-A4E4-2A2E11D93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8628" y="1879599"/>
              <a:ext cx="3196758" cy="4704449"/>
            </a:xfrm>
            <a:prstGeom prst="rect">
              <a:avLst/>
            </a:prstGeom>
          </p:spPr>
        </p:pic>
        <p:sp>
          <p:nvSpPr>
            <p:cNvPr id="21" name="Chave Esquerda 20">
              <a:extLst>
                <a:ext uri="{FF2B5EF4-FFF2-40B4-BE49-F238E27FC236}">
                  <a16:creationId xmlns:a16="http://schemas.microsoft.com/office/drawing/2014/main" id="{35769664-57C2-41F3-A1A1-0D93B0879099}"/>
                </a:ext>
              </a:extLst>
            </p:cNvPr>
            <p:cNvSpPr/>
            <p:nvPr/>
          </p:nvSpPr>
          <p:spPr>
            <a:xfrm>
              <a:off x="4135120" y="2811806"/>
              <a:ext cx="447040" cy="1191234"/>
            </a:xfrm>
            <a:prstGeom prst="leftBrac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have Esquerda 21">
              <a:extLst>
                <a:ext uri="{FF2B5EF4-FFF2-40B4-BE49-F238E27FC236}">
                  <a16:creationId xmlns:a16="http://schemas.microsoft.com/office/drawing/2014/main" id="{591EE464-5256-4854-9DED-CD04113ED983}"/>
                </a:ext>
              </a:extLst>
            </p:cNvPr>
            <p:cNvSpPr/>
            <p:nvPr/>
          </p:nvSpPr>
          <p:spPr>
            <a:xfrm>
              <a:off x="4135120" y="4339630"/>
              <a:ext cx="447040" cy="1191234"/>
            </a:xfrm>
            <a:prstGeom prst="leftBrac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21CDDED3-FE84-4013-AAEC-A58551D0D45A}"/>
                </a:ext>
              </a:extLst>
            </p:cNvPr>
            <p:cNvSpPr txBox="1"/>
            <p:nvPr/>
          </p:nvSpPr>
          <p:spPr>
            <a:xfrm>
              <a:off x="2260465" y="3222757"/>
              <a:ext cx="1697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Bloco de código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CE3821-3F24-499A-BB39-547F322E08C2}"/>
                </a:ext>
              </a:extLst>
            </p:cNvPr>
            <p:cNvSpPr txBox="1"/>
            <p:nvPr/>
          </p:nvSpPr>
          <p:spPr>
            <a:xfrm>
              <a:off x="2260465" y="4750581"/>
              <a:ext cx="1697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Bloco de código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979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5AEDF-8CD9-4672-AB1D-040CE5EF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Estrutura Condicional Simples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E31731-3B04-4525-B7DE-A3A7CDFA8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0" i="0" dirty="0">
                <a:solidFill>
                  <a:srgbClr val="333333"/>
                </a:solidFill>
                <a:effectLst/>
                <a:latin typeface="Helvetica Neue"/>
              </a:rPr>
              <a:t>Uma estrutura de decisão examina uma ou mais condições e decide quais instruções serão executadas dependendo se a condição foi ou não foi.</a:t>
            </a:r>
          </a:p>
          <a:p>
            <a:r>
              <a:rPr lang="pt-BR" sz="2400" b="0" i="0" dirty="0">
                <a:solidFill>
                  <a:srgbClr val="333333"/>
                </a:solidFill>
                <a:effectLst/>
                <a:latin typeface="Helvetica Neue"/>
              </a:rPr>
              <a:t>O comando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Helvetica Neue"/>
              </a:rPr>
              <a:t>if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Helvetica Neue"/>
              </a:rPr>
              <a:t> é uma estrutura de decisão muito utilizada.</a:t>
            </a:r>
            <a:endParaRPr lang="pt-BR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583CEFB-2896-4D0B-81AA-415F1E7F9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913" y="4290128"/>
            <a:ext cx="5284127" cy="190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93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2EDD9F4-EE52-4DE1-BC1C-E2785CB27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Condicional  </a:t>
            </a:r>
            <a:r>
              <a:rPr lang="pt-BR" dirty="0" err="1">
                <a:solidFill>
                  <a:srgbClr val="FF0000"/>
                </a:solidFill>
              </a:rPr>
              <a:t>if</a:t>
            </a:r>
            <a:r>
              <a:rPr lang="pt-BR" dirty="0"/>
              <a:t> e </a:t>
            </a:r>
            <a:r>
              <a:rPr lang="pt-BR" dirty="0">
                <a:solidFill>
                  <a:srgbClr val="FF0000"/>
                </a:solidFill>
              </a:rPr>
              <a:t>ELSE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9B22D0-4F86-4A45-A30E-997E1EE0A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175A96E-6506-4C04-97EA-1AB188F674B4}"/>
              </a:ext>
            </a:extLst>
          </p:cNvPr>
          <p:cNvSpPr txBox="1">
            <a:spLocks/>
          </p:cNvSpPr>
          <p:nvPr/>
        </p:nvSpPr>
        <p:spPr>
          <a:xfrm>
            <a:off x="705852" y="1443264"/>
            <a:ext cx="10647947" cy="124768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Podemos pensar no comando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como sendo um complemento do comando </a:t>
            </a:r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O comando </a:t>
            </a:r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completo tem a seguinte forma geral:</a:t>
            </a:r>
          </a:p>
          <a:p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71FBAE4-B695-4E5F-8BF7-5F8654D06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445" y="2877542"/>
            <a:ext cx="4903110" cy="271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07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9EE9C-287D-49A2-BECA-00396D30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DE COMPARAÇÃO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414B79-3E4B-46E9-BD11-94ADEFB39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F636AA5-37A9-44F0-8ADE-FB3F505C2101}"/>
              </a:ext>
            </a:extLst>
          </p:cNvPr>
          <p:cNvSpPr txBox="1"/>
          <p:nvPr/>
        </p:nvSpPr>
        <p:spPr>
          <a:xfrm>
            <a:off x="838200" y="1447799"/>
            <a:ext cx="10515600" cy="4990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/>
              <a:t>Igual a (==) - Retorna </a:t>
            </a:r>
            <a:r>
              <a:rPr lang="pt-BR" sz="1600" b="1" dirty="0" err="1"/>
              <a:t>True</a:t>
            </a:r>
            <a:r>
              <a:rPr lang="pt-BR" sz="1600" b="1" dirty="0"/>
              <a:t> se os operandos forem iguais.</a:t>
            </a:r>
            <a:endParaRPr lang="pt-BR" sz="1600" dirty="0"/>
          </a:p>
          <a:p>
            <a:pPr algn="ctr">
              <a:lnSpc>
                <a:spcPct val="150000"/>
              </a:lnSpc>
            </a:pPr>
            <a:r>
              <a:rPr lang="pt-BR" sz="3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== Y</a:t>
            </a:r>
          </a:p>
          <a:p>
            <a:pPr algn="just">
              <a:lnSpc>
                <a:spcPct val="150000"/>
              </a:lnSpc>
            </a:pPr>
            <a:r>
              <a:rPr lang="pt-B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Diferente de (!=) - Retorna </a:t>
            </a:r>
            <a:r>
              <a:rPr lang="pt-BR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True</a:t>
            </a:r>
            <a:r>
              <a:rPr lang="pt-B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se os operandos não forem iguais.</a:t>
            </a:r>
          </a:p>
          <a:p>
            <a:pPr algn="ctr">
              <a:lnSpc>
                <a:spcPct val="150000"/>
              </a:lnSpc>
            </a:pPr>
            <a:r>
              <a:rPr lang="pt-BR" sz="3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!= Y</a:t>
            </a:r>
          </a:p>
          <a:p>
            <a:pPr algn="just">
              <a:lnSpc>
                <a:spcPct val="150000"/>
              </a:lnSpc>
            </a:pPr>
            <a:r>
              <a:rPr lang="pt-BR" sz="1600" b="1" dirty="0"/>
              <a:t>Maior que (&gt;) - Retorna </a:t>
            </a:r>
            <a:r>
              <a:rPr lang="pt-BR" sz="1600" b="1" dirty="0" err="1"/>
              <a:t>True</a:t>
            </a:r>
            <a:r>
              <a:rPr lang="pt-BR" sz="1600" b="1" dirty="0"/>
              <a:t> se o operando à esquerda for maior que o operando à direita.</a:t>
            </a:r>
          </a:p>
          <a:p>
            <a:pPr algn="ctr">
              <a:lnSpc>
                <a:spcPct val="150000"/>
              </a:lnSpc>
            </a:pPr>
            <a:r>
              <a:rPr lang="pt-BR" sz="3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&gt; Y</a:t>
            </a:r>
          </a:p>
          <a:p>
            <a:pPr algn="just">
              <a:lnSpc>
                <a:spcPct val="150000"/>
              </a:lnSpc>
            </a:pPr>
            <a:r>
              <a:rPr lang="pt-B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Menor que (&lt;)  - Retorna </a:t>
            </a:r>
            <a:r>
              <a:rPr lang="pt-BR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True</a:t>
            </a:r>
            <a:r>
              <a:rPr lang="pt-B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se o operando à esquerda for menor que o operando à direita</a:t>
            </a:r>
          </a:p>
          <a:p>
            <a:pPr algn="ctr">
              <a:lnSpc>
                <a:spcPct val="150000"/>
              </a:lnSpc>
            </a:pPr>
            <a:r>
              <a:rPr lang="pt-BR" sz="3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&lt; Y</a:t>
            </a:r>
          </a:p>
          <a:p>
            <a:pPr algn="just">
              <a:lnSpc>
                <a:spcPct val="150000"/>
              </a:lnSpc>
            </a:pPr>
            <a:endParaRPr lang="pt-BR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682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9EE9C-287D-49A2-BECA-00396D30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DE COMPARAÇÃO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733F8B-10C7-463B-8990-57EB46FAE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F636AA5-37A9-44F0-8ADE-FB3F505C2101}"/>
              </a:ext>
            </a:extLst>
          </p:cNvPr>
          <p:cNvSpPr txBox="1"/>
          <p:nvPr/>
        </p:nvSpPr>
        <p:spPr>
          <a:xfrm>
            <a:off x="838200" y="1447799"/>
            <a:ext cx="10515600" cy="221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/>
              <a:t>Maior ou igual a (&gt;=) - Retorna </a:t>
            </a:r>
            <a:r>
              <a:rPr lang="pt-BR" sz="1600" b="1" dirty="0" err="1"/>
              <a:t>True</a:t>
            </a:r>
            <a:r>
              <a:rPr lang="pt-BR" sz="1600" b="1" dirty="0"/>
              <a:t> se o operando à esquerda for maior ou igual ao operando à direita.</a:t>
            </a:r>
          </a:p>
          <a:p>
            <a:pPr algn="ctr">
              <a:lnSpc>
                <a:spcPct val="150000"/>
              </a:lnSpc>
            </a:pPr>
            <a:r>
              <a:rPr lang="pt-BR" sz="3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&gt;= Y</a:t>
            </a:r>
          </a:p>
          <a:p>
            <a:pPr algn="just">
              <a:lnSpc>
                <a:spcPct val="150000"/>
              </a:lnSpc>
            </a:pPr>
            <a:r>
              <a:rPr lang="pt-B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Menor ou igual a (&lt;=) - Retorna </a:t>
            </a:r>
            <a:r>
              <a:rPr lang="pt-BR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True</a:t>
            </a:r>
            <a:r>
              <a:rPr lang="pt-B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se o operando à esquerda for menor ou igual ao operando à direita.</a:t>
            </a:r>
          </a:p>
          <a:p>
            <a:pPr algn="ctr">
              <a:lnSpc>
                <a:spcPct val="150000"/>
              </a:lnSpc>
            </a:pPr>
            <a:r>
              <a:rPr lang="pt-BR" sz="3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&lt;= Y</a:t>
            </a:r>
          </a:p>
        </p:txBody>
      </p:sp>
    </p:spTree>
    <p:extLst>
      <p:ext uri="{BB962C8B-B14F-4D97-AF65-F5344CB8AC3E}">
        <p14:creationId xmlns:p14="http://schemas.microsoft.com/office/powerpoint/2010/main" val="2718870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720D0-9363-4054-AD50-DF6EDC40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PRATICAR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C2342C0-3D6B-43E0-A841-E42CA3538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ACA2935-1445-41A6-8E62-9E372B1A6AED}"/>
              </a:ext>
            </a:extLst>
          </p:cNvPr>
          <p:cNvSpPr txBox="1"/>
          <p:nvPr/>
        </p:nvSpPr>
        <p:spPr>
          <a:xfrm>
            <a:off x="1127941" y="1690688"/>
            <a:ext cx="99361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Seu desafio é criar um programa que seja capaz de identificar se um número é 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ou 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ímpar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Neste desafio, você precisará criar um programa que recebe um número como entrada. Em seguida, você deve verificar se o número é 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ou 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ímpar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utilizando o operador </a:t>
            </a: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para determinar se o número é divisível por </a:t>
            </a: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 Após identificar se o número é par ou ímpar, seu programa deve exibir uma mensagem correspondente.</a:t>
            </a:r>
          </a:p>
        </p:txBody>
      </p:sp>
    </p:spTree>
    <p:extLst>
      <p:ext uri="{BB962C8B-B14F-4D97-AF65-F5344CB8AC3E}">
        <p14:creationId xmlns:p14="http://schemas.microsoft.com/office/powerpoint/2010/main" val="1549793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429FBCFB-48D8-4AA4-B5BF-FD1C9C146892}" vid="{19FF1A97-A5A7-4069-9FBC-63630FB1F0A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3FA34C8AFC5FC488AEECB2D2E525275" ma:contentTypeVersion="14" ma:contentTypeDescription="Crie um novo documento." ma:contentTypeScope="" ma:versionID="804e1d70ebc3aa5aaf228fa9b3ef5351">
  <xsd:schema xmlns:xsd="http://www.w3.org/2001/XMLSchema" xmlns:xs="http://www.w3.org/2001/XMLSchema" xmlns:p="http://schemas.microsoft.com/office/2006/metadata/properties" xmlns:ns3="70a57813-994f-4259-80d7-0e2fa131df4f" xmlns:ns4="9359566a-d9e3-4df0-bfba-fd78eef428d8" targetNamespace="http://schemas.microsoft.com/office/2006/metadata/properties" ma:root="true" ma:fieldsID="a86f449d0aedb19fe976fa2d49395791" ns3:_="" ns4:_="">
    <xsd:import namespace="70a57813-994f-4259-80d7-0e2fa131df4f"/>
    <xsd:import namespace="9359566a-d9e3-4df0-bfba-fd78eef428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a57813-994f-4259-80d7-0e2fa131df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9566a-d9e3-4df0-bfba-fd78eef428d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0a57813-994f-4259-80d7-0e2fa131df4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19BCF7-D83F-485C-9956-F373F70C9A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a57813-994f-4259-80d7-0e2fa131df4f"/>
    <ds:schemaRef ds:uri="9359566a-d9e3-4df0-bfba-fd78eef428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069D1F-6C1F-4FA3-8CCB-EA801E558BEC}">
  <ds:schemaRefs>
    <ds:schemaRef ds:uri="http://purl.org/dc/elements/1.1/"/>
    <ds:schemaRef ds:uri="http://schemas.microsoft.com/office/2006/metadata/properties"/>
    <ds:schemaRef ds:uri="9359566a-d9e3-4df0-bfba-fd78eef428d8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70a57813-994f-4259-80d7-0e2fa131df4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042A908-4308-42B2-AD36-76827C57E7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1008</TotalTime>
  <Words>948</Words>
  <Application>Microsoft Office PowerPoint</Application>
  <PresentationFormat>Widescreen</PresentationFormat>
  <Paragraphs>75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Helvetica Neue</vt:lpstr>
      <vt:lpstr>Times New Roman</vt:lpstr>
      <vt:lpstr>Tema1</vt:lpstr>
      <vt:lpstr>Estruturas Condicionais em JS</vt:lpstr>
      <vt:lpstr>Etapas um programas</vt:lpstr>
      <vt:lpstr>Blocos de código</vt:lpstr>
      <vt:lpstr>Blocos de código</vt:lpstr>
      <vt:lpstr>Estrutura Condicional Simples</vt:lpstr>
      <vt:lpstr>Estrutura Condicional  if e ELSE</vt:lpstr>
      <vt:lpstr>OPERADORES DE COMPARAÇÃO</vt:lpstr>
      <vt:lpstr>OPERADORES DE COMPARAÇÃO</vt:lpstr>
      <vt:lpstr>VAMOS PRATICAR</vt:lpstr>
      <vt:lpstr>Operadores lógicos or e and</vt:lpstr>
      <vt:lpstr>Operador lógico not</vt:lpstr>
      <vt:lpstr>VAMOS PRATICAR</vt:lpstr>
      <vt:lpstr>Estrutura Condicional O else if</vt:lpstr>
      <vt:lpstr>VAMOS PRATICAR</vt:lpstr>
      <vt:lpstr>CONDIÇÃO MULTIPLA SWITch</vt:lpstr>
      <vt:lpstr>VAMOS PRATICAR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python</dc:title>
  <dc:creator>Fernando Figueiredo Dos Santos</dc:creator>
  <cp:lastModifiedBy>Pedro Henrique Miho de Souza</cp:lastModifiedBy>
  <cp:revision>52</cp:revision>
  <dcterms:created xsi:type="dcterms:W3CDTF">2022-04-04T19:16:26Z</dcterms:created>
  <dcterms:modified xsi:type="dcterms:W3CDTF">2025-02-04T13:39:15Z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0x010100F3FA34C8AFC5FC488AEECB2D2E525275</vt:lpwstr>
  </property>
</Properties>
</file>