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2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3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dirty="0"/>
              <a:t>PROJETOS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CE1D-416B-4DA9-B8E9-60BAE61A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Java se encaixa em qual tipo de abordagem.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F47CF3A-212B-45EC-BBCD-4B568300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1401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Java</a:t>
            </a:r>
            <a:r>
              <a:rPr lang="pt-BR" dirty="0"/>
              <a:t> é considerado uma linguagem híbrida, pois combina os conceitos de compilação e interpretação para gerar e executar o código.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62D6AD-4CE2-4B8E-AE0D-CF162B80ACA2}"/>
              </a:ext>
            </a:extLst>
          </p:cNvPr>
          <p:cNvSpPr/>
          <p:nvPr/>
        </p:nvSpPr>
        <p:spPr>
          <a:xfrm>
            <a:off x="749185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EFA3210-0F3D-4106-B9C7-9621689B4CBE}"/>
              </a:ext>
            </a:extLst>
          </p:cNvPr>
          <p:cNvSpPr/>
          <p:nvPr/>
        </p:nvSpPr>
        <p:spPr>
          <a:xfrm>
            <a:off x="5294977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9BA6B0-1019-4906-9D40-51AFC8DBA400}"/>
              </a:ext>
            </a:extLst>
          </p:cNvPr>
          <p:cNvSpPr/>
          <p:nvPr/>
        </p:nvSpPr>
        <p:spPr>
          <a:xfrm>
            <a:off x="9840769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Executável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BA8EBD8-8A43-4A62-A1D1-BC5996D2CD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08069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23DEA85-3980-4BF4-9D36-951C4859F72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53861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422D8E-87E9-4CC4-94FE-E7124B3A5E2F}"/>
              </a:ext>
            </a:extLst>
          </p:cNvPr>
          <p:cNvSpPr txBox="1"/>
          <p:nvPr/>
        </p:nvSpPr>
        <p:spPr>
          <a:xfrm>
            <a:off x="2508068" y="3374013"/>
            <a:ext cx="278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DA180F-CE0B-4461-9F34-63740C3E3F4F}"/>
              </a:ext>
            </a:extLst>
          </p:cNvPr>
          <p:cNvSpPr txBox="1"/>
          <p:nvPr/>
        </p:nvSpPr>
        <p:spPr>
          <a:xfrm>
            <a:off x="6975442" y="3374013"/>
            <a:ext cx="2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(JVM)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D1B955A-6FE8-4AD9-87D4-D127E0483556}"/>
              </a:ext>
            </a:extLst>
          </p:cNvPr>
          <p:cNvSpPr txBox="1">
            <a:spLocks/>
          </p:cNvSpPr>
          <p:nvPr/>
        </p:nvSpPr>
        <p:spPr>
          <a:xfrm>
            <a:off x="589861" y="5323250"/>
            <a:ext cx="11007306" cy="10814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Exemplos de Linguagens de abordagem híbrida: Java (JVM) e C# (Microsoft .NET Framework).</a:t>
            </a:r>
          </a:p>
        </p:txBody>
      </p:sp>
    </p:spTree>
    <p:extLst>
      <p:ext uri="{BB962C8B-B14F-4D97-AF65-F5344CB8AC3E}">
        <p14:creationId xmlns:p14="http://schemas.microsoft.com/office/powerpoint/2010/main" val="23713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  <p:bldP spid="6" grpId="0" animBg="1"/>
      <p:bldP spid="7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3FF3-C6E3-4811-8B62-94675B1A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Linguagem Java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25E58-5645-45B4-B804-B754A74E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Java é uma linguagem de programação </a:t>
            </a:r>
            <a:r>
              <a:rPr lang="pt-BR" b="1" dirty="0"/>
              <a:t>orientada a objetos</a:t>
            </a:r>
            <a:r>
              <a:rPr lang="pt-BR" dirty="0"/>
              <a:t> e uma plataforma de desenvolvimento amplamente utilizada, projetada para ser </a:t>
            </a:r>
            <a:r>
              <a:rPr lang="pt-BR" b="1" dirty="0"/>
              <a:t>portável, robusta e segura</a:t>
            </a:r>
            <a:r>
              <a:rPr lang="pt-BR" dirty="0"/>
              <a:t>. Ela foi criada em 1995 pela Sun Microsystems (agora parte da </a:t>
            </a:r>
            <a:r>
              <a:rPr lang="pt-BR" b="1" dirty="0"/>
              <a:t>Oracle</a:t>
            </a:r>
            <a:r>
              <a:rPr lang="pt-BR" dirty="0"/>
              <a:t> </a:t>
            </a:r>
            <a:r>
              <a:rPr lang="pt-BR" b="1" dirty="0"/>
              <a:t>Corporation</a:t>
            </a:r>
            <a:r>
              <a:rPr lang="pt-BR" dirty="0"/>
              <a:t>).</a:t>
            </a:r>
          </a:p>
          <a:p>
            <a:pPr algn="just"/>
            <a:endParaRPr lang="pt-BR" dirty="0"/>
          </a:p>
          <a:p>
            <a:pPr marL="1028700" lvl="1" indent="-342900" algn="just"/>
            <a:r>
              <a:rPr lang="pt-BR" b="1" dirty="0"/>
              <a:t>Portabilidade: </a:t>
            </a:r>
            <a:r>
              <a:rPr lang="pt-BR" dirty="0"/>
              <a:t>Com o uso do JRE e da JVM, um programa Java pode ser executado em diversos sistemas operacionais.</a:t>
            </a:r>
            <a:endParaRPr lang="pt-BR" b="1" dirty="0"/>
          </a:p>
          <a:p>
            <a:pPr marL="1028700" lvl="1" indent="-342900" algn="just"/>
            <a:r>
              <a:rPr lang="pt-BR" b="1" dirty="0"/>
              <a:t>Orientada a Objetos:</a:t>
            </a:r>
            <a:r>
              <a:rPr lang="pt-BR" dirty="0"/>
              <a:t> Baseada em conceitos como classes, herança e encapsulamento, promovendo modularidade e reutilização de código.</a:t>
            </a:r>
          </a:p>
          <a:p>
            <a:pPr marL="1028700" lvl="1" indent="-342900" algn="just"/>
            <a:r>
              <a:rPr lang="pt-BR" b="1" dirty="0"/>
              <a:t>Desempenho otimizado:</a:t>
            </a:r>
            <a:r>
              <a:rPr lang="pt-BR" dirty="0"/>
              <a:t> Graças à compilação JIT (Just-In-Time), a execução do código se torna mais rápida.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BB9D37-FA1C-4FC3-BF71-78F54087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86" y="661987"/>
            <a:ext cx="699589" cy="8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373B4-61A1-4515-A15C-1834A1A0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em Java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9C00D7E-780B-49FB-9168-091B5AE3B0A4}"/>
              </a:ext>
            </a:extLst>
          </p:cNvPr>
          <p:cNvGrpSpPr/>
          <p:nvPr/>
        </p:nvGrpSpPr>
        <p:grpSpPr>
          <a:xfrm>
            <a:off x="751113" y="2890055"/>
            <a:ext cx="1800000" cy="2289017"/>
            <a:chOff x="778992" y="3011975"/>
            <a:chExt cx="1800000" cy="228901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14EB5B-EEA5-4FFF-8324-33550F9AD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92" y="3011975"/>
              <a:ext cx="1800000" cy="18000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6B71913-CCED-4DBF-8D02-5CF912D4C071}"/>
                </a:ext>
              </a:extLst>
            </p:cNvPr>
            <p:cNvSpPr txBox="1"/>
            <p:nvPr/>
          </p:nvSpPr>
          <p:spPr>
            <a:xfrm>
              <a:off x="778992" y="493166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Desenvolvedor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B7E65E9-A731-447E-A907-2913618235F0}"/>
              </a:ext>
            </a:extLst>
          </p:cNvPr>
          <p:cNvGrpSpPr/>
          <p:nvPr/>
        </p:nvGrpSpPr>
        <p:grpSpPr>
          <a:xfrm>
            <a:off x="6379116" y="2890055"/>
            <a:ext cx="1800000" cy="2289017"/>
            <a:chOff x="6357257" y="3011975"/>
            <a:chExt cx="1800000" cy="228901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27953AB-2167-4B40-8B5D-61111B51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257" y="3011975"/>
              <a:ext cx="1800000" cy="18000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61642CD-FB1B-4831-98D7-701BB981B102}"/>
                </a:ext>
              </a:extLst>
            </p:cNvPr>
            <p:cNvSpPr txBox="1"/>
            <p:nvPr/>
          </p:nvSpPr>
          <p:spPr>
            <a:xfrm>
              <a:off x="6537257" y="493166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Usuário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7BC416E-3F08-49A8-AE4D-F6031BC99DA6}"/>
              </a:ext>
            </a:extLst>
          </p:cNvPr>
          <p:cNvSpPr txBox="1"/>
          <p:nvPr/>
        </p:nvSpPr>
        <p:spPr>
          <a:xfrm>
            <a:off x="8200888" y="2890055"/>
            <a:ext cx="32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– Java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A1699F-FA99-4837-9C33-C86527C24A0D}"/>
              </a:ext>
            </a:extLst>
          </p:cNvPr>
          <p:cNvSpPr txBox="1"/>
          <p:nvPr/>
        </p:nvSpPr>
        <p:spPr>
          <a:xfrm>
            <a:off x="2741446" y="2890055"/>
            <a:ext cx="32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– Java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0C085F-B3D5-476F-9F08-76FBCB230166}"/>
              </a:ext>
            </a:extLst>
          </p:cNvPr>
          <p:cNvSpPr txBox="1"/>
          <p:nvPr/>
        </p:nvSpPr>
        <p:spPr>
          <a:xfrm>
            <a:off x="2741446" y="3313706"/>
            <a:ext cx="324000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completo para programadores Java, incluindo 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JVM,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ferramentas como o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(compilador) e ferramentas de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documentação.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CED54A6-222B-4F76-89B7-F76FD065108C}"/>
              </a:ext>
            </a:extLst>
          </p:cNvPr>
          <p:cNvSpPr txBox="1"/>
          <p:nvPr/>
        </p:nvSpPr>
        <p:spPr>
          <a:xfrm>
            <a:off x="8200888" y="3313706"/>
            <a:ext cx="324000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kit básico necessário para rodar programas Java. Ele inclui a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as bibliotecas padrão do Java. Se você só quer executar um programa Java, o JRE é suficiente.</a:t>
            </a:r>
          </a:p>
        </p:txBody>
      </p:sp>
    </p:spTree>
    <p:extLst>
      <p:ext uri="{BB962C8B-B14F-4D97-AF65-F5344CB8AC3E}">
        <p14:creationId xmlns:p14="http://schemas.microsoft.com/office/powerpoint/2010/main" val="2140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5079-838A-4ACC-8316-9ACE9FBB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 Integrado (IDE)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8BDCB-6228-4321-A672-6E9B06B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55576"/>
          </a:xfrm>
        </p:spPr>
        <p:txBody>
          <a:bodyPr/>
          <a:lstStyle/>
          <a:p>
            <a:pPr algn="just"/>
            <a:r>
              <a:rPr lang="pt-BR" sz="1600" dirty="0"/>
              <a:t>Uma IDE (</a:t>
            </a:r>
            <a:r>
              <a:rPr lang="pt-BR" sz="1600" dirty="0" err="1"/>
              <a:t>Integrated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 </a:t>
            </a:r>
            <a:r>
              <a:rPr lang="pt-BR" sz="1600" dirty="0" err="1"/>
              <a:t>Environment</a:t>
            </a:r>
            <a:r>
              <a:rPr lang="pt-BR" sz="1600" dirty="0"/>
              <a:t>) é um programa que reúne várias ferramentas que ajudam os desenvolvedores a escrever, testar e corrigir códigos de forma mais fácil e rápida. Ela combina um editor de código, ferramentas para compilar, </a:t>
            </a:r>
            <a:r>
              <a:rPr lang="pt-BR" sz="1600" dirty="0" err="1"/>
              <a:t>debugar</a:t>
            </a:r>
            <a:r>
              <a:rPr lang="pt-BR" sz="1600" dirty="0"/>
              <a:t> (encontrar erros) e executar o programa em um só lugar, tudo organizado para melhorar a produtividade.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4C6D2A-86F6-4230-815E-C26D60E6B560}"/>
              </a:ext>
            </a:extLst>
          </p:cNvPr>
          <p:cNvGrpSpPr/>
          <p:nvPr/>
        </p:nvGrpSpPr>
        <p:grpSpPr>
          <a:xfrm>
            <a:off x="2768107" y="3695982"/>
            <a:ext cx="1920336" cy="2110378"/>
            <a:chOff x="2456321" y="3695982"/>
            <a:chExt cx="1920336" cy="211037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227EE27-70E6-41D2-9361-BBB511AB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321" y="3695982"/>
              <a:ext cx="720000" cy="72000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40CA642-557F-4293-93E4-26D61FDD8FDB}"/>
                </a:ext>
              </a:extLst>
            </p:cNvPr>
            <p:cNvSpPr txBox="1"/>
            <p:nvPr/>
          </p:nvSpPr>
          <p:spPr>
            <a:xfrm>
              <a:off x="3403166" y="387131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Eclipse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F790CA3-7A90-4ABC-8E4F-1DB98BE75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321" y="5086360"/>
              <a:ext cx="645882" cy="720000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F84D797-F4CF-4290-86E1-523D839FDBB7}"/>
                </a:ext>
              </a:extLst>
            </p:cNvPr>
            <p:cNvSpPr txBox="1"/>
            <p:nvPr/>
          </p:nvSpPr>
          <p:spPr>
            <a:xfrm>
              <a:off x="3294309" y="526169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NetBeans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34E566-A6EC-410A-99F7-62A8034F4D35}"/>
              </a:ext>
            </a:extLst>
          </p:cNvPr>
          <p:cNvGrpSpPr/>
          <p:nvPr/>
        </p:nvGrpSpPr>
        <p:grpSpPr>
          <a:xfrm>
            <a:off x="7456550" y="3674590"/>
            <a:ext cx="1967342" cy="2131770"/>
            <a:chOff x="7768338" y="3674590"/>
            <a:chExt cx="1967342" cy="213177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3B2690B-261C-4ACE-95C2-B5CFDE945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338" y="3674590"/>
              <a:ext cx="720000" cy="72000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E00B870-48C4-48B3-9E7F-B87512BC3F0D}"/>
                </a:ext>
              </a:extLst>
            </p:cNvPr>
            <p:cNvSpPr txBox="1"/>
            <p:nvPr/>
          </p:nvSpPr>
          <p:spPr>
            <a:xfrm>
              <a:off x="8711041" y="3849924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 </a:t>
              </a:r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1ACFCEB-0EFF-42B5-989E-4093F30A8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338" y="5086360"/>
              <a:ext cx="720000" cy="720000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6100F30-FD09-40EB-94C6-5D88A939AB71}"/>
                </a:ext>
              </a:extLst>
            </p:cNvPr>
            <p:cNvSpPr txBox="1"/>
            <p:nvPr/>
          </p:nvSpPr>
          <p:spPr>
            <a:xfrm>
              <a:off x="8711041" y="526169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IntelliJ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85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62E5-03C7-46AB-8AA6-1117318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Softwares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FE74D5-334A-4B98-8EBD-D29B35C3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00" y="4532733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994F99-6B98-4FE7-BE35-E8B257BC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2021785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C2EEBF-12E5-47D3-B46F-4C515BE0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000" y="4436211"/>
            <a:ext cx="1440000" cy="913044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FC13738-A7ED-446A-BBE5-1419D724A6AE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3704000" y="3101785"/>
            <a:ext cx="2392000" cy="14309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1EA68D6-2ACA-41E9-B913-258E528F2F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3101785"/>
            <a:ext cx="2032000" cy="13344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3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96ECE-4C06-4D5C-B934-1AD47AC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JDK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E6377-D5E4-46C1-B37F-AC343BBE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04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Instalar o JDK, acesse aqui para fazer o download - </a:t>
            </a:r>
            <a:r>
              <a:rPr lang="pt-BR" dirty="0">
                <a:hlinkClick r:id="rId2"/>
              </a:rPr>
              <a:t>https://www.oracle.com/java/technologies/javase-downloads.html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C51877-C1FB-414A-A9B1-BE496187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98" y="3130898"/>
            <a:ext cx="5599804" cy="27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1D69-900B-4FE7-8C1E-B177E54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JDK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4324CD8-BD39-4960-852D-B06CB5EAC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4" y="2656114"/>
            <a:ext cx="4772691" cy="3648584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576020-9183-406F-A756-4133CD8D7482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007306" cy="733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Certifique que você está instalando na caminho correto.</a:t>
            </a:r>
          </a:p>
        </p:txBody>
      </p:sp>
    </p:spTree>
    <p:extLst>
      <p:ext uri="{BB962C8B-B14F-4D97-AF65-F5344CB8AC3E}">
        <p14:creationId xmlns:p14="http://schemas.microsoft.com/office/powerpoint/2010/main" val="857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96ECE-4C06-4D5C-B934-1AD47AC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– Eclipse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E6377-D5E4-46C1-B37F-AC343BBE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567599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Instalar o Eclipse, acesse aqui para fazer o download - https://www.eclipse.org/downloads/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AC577A4-0AC3-460C-9E32-6B35D5C5642E}"/>
              </a:ext>
            </a:extLst>
          </p:cNvPr>
          <p:cNvGrpSpPr/>
          <p:nvPr/>
        </p:nvGrpSpPr>
        <p:grpSpPr>
          <a:xfrm>
            <a:off x="1007063" y="3324497"/>
            <a:ext cx="10177875" cy="2117464"/>
            <a:chOff x="1007062" y="3324497"/>
            <a:chExt cx="10177875" cy="211746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8E881B9-EDC4-4171-AE54-25978397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062" y="3324497"/>
              <a:ext cx="5026860" cy="211746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522C96D-50CD-47A2-B77A-514FC92D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0984" y="3611597"/>
              <a:ext cx="4143953" cy="1543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26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1D69-900B-4FE7-8C1E-B177E54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Eclipse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576020-9183-406F-A756-4133CD8D7482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007306" cy="6198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Selecione a opção </a:t>
            </a:r>
            <a:r>
              <a:rPr lang="pt-BR" b="1" dirty="0"/>
              <a:t>Eclipse IDE for Java </a:t>
            </a:r>
            <a:r>
              <a:rPr lang="pt-BR" b="1" dirty="0" err="1"/>
              <a:t>Developers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728BAD-ADFE-440F-8B06-635B567E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46" y="2664823"/>
            <a:ext cx="3690909" cy="37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1D69-900B-4FE7-8C1E-B177E54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Eclipse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576020-9183-406F-A756-4133CD8D7482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007306" cy="6111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pt-BR" dirty="0"/>
              <a:t>Certifique que você está instalando na caminho correto.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486BE6-EFCB-48C6-BAD1-5E71875B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15" y="2656114"/>
            <a:ext cx="3865771" cy="38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Formação Acadêmica e 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Formação Acadêmica </a:t>
            </a:r>
          </a:p>
          <a:p>
            <a:pPr marL="1028700" lvl="1" indent="-342900"/>
            <a:r>
              <a:rPr lang="pt-BR" dirty="0"/>
              <a:t>Graduado em Tecnologia em Automação Industrial </a:t>
            </a:r>
          </a:p>
          <a:p>
            <a:pPr marL="1028700" lvl="1" indent="-342900"/>
            <a:r>
              <a:rPr lang="pt-BR" dirty="0"/>
              <a:t>Pós-graduado em Cloud </a:t>
            </a:r>
            <a:r>
              <a:rPr lang="pt-BR" dirty="0" err="1"/>
              <a:t>Computing</a:t>
            </a:r>
            <a:endParaRPr lang="pt-BR" dirty="0"/>
          </a:p>
          <a:p>
            <a:pPr marL="1028700" lvl="1" indent="-342900"/>
            <a:r>
              <a:rPr lang="pt-BR" dirty="0"/>
              <a:t>Pós-graduado em Desenvolvimento de Aplicações para Dispositivos Móveis (APP’S)</a:t>
            </a:r>
          </a:p>
          <a:p>
            <a:pPr marL="1028700" lvl="1" indent="-342900"/>
            <a:r>
              <a:rPr lang="pt-BR" dirty="0"/>
              <a:t>Pós-graduado em Desenvolvimento de Aplicações Web</a:t>
            </a:r>
          </a:p>
          <a:p>
            <a:pPr marL="342900" indent="-342900"/>
            <a:r>
              <a:rPr lang="pt-BR" dirty="0"/>
              <a:t>Experiência Profissional</a:t>
            </a:r>
          </a:p>
          <a:p>
            <a:pPr marL="1028700" lvl="1" indent="-342900"/>
            <a:r>
              <a:rPr lang="pt-BR" dirty="0"/>
              <a:t>Instrutor de Formação Profissional – SENAI</a:t>
            </a:r>
          </a:p>
          <a:p>
            <a:pPr marL="1028700" lvl="1" indent="-342900"/>
            <a:r>
              <a:rPr lang="pt-BR" dirty="0"/>
              <a:t>Professor de TI – UMC</a:t>
            </a:r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2351-FC70-42E5-94EA-4119ED2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– Criar um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021801-547A-4D77-9E70-E9B8A7F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1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Primeiro devemos criar um </a:t>
            </a:r>
            <a:r>
              <a:rPr lang="pt-BR" b="1" dirty="0"/>
              <a:t>Projeto em Java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1650E8-7F54-4DB8-8638-9303BB26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26" y="2595154"/>
            <a:ext cx="3584528" cy="37643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116163D-386B-4CBD-B455-4153D0C9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66" y="2668147"/>
            <a:ext cx="3357625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2351-FC70-42E5-94EA-4119ED2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– Criar um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021801-547A-4D77-9E70-E9B8A7F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04657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Após criar o projeto, clique com o botão direito sobre ele, selecione New e, em seguida, </a:t>
            </a:r>
            <a:r>
              <a:rPr lang="pt-BR" dirty="0" err="1"/>
              <a:t>Class</a:t>
            </a:r>
            <a:r>
              <a:rPr lang="pt-BR" dirty="0"/>
              <a:t> para criar uma nova classe.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7B9465-FC39-4EDF-A72C-16D837F9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4" y="2997499"/>
            <a:ext cx="2449658" cy="3127689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5CE308C-33EC-4318-9585-980B0FD420A6}"/>
              </a:ext>
            </a:extLst>
          </p:cNvPr>
          <p:cNvGrpSpPr/>
          <p:nvPr/>
        </p:nvGrpSpPr>
        <p:grpSpPr>
          <a:xfrm>
            <a:off x="6244045" y="2891245"/>
            <a:ext cx="3060213" cy="3536123"/>
            <a:chOff x="6244045" y="2891245"/>
            <a:chExt cx="3060213" cy="353612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AD28136-0561-4036-AD89-6D9E0C17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045" y="2891245"/>
              <a:ext cx="3060213" cy="353612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02A3094-C9BA-4C8A-92D3-C50A1774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4045" y="3208329"/>
              <a:ext cx="785405" cy="123842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C19C5937-0190-4C5B-9826-C2008253B285}"/>
                </a:ext>
              </a:extLst>
            </p:cNvPr>
            <p:cNvCxnSpPr/>
            <p:nvPr/>
          </p:nvCxnSpPr>
          <p:spPr>
            <a:xfrm>
              <a:off x="8107680" y="6003580"/>
              <a:ext cx="217714" cy="2665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3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EE23-32D9-44A2-9003-D0B265C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 - Alunos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75058F-76D3-4F4A-8A2E-8DDD0D0D6AB3}"/>
              </a:ext>
            </a:extLst>
          </p:cNvPr>
          <p:cNvGrpSpPr/>
          <p:nvPr/>
        </p:nvGrpSpPr>
        <p:grpSpPr>
          <a:xfrm>
            <a:off x="1833651" y="2889000"/>
            <a:ext cx="8524699" cy="1932777"/>
            <a:chOff x="1833651" y="2889000"/>
            <a:chExt cx="8524699" cy="193277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873A6A2-CCF2-4913-A876-E9FA67F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651" y="2889000"/>
              <a:ext cx="1080000" cy="10800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83E0DB8-2513-4D8A-BFDA-BC32B156A7EC}"/>
                </a:ext>
              </a:extLst>
            </p:cNvPr>
            <p:cNvSpPr txBox="1"/>
            <p:nvPr/>
          </p:nvSpPr>
          <p:spPr>
            <a:xfrm>
              <a:off x="1896598" y="4121777"/>
              <a:ext cx="954107" cy="70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Motivação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254F80C-E569-49AD-A3B2-8B87AFEC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62" y="2889000"/>
              <a:ext cx="1114392" cy="10800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4043DE-E82A-4A71-96EA-337C1F4FC248}"/>
                </a:ext>
              </a:extLst>
            </p:cNvPr>
            <p:cNvSpPr txBox="1"/>
            <p:nvPr/>
          </p:nvSpPr>
          <p:spPr>
            <a:xfrm>
              <a:off x="4773577" y="4121777"/>
              <a:ext cx="1944763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Experiência Profissional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E39A64-4412-4013-9950-ACC16EF3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267" y="2889000"/>
              <a:ext cx="1080000" cy="10800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3A4B27-5480-4F3B-8226-EDCB919AE680}"/>
                </a:ext>
              </a:extLst>
            </p:cNvPr>
            <p:cNvSpPr txBox="1"/>
            <p:nvPr/>
          </p:nvSpPr>
          <p:spPr>
            <a:xfrm>
              <a:off x="7878184" y="4121777"/>
              <a:ext cx="2480166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Conhecimento em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CE31E-22FC-4E3A-89BB-C8A2DD72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45EB-44C6-4619-A350-BB0002D4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Introdução ao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Estrutura de Dados –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Programação Orientada a Objetos (POO) –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Linguagem de Modelagem Unificada (UML)</a:t>
            </a:r>
          </a:p>
        </p:txBody>
      </p:sp>
    </p:spTree>
    <p:extLst>
      <p:ext uri="{BB962C8B-B14F-4D97-AF65-F5344CB8AC3E}">
        <p14:creationId xmlns:p14="http://schemas.microsoft.com/office/powerpoint/2010/main" val="19910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B2440-DE8C-49A5-9DDC-322B4E9B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 e Código Objeto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9EC3EF9-29DD-4B68-A3EA-5A3B91A7FCA0}"/>
              </a:ext>
            </a:extLst>
          </p:cNvPr>
          <p:cNvCxnSpPr>
            <a:cxnSpLocks/>
          </p:cNvCxnSpPr>
          <p:nvPr/>
        </p:nvCxnSpPr>
        <p:spPr>
          <a:xfrm>
            <a:off x="6096000" y="1844675"/>
            <a:ext cx="0" cy="4625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80C122A-C710-4310-8DDD-F9768852347F}"/>
              </a:ext>
            </a:extLst>
          </p:cNvPr>
          <p:cNvGrpSpPr/>
          <p:nvPr/>
        </p:nvGrpSpPr>
        <p:grpSpPr>
          <a:xfrm>
            <a:off x="653143" y="3023891"/>
            <a:ext cx="5164179" cy="2267363"/>
            <a:chOff x="552316" y="2706824"/>
            <a:chExt cx="5273716" cy="2267363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B5949B3-FABE-4D4B-AAF4-2EA57FAF2E76}"/>
                </a:ext>
              </a:extLst>
            </p:cNvPr>
            <p:cNvSpPr txBox="1"/>
            <p:nvPr/>
          </p:nvSpPr>
          <p:spPr>
            <a:xfrm>
              <a:off x="552316" y="2706824"/>
              <a:ext cx="5273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 Fonte 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É o conjunto de instruções escritas por programadores em um programa.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A96C90B-B59C-4BF8-977A-F89D14539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229" y="3894837"/>
              <a:ext cx="4709891" cy="107935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E95FD3F-BB1D-F186-6CD3-7ED3BFB24A15}"/>
              </a:ext>
            </a:extLst>
          </p:cNvPr>
          <p:cNvGrpSpPr/>
          <p:nvPr/>
        </p:nvGrpSpPr>
        <p:grpSpPr>
          <a:xfrm>
            <a:off x="6457406" y="3023891"/>
            <a:ext cx="5164179" cy="2683647"/>
            <a:chOff x="6457406" y="3023891"/>
            <a:chExt cx="5164179" cy="2683647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500500-82F8-4D71-9E5F-208441901700}"/>
                </a:ext>
              </a:extLst>
            </p:cNvPr>
            <p:cNvSpPr txBox="1"/>
            <p:nvPr/>
          </p:nvSpPr>
          <p:spPr>
            <a:xfrm>
              <a:off x="6457406" y="3023891"/>
              <a:ext cx="5164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 Objeto 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 É uma versão intermediária do código fonte, que é entendida pelo computador, mas precisa ser </a:t>
              </a:r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linkada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para formar o </a:t>
              </a:r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executável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FFBC70E-F93F-40A1-BA63-05919977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151" y="4211904"/>
              <a:ext cx="2600688" cy="1495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4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C9E19-C160-4A63-8F8E-10591EE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2ABB2-2A4C-407A-937A-E498F2C4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1405"/>
          </a:xfrm>
        </p:spPr>
        <p:txBody>
          <a:bodyPr/>
          <a:lstStyle/>
          <a:p>
            <a:pPr algn="just"/>
            <a:r>
              <a:rPr lang="pt-BR" dirty="0"/>
              <a:t>A </a:t>
            </a:r>
            <a:r>
              <a:rPr lang="pt-BR" b="1" dirty="0"/>
              <a:t>compilação</a:t>
            </a:r>
            <a:r>
              <a:rPr lang="pt-BR" dirty="0"/>
              <a:t> converte o código-fonte em código objeto, que é depois </a:t>
            </a:r>
            <a:r>
              <a:rPr lang="pt-BR" dirty="0" err="1"/>
              <a:t>linkado</a:t>
            </a:r>
            <a:r>
              <a:rPr lang="pt-BR" dirty="0"/>
              <a:t> para criar o arquivo executável.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CFDA2B-E4E3-4BDD-9FA0-C65F78CD4731}"/>
              </a:ext>
            </a:extLst>
          </p:cNvPr>
          <p:cNvSpPr/>
          <p:nvPr/>
        </p:nvSpPr>
        <p:spPr>
          <a:xfrm>
            <a:off x="749185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9FAB7A6-CE56-48D8-8331-0106DA839889}"/>
              </a:ext>
            </a:extLst>
          </p:cNvPr>
          <p:cNvSpPr/>
          <p:nvPr/>
        </p:nvSpPr>
        <p:spPr>
          <a:xfrm>
            <a:off x="5294977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Objeto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A76FFA6-046F-4FA8-B1EE-3BED533C5576}"/>
              </a:ext>
            </a:extLst>
          </p:cNvPr>
          <p:cNvSpPr/>
          <p:nvPr/>
        </p:nvSpPr>
        <p:spPr>
          <a:xfrm>
            <a:off x="9840769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Executável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18A7AC-7CF2-40FD-BBCE-8A7C3D001F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9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6535D07-389B-4D99-B4CE-165A1F71733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053861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1A7290-EA95-4677-8054-AFA6B72DA3FF}"/>
              </a:ext>
            </a:extLst>
          </p:cNvPr>
          <p:cNvSpPr txBox="1"/>
          <p:nvPr/>
        </p:nvSpPr>
        <p:spPr>
          <a:xfrm>
            <a:off x="2508069" y="3555403"/>
            <a:ext cx="27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A826F4-D8A8-4DA7-9DCB-A818FE451B91}"/>
              </a:ext>
            </a:extLst>
          </p:cNvPr>
          <p:cNvSpPr txBox="1"/>
          <p:nvPr/>
        </p:nvSpPr>
        <p:spPr>
          <a:xfrm>
            <a:off x="7053860" y="3555403"/>
            <a:ext cx="27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(Build)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4532EC2-7AE2-4B1A-A91C-4896E2BD78E8}"/>
              </a:ext>
            </a:extLst>
          </p:cNvPr>
          <p:cNvSpPr txBox="1">
            <a:spLocks/>
          </p:cNvSpPr>
          <p:nvPr/>
        </p:nvSpPr>
        <p:spPr>
          <a:xfrm>
            <a:off x="592347" y="5297624"/>
            <a:ext cx="11007306" cy="10814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Exemplos de Linguagens compiladas: C, C++.</a:t>
            </a:r>
          </a:p>
        </p:txBody>
      </p:sp>
    </p:spTree>
    <p:extLst>
      <p:ext uri="{BB962C8B-B14F-4D97-AF65-F5344CB8AC3E}">
        <p14:creationId xmlns:p14="http://schemas.microsoft.com/office/powerpoint/2010/main" val="28827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C9E19-C160-4A63-8F8E-10591EE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2ABB2-2A4C-407A-937A-E498F2C4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1405"/>
          </a:xfrm>
        </p:spPr>
        <p:txBody>
          <a:bodyPr/>
          <a:lstStyle/>
          <a:p>
            <a:pPr algn="just"/>
            <a:r>
              <a:rPr lang="pt-BR" dirty="0"/>
              <a:t>Já </a:t>
            </a:r>
            <a:r>
              <a:rPr lang="pt-BR" b="1" dirty="0"/>
              <a:t>interpretação</a:t>
            </a:r>
            <a:r>
              <a:rPr lang="pt-BR" dirty="0"/>
              <a:t> executa o código linha por linha, traduzindo e executando cada comando de forma imediata, sem gerar um arquivo executável.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CFDA2B-E4E3-4BDD-9FA0-C65F78CD4731}"/>
              </a:ext>
            </a:extLst>
          </p:cNvPr>
          <p:cNvSpPr/>
          <p:nvPr/>
        </p:nvSpPr>
        <p:spPr>
          <a:xfrm>
            <a:off x="2941177" y="3701143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A76FFA6-046F-4FA8-B1EE-3BED533C5576}"/>
              </a:ext>
            </a:extLst>
          </p:cNvPr>
          <p:cNvSpPr/>
          <p:nvPr/>
        </p:nvSpPr>
        <p:spPr>
          <a:xfrm>
            <a:off x="7491940" y="3701142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Executável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18A7AC-7CF2-40FD-BBCE-8A7C3D001F7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00061" y="4241845"/>
            <a:ext cx="2791879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1A7290-EA95-4677-8054-AFA6B72DA3FF}"/>
              </a:ext>
            </a:extLst>
          </p:cNvPr>
          <p:cNvSpPr txBox="1"/>
          <p:nvPr/>
        </p:nvSpPr>
        <p:spPr>
          <a:xfrm>
            <a:off x="4700061" y="3669649"/>
            <a:ext cx="27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4DF0B2E-8D57-4F70-8E7A-D49D8362E8ED}"/>
              </a:ext>
            </a:extLst>
          </p:cNvPr>
          <p:cNvSpPr txBox="1">
            <a:spLocks/>
          </p:cNvSpPr>
          <p:nvPr/>
        </p:nvSpPr>
        <p:spPr>
          <a:xfrm>
            <a:off x="589861" y="5323250"/>
            <a:ext cx="11007306" cy="10814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Exemplos de Linguagens Interpretadas: </a:t>
            </a:r>
            <a:r>
              <a:rPr lang="pt-BR" dirty="0" err="1"/>
              <a:t>JavaScript</a:t>
            </a:r>
            <a:r>
              <a:rPr lang="pt-BR" dirty="0"/>
              <a:t>, Python, PHP.</a:t>
            </a:r>
          </a:p>
        </p:txBody>
      </p:sp>
    </p:spTree>
    <p:extLst>
      <p:ext uri="{BB962C8B-B14F-4D97-AF65-F5344CB8AC3E}">
        <p14:creationId xmlns:p14="http://schemas.microsoft.com/office/powerpoint/2010/main" val="8526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4843-2780-5841-84B4-8D0F823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Interpretada x Compilada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B76FD-25A9-5BDD-5326-442E2024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50456"/>
          </a:xfrm>
        </p:spPr>
        <p:txBody>
          <a:bodyPr/>
          <a:lstStyle/>
          <a:p>
            <a:r>
              <a:rPr lang="pt-BR" dirty="0"/>
              <a:t>Abaixo está uma comparação entre linguagens interpretadas e compiladas, destacando suas principais vantagens e desvantagens.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A600BC-6B6C-1C7B-7AF2-12A46D64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6" y="3536813"/>
            <a:ext cx="10850468" cy="22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6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CE1D-416B-4DA9-B8E9-60BAE61A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52BF9-EC6F-4272-AF9F-3E7625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716" y="1896926"/>
            <a:ext cx="1793802" cy="44857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1600" dirty="0"/>
              <a:t>Compilação - C</a:t>
            </a:r>
          </a:p>
        </p:txBody>
      </p:sp>
      <p:pic>
        <p:nvPicPr>
          <p:cNvPr id="4" name="Espaço Reservado para Conteúdo 2">
            <a:extLst>
              <a:ext uri="{FF2B5EF4-FFF2-40B4-BE49-F238E27FC236}">
                <a16:creationId xmlns:a16="http://schemas.microsoft.com/office/drawing/2014/main" id="{0891B03A-8AD1-4B38-A239-6EC2F079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0" y="2617250"/>
            <a:ext cx="2743469" cy="23118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ABA186-3F94-48C0-9BBC-816D48EF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60" y="2617250"/>
            <a:ext cx="2649814" cy="144000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0BF7A9F-5581-47BB-8C9D-2AD778D0105F}"/>
              </a:ext>
            </a:extLst>
          </p:cNvPr>
          <p:cNvSpPr txBox="1">
            <a:spLocks/>
          </p:cNvSpPr>
          <p:nvPr/>
        </p:nvSpPr>
        <p:spPr>
          <a:xfrm>
            <a:off x="7306265" y="1896926"/>
            <a:ext cx="2755205" cy="4485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/>
              <a:t>Interpretação -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C49ABD-DF65-4A33-98F8-48E054702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93" y="5200802"/>
            <a:ext cx="3562847" cy="2857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2D9806-A30B-4E6C-BB67-9A672ECE6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127" y="4512502"/>
            <a:ext cx="2905480" cy="16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2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740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do Office</vt:lpstr>
      <vt:lpstr>PROJETOS DE SOFTWARE</vt:lpstr>
      <vt:lpstr>Formação Acadêmica e Experiência Profissional</vt:lpstr>
      <vt:lpstr>Apresentação Pessoal - Alunos</vt:lpstr>
      <vt:lpstr>Programação do Curso</vt:lpstr>
      <vt:lpstr>Código Fonte e Código Objeto</vt:lpstr>
      <vt:lpstr>Compilação x Interpretação</vt:lpstr>
      <vt:lpstr>Compilação x Interpretação</vt:lpstr>
      <vt:lpstr>Linguagem Interpretada x Compilada</vt:lpstr>
      <vt:lpstr>Compilação x Interpretação na Prática</vt:lpstr>
      <vt:lpstr>O Java se encaixa em qual tipo de abordagem.</vt:lpstr>
      <vt:lpstr>Sobre a Linguagem Java </vt:lpstr>
      <vt:lpstr>Desenvolvimento em Java</vt:lpstr>
      <vt:lpstr>Ambiente de Desenvolvimento Integrado (IDE)</vt:lpstr>
      <vt:lpstr>Requisitos Softwares </vt:lpstr>
      <vt:lpstr>Passo a Passo - JDK</vt:lpstr>
      <vt:lpstr>Passo a Passo - JDK</vt:lpstr>
      <vt:lpstr>Passo a Passo – Eclipse</vt:lpstr>
      <vt:lpstr>Passo a Passo - Eclipse</vt:lpstr>
      <vt:lpstr>Passo a Passo - Eclipse</vt:lpstr>
      <vt:lpstr>Passo a Passo – Criar um arquivo</vt:lpstr>
      <vt:lpstr>Passo a Passo – Criar um arquivo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53</cp:revision>
  <dcterms:created xsi:type="dcterms:W3CDTF">2024-03-08T12:14:33Z</dcterms:created>
  <dcterms:modified xsi:type="dcterms:W3CDTF">2025-02-08T22:48:28Z</dcterms:modified>
</cp:coreProperties>
</file>