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Introdução a Programação Orientada a Objetos (POO)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pt-BR" dirty="0"/>
              <a:t>Atribuir valores para cada atributo dentro do objeto</a:t>
            </a:r>
            <a:endParaRPr lang="pt-BR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177909A-ABB4-49A1-A03D-D47D451DCF47}"/>
              </a:ext>
            </a:extLst>
          </p:cNvPr>
          <p:cNvSpPr/>
          <p:nvPr/>
        </p:nvSpPr>
        <p:spPr>
          <a:xfrm>
            <a:off x="2728912" y="2589833"/>
            <a:ext cx="6734175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as contas de Janeiro"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as contas de Fevereiro"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7211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pt-BR" dirty="0"/>
              <a:t>Para somar os valores dos atributos, primeiro devemos criar um </a:t>
            </a:r>
            <a:r>
              <a:rPr lang="pt-BR" b="1" dirty="0"/>
              <a:t>método</a:t>
            </a:r>
            <a:r>
              <a:rPr lang="pt-BR" dirty="0"/>
              <a:t>, dentro da classe </a:t>
            </a:r>
            <a:r>
              <a:rPr lang="pt-BR" b="1" dirty="0" err="1"/>
              <a:t>ContaMes</a:t>
            </a:r>
            <a:r>
              <a:rPr lang="pt-BR" dirty="0"/>
              <a:t>. </a:t>
            </a:r>
            <a:endParaRPr lang="pt-BR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DF04D2-7D9A-493B-8E30-CD5E63D676B0}"/>
              </a:ext>
            </a:extLst>
          </p:cNvPr>
          <p:cNvSpPr/>
          <p:nvPr/>
        </p:nvSpPr>
        <p:spPr>
          <a:xfrm>
            <a:off x="2834440" y="2770644"/>
            <a:ext cx="73247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somaConta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949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pt-BR" dirty="0"/>
              <a:t>E após isso devemos atribuir o valor somado dentro de uma variável no programa </a:t>
            </a:r>
            <a:r>
              <a:rPr lang="pt-BR" b="1" dirty="0" err="1"/>
              <a:t>Main</a:t>
            </a:r>
            <a:r>
              <a:rPr lang="pt-BR" dirty="0"/>
              <a:t>.</a:t>
            </a:r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28D574-F95D-45B1-8E35-A6A5DAA836A0}"/>
              </a:ext>
            </a:extLst>
          </p:cNvPr>
          <p:cNvSpPr/>
          <p:nvPr/>
        </p:nvSpPr>
        <p:spPr>
          <a:xfrm>
            <a:off x="4114800" y="2520403"/>
            <a:ext cx="3962400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.somaConta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.somaConta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6BE7F1B-7613-46F9-A06A-54E8C26004B5}"/>
              </a:ext>
            </a:extLst>
          </p:cNvPr>
          <p:cNvSpPr txBox="1">
            <a:spLocks/>
          </p:cNvSpPr>
          <p:nvPr/>
        </p:nvSpPr>
        <p:spPr>
          <a:xfrm>
            <a:off x="592347" y="3192296"/>
            <a:ext cx="11007306" cy="639907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pt-BR" dirty="0"/>
              <a:t>Por fim comparar qual mês teve o maior gasto</a:t>
            </a:r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E147AD4-8D07-4AFC-AF93-34FB894A5173}"/>
              </a:ext>
            </a:extLst>
          </p:cNvPr>
          <p:cNvSpPr/>
          <p:nvPr/>
        </p:nvSpPr>
        <p:spPr>
          <a:xfrm>
            <a:off x="1685925" y="3868024"/>
            <a:ext cx="8820150" cy="271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 conta de Janeiro é maior do que a de Fevereiro"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 conta de Fevereiro é maior do que a de Janeiro"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"Ambas as contas possuem o mesmo valor"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04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E6918-BC33-48FC-BE21-AF8AC13F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dos itens dentro da classe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CC14F7-CC6C-442A-9DF6-D6ECD1F455FB}"/>
              </a:ext>
            </a:extLst>
          </p:cNvPr>
          <p:cNvSpPr/>
          <p:nvPr/>
        </p:nvSpPr>
        <p:spPr>
          <a:xfrm>
            <a:off x="2433637" y="2188753"/>
            <a:ext cx="7324726" cy="364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Entidades</a:t>
            </a:r>
            <a:r>
              <a:rPr lang="pt-BR" sz="1600" dirty="0"/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somaConta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C42539C-672F-451C-932B-D3E02000EF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426649" y="2358030"/>
            <a:ext cx="807893" cy="75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0BEB95E-4FA5-4BA9-B62A-C831A40817E9}"/>
              </a:ext>
            </a:extLst>
          </p:cNvPr>
          <p:cNvCxnSpPr>
            <a:cxnSpLocks/>
          </p:cNvCxnSpPr>
          <p:nvPr/>
        </p:nvCxnSpPr>
        <p:spPr>
          <a:xfrm flipH="1">
            <a:off x="1940949" y="2968336"/>
            <a:ext cx="49269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17A8244D-6D64-430C-B415-0DF8B66267B9}"/>
              </a:ext>
            </a:extLst>
          </p:cNvPr>
          <p:cNvSpPr/>
          <p:nvPr/>
        </p:nvSpPr>
        <p:spPr>
          <a:xfrm>
            <a:off x="3741420" y="3112655"/>
            <a:ext cx="2151380" cy="840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F6FF7A1-A7AD-4080-BD6A-021028B8924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892800" y="3527713"/>
            <a:ext cx="933450" cy="51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0DBC0A78-2361-46AA-A110-D5A355FC1815}"/>
              </a:ext>
            </a:extLst>
          </p:cNvPr>
          <p:cNvSpPr/>
          <p:nvPr/>
        </p:nvSpPr>
        <p:spPr>
          <a:xfrm>
            <a:off x="2964872" y="4266784"/>
            <a:ext cx="5752408" cy="116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A1B9BF4-AAA0-426B-B915-455754E57D8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8717280" y="4844311"/>
            <a:ext cx="626803" cy="112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7994AD-A92A-4E2A-A1A1-F89CAE6FF113}"/>
              </a:ext>
            </a:extLst>
          </p:cNvPr>
          <p:cNvSpPr txBox="1"/>
          <p:nvPr/>
        </p:nvSpPr>
        <p:spPr>
          <a:xfrm>
            <a:off x="5234542" y="2188753"/>
            <a:ext cx="172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Pacote da classe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5AD9186-D152-4A5D-974D-A9DD0A5DA74F}"/>
              </a:ext>
            </a:extLst>
          </p:cNvPr>
          <p:cNvSpPr txBox="1"/>
          <p:nvPr/>
        </p:nvSpPr>
        <p:spPr>
          <a:xfrm>
            <a:off x="424336" y="2799059"/>
            <a:ext cx="151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da classe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E57FB11-0B8D-484A-9A61-804E32948307}"/>
              </a:ext>
            </a:extLst>
          </p:cNvPr>
          <p:cNvSpPr txBox="1"/>
          <p:nvPr/>
        </p:nvSpPr>
        <p:spPr>
          <a:xfrm>
            <a:off x="6826250" y="3363631"/>
            <a:ext cx="1891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da Classe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9A539E9-A1D9-4C5F-8692-0E246AA5751D}"/>
              </a:ext>
            </a:extLst>
          </p:cNvPr>
          <p:cNvSpPr txBox="1"/>
          <p:nvPr/>
        </p:nvSpPr>
        <p:spPr>
          <a:xfrm>
            <a:off x="9344083" y="4675034"/>
            <a:ext cx="1891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Classe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27C1B83-50B7-429C-9D37-4C3C6F889196}"/>
              </a:ext>
            </a:extLst>
          </p:cNvPr>
          <p:cNvSpPr/>
          <p:nvPr/>
        </p:nvSpPr>
        <p:spPr>
          <a:xfrm>
            <a:off x="2964871" y="3112655"/>
            <a:ext cx="740353" cy="840507"/>
          </a:xfrm>
          <a:prstGeom prst="rect">
            <a:avLst/>
          </a:prstGeom>
          <a:noFill/>
          <a:ln>
            <a:solidFill>
              <a:srgbClr val="292A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4FA36AF-8427-4C3B-93F2-7E1FB2DA6796}"/>
              </a:ext>
            </a:extLst>
          </p:cNvPr>
          <p:cNvCxnSpPr>
            <a:cxnSpLocks/>
          </p:cNvCxnSpPr>
          <p:nvPr/>
        </p:nvCxnSpPr>
        <p:spPr>
          <a:xfrm flipH="1">
            <a:off x="1940949" y="3530600"/>
            <a:ext cx="1023923" cy="0"/>
          </a:xfrm>
          <a:prstGeom prst="straightConnector1">
            <a:avLst/>
          </a:prstGeom>
          <a:ln w="19050">
            <a:solidFill>
              <a:srgbClr val="292A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A6386D0-D3ED-46B5-A5B7-A283DFC430E8}"/>
              </a:ext>
            </a:extLst>
          </p:cNvPr>
          <p:cNvSpPr txBox="1"/>
          <p:nvPr/>
        </p:nvSpPr>
        <p:spPr>
          <a:xfrm>
            <a:off x="424336" y="3363631"/>
            <a:ext cx="15166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termo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 que um atributo/método pode ser acessado por outro arquivo.</a:t>
            </a:r>
            <a:endParaRPr lang="pt-B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DB4251FE-D1DC-4E46-82F3-4F0849959C5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1940950" y="3948407"/>
            <a:ext cx="1023924" cy="496596"/>
          </a:xfrm>
          <a:prstGeom prst="straightConnector1">
            <a:avLst/>
          </a:prstGeom>
          <a:ln w="19050">
            <a:solidFill>
              <a:srgbClr val="292A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9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07610-197E-4834-AE90-EF4CC9C9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Classe (UML)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C9216-BCE3-4920-9B42-0F3F1929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diagrama de classe UML 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 é uma representação visual que descreve a estrutura de um sistema, mostrando classes, seus atributos, métodos e os relacionamentos entre elas. Ele é usado para planejar, organizar e comunicar o design de software antes da implementação.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1D6B3A6-1C93-41D1-852D-0117A91FB172}"/>
              </a:ext>
            </a:extLst>
          </p:cNvPr>
          <p:cNvGrpSpPr/>
          <p:nvPr/>
        </p:nvGrpSpPr>
        <p:grpSpPr>
          <a:xfrm>
            <a:off x="592347" y="3797497"/>
            <a:ext cx="6209625" cy="2403622"/>
            <a:chOff x="1933991" y="3797497"/>
            <a:chExt cx="6209625" cy="240362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F6BC550-AD41-4BD0-9C7D-1EE6C36FC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3991" y="3797497"/>
              <a:ext cx="3136773" cy="2403622"/>
            </a:xfrm>
            <a:prstGeom prst="rect">
              <a:avLst/>
            </a:prstGeom>
          </p:spPr>
        </p:pic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AAD8C338-D1E0-4D5C-A8D8-805EBF4AD135}"/>
                </a:ext>
              </a:extLst>
            </p:cNvPr>
            <p:cNvCxnSpPr>
              <a:cxnSpLocks/>
            </p:cNvCxnSpPr>
            <p:nvPr/>
          </p:nvCxnSpPr>
          <p:spPr>
            <a:xfrm>
              <a:off x="5070764" y="4082473"/>
              <a:ext cx="10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DB7E3871-FA40-42D5-B24D-9827BAB9E934}"/>
                </a:ext>
              </a:extLst>
            </p:cNvPr>
            <p:cNvCxnSpPr/>
            <p:nvPr/>
          </p:nvCxnSpPr>
          <p:spPr>
            <a:xfrm>
              <a:off x="5070764" y="5934364"/>
              <a:ext cx="10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8058D4E-5A3C-46AA-A637-8B499C971C11}"/>
                </a:ext>
              </a:extLst>
            </p:cNvPr>
            <p:cNvCxnSpPr>
              <a:cxnSpLocks/>
            </p:cNvCxnSpPr>
            <p:nvPr/>
          </p:nvCxnSpPr>
          <p:spPr>
            <a:xfrm>
              <a:off x="5070764" y="4999308"/>
              <a:ext cx="10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E7CD3FD-2358-4C43-AC5D-38DC02E76131}"/>
                </a:ext>
              </a:extLst>
            </p:cNvPr>
            <p:cNvSpPr txBox="1"/>
            <p:nvPr/>
          </p:nvSpPr>
          <p:spPr>
            <a:xfrm>
              <a:off x="6150764" y="3897807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Nome da Classe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FCA87AE-ACE8-45F5-BF3C-B767C0731E63}"/>
                </a:ext>
              </a:extLst>
            </p:cNvPr>
            <p:cNvSpPr txBox="1"/>
            <p:nvPr/>
          </p:nvSpPr>
          <p:spPr>
            <a:xfrm>
              <a:off x="6150763" y="4814642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Atributos da Classe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14689F3-7C7A-497A-AF36-EA37D2D275D3}"/>
                </a:ext>
              </a:extLst>
            </p:cNvPr>
            <p:cNvSpPr txBox="1"/>
            <p:nvPr/>
          </p:nvSpPr>
          <p:spPr>
            <a:xfrm>
              <a:off x="6106943" y="5749698"/>
              <a:ext cx="1946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Métodos da Classe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84375E-7770-4F75-9643-DBED0DDE5F16}"/>
              </a:ext>
            </a:extLst>
          </p:cNvPr>
          <p:cNvSpPr txBox="1"/>
          <p:nvPr/>
        </p:nvSpPr>
        <p:spPr>
          <a:xfrm>
            <a:off x="7945893" y="4147024"/>
            <a:ext cx="300843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sinais representam a visibilidade:</a:t>
            </a:r>
          </a:p>
          <a:p>
            <a:pPr marL="4320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"-": Privado 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320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"+": Público 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5028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4951-435E-405A-9B1C-FB9118DC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1F468-5CC3-4133-95DD-B88E3474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dois programas que resolvam o mesmo problema: calcular a média de três notas de um aluno e verificar se ele foi aprovado (média ≥ 7). O primeiro programa deve ser desenvolvido utilizando programação estruturada, enquanto o segundo deve ser criado utilizando programação orientada a objetos (POO). Ao final, para o programa em POO, crie o projeto da classe UML.</a:t>
            </a:r>
          </a:p>
          <a:p>
            <a:endParaRPr lang="pt-BR" dirty="0"/>
          </a:p>
          <a:p>
            <a:pPr marL="1028700" lvl="1" indent="-342900">
              <a:buFont typeface="+mj-lt"/>
              <a:buAutoNum type="arabicPeriod"/>
            </a:pPr>
            <a:r>
              <a:rPr lang="pt-BR" dirty="0"/>
              <a:t>Programação Estruturada</a:t>
            </a:r>
          </a:p>
          <a:p>
            <a:pPr marL="1028700" lvl="1" indent="-342900">
              <a:buFont typeface="+mj-lt"/>
              <a:buAutoNum type="arabicPeriod"/>
            </a:pPr>
            <a:r>
              <a:rPr lang="pt-BR" dirty="0"/>
              <a:t>Programação Orientada a Objetos</a:t>
            </a:r>
          </a:p>
          <a:p>
            <a:pPr marL="1028700" lvl="1" indent="-342900">
              <a:buFont typeface="+mj-lt"/>
              <a:buAutoNum type="arabicPeriod"/>
            </a:pPr>
            <a:r>
              <a:rPr lang="pt-BR" dirty="0"/>
              <a:t>Projeto de </a:t>
            </a:r>
            <a:r>
              <a:rPr lang="pt-BR"/>
              <a:t>Classe UML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98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em POO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12561"/>
          </a:xfrm>
        </p:spPr>
        <p:txBody>
          <a:bodyPr/>
          <a:lstStyle/>
          <a:p>
            <a:r>
              <a:rPr lang="pt-BR" dirty="0"/>
              <a:t>Uma classe em Java é um modelo ou estrutura que define as propriedades (atributos) e comportamentos (métodos) de um objeto, funcionando como um molde para criar instâncias (objetos) no programa.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336A81-7BAA-4782-85A8-0434B4D50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2" y="3318164"/>
            <a:ext cx="10067636" cy="15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BB48F-18EA-4DB0-8E9A-B1017EF4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as Classes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05951-202C-47B4-B423-DE67118B2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6577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/>
              <a:t>Desafio: Comparando Gastos Mensais – Estruturada </a:t>
            </a:r>
            <a:r>
              <a:rPr lang="pt-BR" b="1" dirty="0" err="1"/>
              <a:t>vs</a:t>
            </a:r>
            <a:r>
              <a:rPr lang="pt-BR" b="1" dirty="0"/>
              <a:t> Orientada a Objetos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Você deseja comparar os gastos de dois meses (Janeiro e Fevereiro) com Alimentação, Luz e Água. O objetivo é identificar qual mês teve o maior gasto total.</a:t>
            </a:r>
          </a:p>
          <a:p>
            <a:pPr marL="971550" lvl="1" indent="-285750">
              <a:spcBef>
                <a:spcPts val="0"/>
              </a:spcBef>
            </a:pPr>
            <a:r>
              <a:rPr lang="pt-BR" b="1" dirty="0"/>
              <a:t>Programação Estruturada</a:t>
            </a:r>
          </a:p>
          <a:p>
            <a:pPr lvl="2" indent="0">
              <a:spcBef>
                <a:spcPts val="0"/>
              </a:spcBef>
              <a:buNone/>
            </a:pPr>
            <a:r>
              <a:rPr lang="pt-BR" dirty="0"/>
              <a:t>Crie um programa onde você armazena os valores gastos com </a:t>
            </a:r>
            <a:r>
              <a:rPr lang="pt-BR" b="1" dirty="0"/>
              <a:t>Alimentação</a:t>
            </a:r>
            <a:r>
              <a:rPr lang="pt-BR" dirty="0"/>
              <a:t>, </a:t>
            </a:r>
            <a:r>
              <a:rPr lang="pt-BR" b="1" dirty="0"/>
              <a:t>Luz</a:t>
            </a:r>
            <a:r>
              <a:rPr lang="pt-BR" dirty="0"/>
              <a:t> e </a:t>
            </a:r>
            <a:r>
              <a:rPr lang="pt-BR" b="1" dirty="0"/>
              <a:t>Água</a:t>
            </a:r>
            <a:r>
              <a:rPr lang="pt-BR" dirty="0"/>
              <a:t> para os meses de Janeiro e Fevereiro em variáveis separadas. Em seguida, calcule a soma total dos gastos de cada mês e compare os resultados para identificar qual mês apresentou o maior gasto total.</a:t>
            </a:r>
            <a:endParaRPr lang="pt-BR" b="1" dirty="0"/>
          </a:p>
          <a:p>
            <a:pPr marL="971550" lvl="1" indent="-285750">
              <a:spcBef>
                <a:spcPts val="0"/>
              </a:spcBef>
            </a:pPr>
            <a:r>
              <a:rPr lang="pt-BR" b="1" dirty="0"/>
              <a:t>Programação Orientada a Objetos</a:t>
            </a:r>
          </a:p>
          <a:p>
            <a:pPr lvl="2" indent="0">
              <a:spcBef>
                <a:spcPts val="0"/>
              </a:spcBef>
              <a:buNone/>
            </a:pPr>
            <a:r>
              <a:rPr lang="pt-BR" dirty="0"/>
              <a:t> Crie um programa onde você implemente uma classe chamada </a:t>
            </a:r>
            <a:r>
              <a:rPr lang="pt-BR" dirty="0" err="1"/>
              <a:t>Mes</a:t>
            </a:r>
            <a:r>
              <a:rPr lang="pt-BR" dirty="0"/>
              <a:t> com atributos para armazenar os gastos de </a:t>
            </a:r>
            <a:r>
              <a:rPr lang="pt-BR" b="1" dirty="0"/>
              <a:t>Alimentação</a:t>
            </a:r>
            <a:r>
              <a:rPr lang="pt-BR" dirty="0"/>
              <a:t>, </a:t>
            </a:r>
            <a:r>
              <a:rPr lang="pt-BR" b="1" dirty="0"/>
              <a:t>Luz</a:t>
            </a:r>
            <a:r>
              <a:rPr lang="pt-BR" dirty="0"/>
              <a:t> e </a:t>
            </a:r>
            <a:r>
              <a:rPr lang="pt-BR" b="1" dirty="0"/>
              <a:t>Água</a:t>
            </a:r>
            <a:r>
              <a:rPr lang="pt-BR" dirty="0"/>
              <a:t>. Adicione um método na classe para calcular a soma total desses gastos. Depois, crie dois objetos da classe </a:t>
            </a:r>
            <a:r>
              <a:rPr lang="pt-BR" b="1" dirty="0" err="1"/>
              <a:t>Mes</a:t>
            </a:r>
            <a:r>
              <a:rPr lang="pt-BR" dirty="0"/>
              <a:t> representando os meses de Janeiro e Fevereiro, utilize o método para calcular os totais de cada mês e compare os resultados para identificar qual deles teve o maior gasto.</a:t>
            </a:r>
          </a:p>
        </p:txBody>
      </p:sp>
    </p:spTree>
    <p:extLst>
      <p:ext uri="{BB962C8B-B14F-4D97-AF65-F5344CB8AC3E}">
        <p14:creationId xmlns:p14="http://schemas.microsoft.com/office/powerpoint/2010/main" val="209831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Importar o Scanner e declarar as variáveis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D726E2-45A4-46EC-ACAD-1C5853FD0F3B}"/>
              </a:ext>
            </a:extLst>
          </p:cNvPr>
          <p:cNvSpPr/>
          <p:nvPr/>
        </p:nvSpPr>
        <p:spPr>
          <a:xfrm>
            <a:off x="1842654" y="2564971"/>
            <a:ext cx="8506692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alimJan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energiaJan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aguaJan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alimFev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energiaFev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aguaFev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E3DE0DC-F12F-4A35-856E-E4A3D6B03F64}"/>
              </a:ext>
            </a:extLst>
          </p:cNvPr>
          <p:cNvSpPr txBox="1">
            <a:spLocks/>
          </p:cNvSpPr>
          <p:nvPr/>
        </p:nvSpPr>
        <p:spPr>
          <a:xfrm>
            <a:off x="592347" y="3281432"/>
            <a:ext cx="11007306" cy="639907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pt-BR" dirty="0"/>
              <a:t>Atribuir os valores as variáveis, a partir da entra de dados do usuário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CA5BD7F-F2E5-425C-8E29-7C2BD56FC1FD}"/>
              </a:ext>
            </a:extLst>
          </p:cNvPr>
          <p:cNvSpPr/>
          <p:nvPr/>
        </p:nvSpPr>
        <p:spPr>
          <a:xfrm>
            <a:off x="3062114" y="4001729"/>
            <a:ext cx="6067772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as contas de Janeiro"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as contas de Fevereiro"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657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pt-BR" dirty="0"/>
              <a:t>Somar os gastos no meses de Janeiro e Fevereiro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E3DE0DC-F12F-4A35-856E-E4A3D6B03F64}"/>
              </a:ext>
            </a:extLst>
          </p:cNvPr>
          <p:cNvSpPr txBox="1">
            <a:spLocks/>
          </p:cNvSpPr>
          <p:nvPr/>
        </p:nvSpPr>
        <p:spPr>
          <a:xfrm>
            <a:off x="592347" y="3186812"/>
            <a:ext cx="11007306" cy="639907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pt-BR" dirty="0"/>
              <a:t>Comparar os meses que tiveram maior gasto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E3F455-139F-4885-B0FC-3B384E3C8A76}"/>
              </a:ext>
            </a:extLst>
          </p:cNvPr>
          <p:cNvSpPr/>
          <p:nvPr/>
        </p:nvSpPr>
        <p:spPr>
          <a:xfrm>
            <a:off x="3249021" y="2517661"/>
            <a:ext cx="5693959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F572520-6574-48C4-A192-6EF14F3CE69E}"/>
              </a:ext>
            </a:extLst>
          </p:cNvPr>
          <p:cNvSpPr/>
          <p:nvPr/>
        </p:nvSpPr>
        <p:spPr>
          <a:xfrm>
            <a:off x="1828800" y="3826719"/>
            <a:ext cx="8534400" cy="271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 conta de Janeiro é maior do que a de Fevereiro"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 conta de Fevereiro é maior do que a de Janeiro"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"Ambas as contas possuem o mesmo valor"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3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Criar uma classe </a:t>
            </a:r>
            <a:r>
              <a:rPr lang="pt-BR" b="1" dirty="0" err="1"/>
              <a:t>ContaMes</a:t>
            </a:r>
            <a:r>
              <a:rPr lang="pt-BR" dirty="0"/>
              <a:t>, dentro de um pacote </a:t>
            </a:r>
            <a:r>
              <a:rPr lang="pt-BR" b="1" dirty="0"/>
              <a:t>Entidades </a:t>
            </a:r>
            <a:r>
              <a:rPr lang="pt-BR" dirty="0"/>
              <a:t>e definir os </a:t>
            </a:r>
            <a:r>
              <a:rPr lang="pt-BR" b="1" dirty="0"/>
              <a:t>atributos</a:t>
            </a:r>
            <a:r>
              <a:rPr lang="pt-BR" dirty="0"/>
              <a:t> dessa classe.</a:t>
            </a:r>
            <a:r>
              <a:rPr lang="pt-BR" b="1" dirty="0"/>
              <a:t> 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B48FA7B-BADA-4180-ADAF-DC0F92ADC4C8}"/>
              </a:ext>
            </a:extLst>
          </p:cNvPr>
          <p:cNvSpPr/>
          <p:nvPr/>
        </p:nvSpPr>
        <p:spPr>
          <a:xfrm>
            <a:off x="4318000" y="2484582"/>
            <a:ext cx="3556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dirty="0"/>
              <a:t>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Entidades</a:t>
            </a:r>
            <a:r>
              <a:rPr lang="pt-BR" dirty="0"/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2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 dirty="0"/>
              <a:t>Crie </a:t>
            </a:r>
            <a:r>
              <a:rPr lang="pt-BR" dirty="0" err="1"/>
              <a:t>umprograma</a:t>
            </a:r>
            <a:r>
              <a:rPr lang="pt-BR" dirty="0"/>
              <a:t> chamado </a:t>
            </a:r>
            <a:r>
              <a:rPr lang="pt-BR" b="1" dirty="0" err="1"/>
              <a:t>Main</a:t>
            </a:r>
            <a:r>
              <a:rPr lang="pt-BR" dirty="0"/>
              <a:t> e, dentro dela, instancie objetos da classe </a:t>
            </a:r>
            <a:r>
              <a:rPr lang="pt-BR" b="1" dirty="0" err="1"/>
              <a:t>ContaMes</a:t>
            </a:r>
            <a:r>
              <a:rPr lang="pt-BR" dirty="0"/>
              <a:t>.</a:t>
            </a:r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B8DDD7-F87F-4713-9CE0-DF6F1325CDBE}"/>
              </a:ext>
            </a:extLst>
          </p:cNvPr>
          <p:cNvSpPr/>
          <p:nvPr/>
        </p:nvSpPr>
        <p:spPr>
          <a:xfrm>
            <a:off x="3048000" y="2667245"/>
            <a:ext cx="6096000" cy="18261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F6A3C2-8FD2-46FA-BAAD-35D0E4F21B20}"/>
              </a:ext>
            </a:extLst>
          </p:cNvPr>
          <p:cNvSpPr/>
          <p:nvPr/>
        </p:nvSpPr>
        <p:spPr>
          <a:xfrm>
            <a:off x="592348" y="4860714"/>
            <a:ext cx="11007305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Instanciar objetos de uma classe significa criar instâncias específicas (ou seja, objetos) baseadas no modelo definido pela classe. Em termos simples, é quando você usa a classe como um "molde" para criar objetos concretos com seus próprios valores de atributos.</a:t>
            </a:r>
          </a:p>
        </p:txBody>
      </p:sp>
    </p:spTree>
    <p:extLst>
      <p:ext uri="{BB962C8B-B14F-4D97-AF65-F5344CB8AC3E}">
        <p14:creationId xmlns:p14="http://schemas.microsoft.com/office/powerpoint/2010/main" val="172740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3C62C-F884-4C15-B846-05696802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x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322BD-C242-4113-8378-FC6084A7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92489"/>
          </a:xfrm>
        </p:spPr>
        <p:txBody>
          <a:bodyPr/>
          <a:lstStyle/>
          <a:p>
            <a:r>
              <a:rPr lang="pt-BR" dirty="0"/>
              <a:t>Variáveis – São espaços na memória que armazenam valores simples, como números ou texto</a:t>
            </a:r>
          </a:p>
          <a:p>
            <a:pPr indent="457200"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alimJan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energiaJan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aguaJan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alimFev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energiaFev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aguaFev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BBDA955-8E5D-4A90-87A3-0C78196A1F20}"/>
              </a:ext>
            </a:extLst>
          </p:cNvPr>
          <p:cNvSpPr/>
          <p:nvPr/>
        </p:nvSpPr>
        <p:spPr>
          <a:xfrm>
            <a:off x="3492296" y="3560837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8DDED6D-53E2-4644-AC0A-FE51AA93179C}"/>
              </a:ext>
            </a:extLst>
          </p:cNvPr>
          <p:cNvSpPr/>
          <p:nvPr/>
        </p:nvSpPr>
        <p:spPr>
          <a:xfrm>
            <a:off x="5561900" y="3560837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802F6CF-45AE-4460-842E-B3C47584AB1A}"/>
              </a:ext>
            </a:extLst>
          </p:cNvPr>
          <p:cNvSpPr/>
          <p:nvPr/>
        </p:nvSpPr>
        <p:spPr>
          <a:xfrm>
            <a:off x="7631503" y="3560837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C30A57F-34F6-42ED-855E-A24586509678}"/>
              </a:ext>
            </a:extLst>
          </p:cNvPr>
          <p:cNvSpPr/>
          <p:nvPr/>
        </p:nvSpPr>
        <p:spPr>
          <a:xfrm>
            <a:off x="3492296" y="4818250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EE4E6D-6576-4132-9ED5-B91BED935E3F}"/>
              </a:ext>
            </a:extLst>
          </p:cNvPr>
          <p:cNvSpPr/>
          <p:nvPr/>
        </p:nvSpPr>
        <p:spPr>
          <a:xfrm>
            <a:off x="5561900" y="4818250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7CCC4B2-39A0-4EB3-9896-7F31481D2B76}"/>
              </a:ext>
            </a:extLst>
          </p:cNvPr>
          <p:cNvSpPr/>
          <p:nvPr/>
        </p:nvSpPr>
        <p:spPr>
          <a:xfrm>
            <a:off x="7631503" y="4818250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9F1E76E-E16F-45E8-A3C2-B70F66B9A382}"/>
              </a:ext>
            </a:extLst>
          </p:cNvPr>
          <p:cNvSpPr txBox="1"/>
          <p:nvPr/>
        </p:nvSpPr>
        <p:spPr>
          <a:xfrm>
            <a:off x="3492296" y="440272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alimJan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CBE1BF2-35C5-48AB-8E95-9ED1BB18D2A5}"/>
              </a:ext>
            </a:extLst>
          </p:cNvPr>
          <p:cNvSpPr txBox="1"/>
          <p:nvPr/>
        </p:nvSpPr>
        <p:spPr>
          <a:xfrm>
            <a:off x="5561900" y="4402719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energiaJan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6B6154-2288-495A-B637-49FB9E09F169}"/>
              </a:ext>
            </a:extLst>
          </p:cNvPr>
          <p:cNvSpPr txBox="1"/>
          <p:nvPr/>
        </p:nvSpPr>
        <p:spPr>
          <a:xfrm>
            <a:off x="7631503" y="44116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aguaJan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5C43E9F-E189-4313-93BA-A342A8CD2133}"/>
              </a:ext>
            </a:extLst>
          </p:cNvPr>
          <p:cNvSpPr txBox="1"/>
          <p:nvPr/>
        </p:nvSpPr>
        <p:spPr>
          <a:xfrm>
            <a:off x="3492296" y="562884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alimJan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305111C-C3E7-4113-AC6E-6E0CBA42D983}"/>
              </a:ext>
            </a:extLst>
          </p:cNvPr>
          <p:cNvSpPr txBox="1"/>
          <p:nvPr/>
        </p:nvSpPr>
        <p:spPr>
          <a:xfrm>
            <a:off x="5561900" y="5628847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energiaFev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5C19901-93C9-437A-8C61-92DBF9CB1DB7}"/>
              </a:ext>
            </a:extLst>
          </p:cNvPr>
          <p:cNvSpPr txBox="1"/>
          <p:nvPr/>
        </p:nvSpPr>
        <p:spPr>
          <a:xfrm>
            <a:off x="7631503" y="563772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aguaFev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9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3C62C-F884-4C15-B846-05696802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x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322BD-C242-4113-8378-FC6084A7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Objetos – São instâncias de uma classe que armazenam valores dos atributos, mantendo um estado único para cada instância.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FBB8DC7-C4DA-4F1A-B14B-D8C631942882}"/>
              </a:ext>
            </a:extLst>
          </p:cNvPr>
          <p:cNvSpPr/>
          <p:nvPr/>
        </p:nvSpPr>
        <p:spPr>
          <a:xfrm>
            <a:off x="560096" y="28201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indent="457200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947BDE9-800E-4A1E-BA5E-BD5872590B7D}"/>
              </a:ext>
            </a:extLst>
          </p:cNvPr>
          <p:cNvGrpSpPr/>
          <p:nvPr/>
        </p:nvGrpSpPr>
        <p:grpSpPr>
          <a:xfrm>
            <a:off x="3507647" y="3970682"/>
            <a:ext cx="5183919" cy="720000"/>
            <a:chOff x="3500434" y="3970682"/>
            <a:chExt cx="5183919" cy="720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BBDA955-8E5D-4A90-87A3-0C78196A1F20}"/>
                </a:ext>
              </a:extLst>
            </p:cNvPr>
            <p:cNvSpPr/>
            <p:nvPr/>
          </p:nvSpPr>
          <p:spPr>
            <a:xfrm>
              <a:off x="4364353" y="3970682"/>
              <a:ext cx="144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300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8DDED6D-53E2-4644-AC0A-FE51AA93179C}"/>
                </a:ext>
              </a:extLst>
            </p:cNvPr>
            <p:cNvSpPr/>
            <p:nvPr/>
          </p:nvSpPr>
          <p:spPr>
            <a:xfrm>
              <a:off x="5804353" y="3970682"/>
              <a:ext cx="144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802F6CF-45AE-4460-842E-B3C47584AB1A}"/>
                </a:ext>
              </a:extLst>
            </p:cNvPr>
            <p:cNvSpPr/>
            <p:nvPr/>
          </p:nvSpPr>
          <p:spPr>
            <a:xfrm>
              <a:off x="7244353" y="3970682"/>
              <a:ext cx="144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F29C462-48D5-42AA-8F80-FE4D5CE3FC64}"/>
                </a:ext>
              </a:extLst>
            </p:cNvPr>
            <p:cNvSpPr txBox="1"/>
            <p:nvPr/>
          </p:nvSpPr>
          <p:spPr>
            <a:xfrm>
              <a:off x="3500434" y="4130627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jan</a:t>
              </a:r>
              <a:endParaRPr lang="pt-B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033130A-57BD-4783-B9F3-9F46CB55B2EC}"/>
              </a:ext>
            </a:extLst>
          </p:cNvPr>
          <p:cNvGrpSpPr/>
          <p:nvPr/>
        </p:nvGrpSpPr>
        <p:grpSpPr>
          <a:xfrm>
            <a:off x="3500434" y="5323555"/>
            <a:ext cx="5191132" cy="720000"/>
            <a:chOff x="3238500" y="5423677"/>
            <a:chExt cx="5191132" cy="720000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69C54E0C-61E6-4217-B762-C0314D48A544}"/>
                </a:ext>
              </a:extLst>
            </p:cNvPr>
            <p:cNvGrpSpPr/>
            <p:nvPr/>
          </p:nvGrpSpPr>
          <p:grpSpPr>
            <a:xfrm>
              <a:off x="4109632" y="5423677"/>
              <a:ext cx="4320000" cy="720000"/>
              <a:chOff x="4262032" y="4210457"/>
              <a:chExt cx="4320000" cy="720000"/>
            </a:xfrm>
          </p:grpSpPr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6EBCE5F1-301C-4EF3-A4A0-EFADFF5114CE}"/>
                  </a:ext>
                </a:extLst>
              </p:cNvPr>
              <p:cNvSpPr/>
              <p:nvPr/>
            </p:nvSpPr>
            <p:spPr>
              <a:xfrm>
                <a:off x="4262032" y="4210457"/>
                <a:ext cx="144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300</a:t>
                </a:r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0356BD65-30EF-4287-BEFD-B83510B332E0}"/>
                  </a:ext>
                </a:extLst>
              </p:cNvPr>
              <p:cNvSpPr/>
              <p:nvPr/>
            </p:nvSpPr>
            <p:spPr>
              <a:xfrm>
                <a:off x="5702032" y="4210457"/>
                <a:ext cx="144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8E1E1E8E-D73E-4780-9B02-CB1634611C3E}"/>
                  </a:ext>
                </a:extLst>
              </p:cNvPr>
              <p:cNvSpPr/>
              <p:nvPr/>
            </p:nvSpPr>
            <p:spPr>
              <a:xfrm>
                <a:off x="7142032" y="4210457"/>
                <a:ext cx="144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</p:txBody>
          </p:sp>
        </p:grp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BEA98F6C-F0CD-42BC-9127-397E17AFC215}"/>
                </a:ext>
              </a:extLst>
            </p:cNvPr>
            <p:cNvSpPr txBox="1"/>
            <p:nvPr/>
          </p:nvSpPr>
          <p:spPr>
            <a:xfrm>
              <a:off x="3238500" y="558362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fev</a:t>
              </a:r>
              <a:endParaRPr lang="pt-B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7F22129-89F9-4279-B239-C0AE39FCA609}"/>
              </a:ext>
            </a:extLst>
          </p:cNvPr>
          <p:cNvGrpSpPr/>
          <p:nvPr/>
        </p:nvGrpSpPr>
        <p:grpSpPr>
          <a:xfrm>
            <a:off x="4371566" y="4853230"/>
            <a:ext cx="4320000" cy="307777"/>
            <a:chOff x="4102419" y="4911630"/>
            <a:chExt cx="4320000" cy="307777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42F16D65-4246-4984-8511-545FE59910B3}"/>
                </a:ext>
              </a:extLst>
            </p:cNvPr>
            <p:cNvSpPr txBox="1"/>
            <p:nvPr/>
          </p:nvSpPr>
          <p:spPr>
            <a:xfrm>
              <a:off x="410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alimentação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5B81601-DF76-4F68-8D1F-C63903B0EF1A}"/>
                </a:ext>
              </a:extLst>
            </p:cNvPr>
            <p:cNvSpPr txBox="1"/>
            <p:nvPr/>
          </p:nvSpPr>
          <p:spPr>
            <a:xfrm>
              <a:off x="554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energia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40F735F-829F-402D-8C2F-E1123C85EB32}"/>
                </a:ext>
              </a:extLst>
            </p:cNvPr>
            <p:cNvSpPr txBox="1"/>
            <p:nvPr/>
          </p:nvSpPr>
          <p:spPr>
            <a:xfrm>
              <a:off x="698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agua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1AB57F6-EDE2-49A6-84BD-0F7C7E16D8FD}"/>
              </a:ext>
            </a:extLst>
          </p:cNvPr>
          <p:cNvGrpSpPr/>
          <p:nvPr/>
        </p:nvGrpSpPr>
        <p:grpSpPr>
          <a:xfrm>
            <a:off x="4371566" y="6206103"/>
            <a:ext cx="4320000" cy="307777"/>
            <a:chOff x="4102419" y="4911630"/>
            <a:chExt cx="4320000" cy="307777"/>
          </a:xfrm>
        </p:grpSpPr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46FADC90-D64B-4C08-8394-0521FA14D24A}"/>
                </a:ext>
              </a:extLst>
            </p:cNvPr>
            <p:cNvSpPr txBox="1"/>
            <p:nvPr/>
          </p:nvSpPr>
          <p:spPr>
            <a:xfrm>
              <a:off x="410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alimentação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604558D8-6FC1-4E4B-B8CE-57E757AEA59C}"/>
                </a:ext>
              </a:extLst>
            </p:cNvPr>
            <p:cNvSpPr txBox="1"/>
            <p:nvPr/>
          </p:nvSpPr>
          <p:spPr>
            <a:xfrm>
              <a:off x="554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energia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FAF1304-7A3A-4AE0-BD05-5CB4D47D3F34}"/>
                </a:ext>
              </a:extLst>
            </p:cNvPr>
            <p:cNvSpPr txBox="1"/>
            <p:nvPr/>
          </p:nvSpPr>
          <p:spPr>
            <a:xfrm>
              <a:off x="698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agua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649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</TotalTime>
  <Words>1200</Words>
  <Application>Microsoft Office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 Programação Orientada a Objetos (POO)</vt:lpstr>
      <vt:lpstr>Classes em POO</vt:lpstr>
      <vt:lpstr>Entendo as Classes na Prática</vt:lpstr>
      <vt:lpstr>Resolução utilizando a Programação Estruturada</vt:lpstr>
      <vt:lpstr>Resolução utilizando a Programação Estruturada</vt:lpstr>
      <vt:lpstr>Resolução utilizando a Programação Orientada a Objetos</vt:lpstr>
      <vt:lpstr>Resolução utilizando a Programação Orientada a Objetos</vt:lpstr>
      <vt:lpstr>Variáveis x Objetos</vt:lpstr>
      <vt:lpstr>Variáveis x Objetos</vt:lpstr>
      <vt:lpstr>Resolução utilizando a Programação Orientada a Objetos</vt:lpstr>
      <vt:lpstr>Resolução utilizando a Programação Orientada a Objetos</vt:lpstr>
      <vt:lpstr>Resolução utilizando a Programação Orientada a Objetos</vt:lpstr>
      <vt:lpstr>Explicação dos itens dentro da classe</vt:lpstr>
      <vt:lpstr>Projeto da Classe (UML)</vt:lpstr>
      <vt:lpstr>Desafio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134</cp:revision>
  <dcterms:created xsi:type="dcterms:W3CDTF">2024-03-08T12:14:33Z</dcterms:created>
  <dcterms:modified xsi:type="dcterms:W3CDTF">2025-01-04T17:21:47Z</dcterms:modified>
</cp:coreProperties>
</file>