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Encapsulamento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F5F975-AD22-4E7A-9075-946E4867BAA0}"/>
              </a:ext>
            </a:extLst>
          </p:cNvPr>
          <p:cNvSpPr/>
          <p:nvPr/>
        </p:nvSpPr>
        <p:spPr>
          <a:xfrm>
            <a:off x="1116743" y="3730698"/>
            <a:ext cx="2342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5559E-02CB-407B-9FD3-1151108314E9}"/>
              </a:ext>
            </a:extLst>
          </p:cNvPr>
          <p:cNvSpPr txBox="1"/>
          <p:nvPr/>
        </p:nvSpPr>
        <p:spPr>
          <a:xfrm>
            <a:off x="1891820" y="196541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B5050-E1D1-4BF8-B86F-FAC7D256DE22}"/>
              </a:ext>
            </a:extLst>
          </p:cNvPr>
          <p:cNvSpPr txBox="1"/>
          <p:nvPr/>
        </p:nvSpPr>
        <p:spPr>
          <a:xfrm>
            <a:off x="7144113" y="196541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4FAD4C-B1F7-4F6C-8032-B86982C9DF07}"/>
              </a:ext>
            </a:extLst>
          </p:cNvPr>
          <p:cNvGrpSpPr/>
          <p:nvPr/>
        </p:nvGrpSpPr>
        <p:grpSpPr>
          <a:xfrm>
            <a:off x="4575844" y="2971512"/>
            <a:ext cx="6499413" cy="2821285"/>
            <a:chOff x="5518415" y="3005933"/>
            <a:chExt cx="6499413" cy="28212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57E61F-0DB3-4D8F-9B87-B5EAAACDE6A6}"/>
                </a:ext>
              </a:extLst>
            </p:cNvPr>
            <p:cNvSpPr/>
            <p:nvPr/>
          </p:nvSpPr>
          <p:spPr>
            <a:xfrm>
              <a:off x="5518415" y="3005933"/>
              <a:ext cx="3352800" cy="2821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FC5B2BE-5CF7-4369-9E94-C5812B3710E1}"/>
                </a:ext>
              </a:extLst>
            </p:cNvPr>
            <p:cNvSpPr/>
            <p:nvPr/>
          </p:nvSpPr>
          <p:spPr>
            <a:xfrm>
              <a:off x="8969828" y="3241895"/>
              <a:ext cx="3048000" cy="2349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getQuantidade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quantidade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3F3BCA7-D549-433A-A32C-C5C467B3FA55}"/>
              </a:ext>
            </a:extLst>
          </p:cNvPr>
          <p:cNvCxnSpPr/>
          <p:nvPr/>
        </p:nvCxnSpPr>
        <p:spPr>
          <a:xfrm>
            <a:off x="7825740" y="2918460"/>
            <a:ext cx="0" cy="292608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0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Adição de Construtores: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Substitua a inicialização manual dos atributos por meio de construtores. Crie um construtor que receba todos os atributos (marca, tipo, tamanho, quantidade, valor) e os inicialize de forma direta. Para maior flexibilidade, implemente também um construtor sobrecarregado que permita criar uma roupa com valores padrão, como quantidade zero.</a:t>
            </a:r>
          </a:p>
        </p:txBody>
      </p:sp>
    </p:spTree>
    <p:extLst>
      <p:ext uri="{BB962C8B-B14F-4D97-AF65-F5344CB8AC3E}">
        <p14:creationId xmlns:p14="http://schemas.microsoft.com/office/powerpoint/2010/main" val="86366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Adição da Sobrecarga: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Adicione um construtor sobrecarregado que permita criar uma roupa com valores padrão. Por exemplo, a quantidade inicial deve ser zero e o valor unitário deve ser R$0,00. Com isso, o programa poderá criar roupas mesmo que algumas informações ainda não estejam disponíveis no momento da instância.</a:t>
            </a:r>
          </a:p>
        </p:txBody>
      </p:sp>
    </p:spTree>
    <p:extLst>
      <p:ext uri="{BB962C8B-B14F-4D97-AF65-F5344CB8AC3E}">
        <p14:creationId xmlns:p14="http://schemas.microsoft.com/office/powerpoint/2010/main" val="109520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Encapsulamento dos Atributos: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Torne os atributos da classe Roupa privados (</a:t>
            </a:r>
            <a:r>
              <a:rPr lang="pt-BR" dirty="0" err="1"/>
              <a:t>private</a:t>
            </a:r>
            <a:r>
              <a:rPr lang="pt-BR" dirty="0"/>
              <a:t>) para protegê-los contra acessos indevidos. Para interagir com esses atributos, crie métodos </a:t>
            </a:r>
            <a:r>
              <a:rPr lang="pt-BR" dirty="0" err="1"/>
              <a:t>get</a:t>
            </a:r>
            <a:r>
              <a:rPr lang="pt-BR" dirty="0"/>
              <a:t> e set. Isso permitirá controlar como os dados da roupa são acessados e modificados, garantindo maior segurança e consistência no gerenciamento do estoque.</a:t>
            </a:r>
          </a:p>
        </p:txBody>
      </p:sp>
    </p:spTree>
    <p:extLst>
      <p:ext uri="{BB962C8B-B14F-4D97-AF65-F5344CB8AC3E}">
        <p14:creationId xmlns:p14="http://schemas.microsoft.com/office/powerpoint/2010/main" val="957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2305-7C21-4E25-906C-2ED77935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A8F5-CFB6-470F-978A-1C8CBBD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90708"/>
          </a:xfrm>
        </p:spPr>
        <p:txBody>
          <a:bodyPr/>
          <a:lstStyle/>
          <a:p>
            <a:r>
              <a:rPr lang="pt-BR" dirty="0"/>
              <a:t>Os construtores em POO inicializam objetos automaticamente ao serem criados, atribuindo valores iniciais aos atributos. Isso garante que os objetos tenham dados definidos e evita configurações manuais posteriores, tornando o código mais eficiente.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3F3BFB6-323E-46E4-8D5D-9365375131CE}"/>
              </a:ext>
            </a:extLst>
          </p:cNvPr>
          <p:cNvGrpSpPr/>
          <p:nvPr/>
        </p:nvGrpSpPr>
        <p:grpSpPr>
          <a:xfrm>
            <a:off x="6941257" y="3579812"/>
            <a:ext cx="3220115" cy="2026259"/>
            <a:chOff x="6941257" y="3579812"/>
            <a:chExt cx="3220115" cy="202625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D7CB9A-9AEA-4A5D-B2CC-694A9A357F6C}"/>
                </a:ext>
              </a:extLst>
            </p:cNvPr>
            <p:cNvSpPr/>
            <p:nvPr/>
          </p:nvSpPr>
          <p:spPr>
            <a:xfrm>
              <a:off x="6941257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D7FA70-4A27-4730-960D-86E7DCE13731}"/>
                </a:ext>
              </a:extLst>
            </p:cNvPr>
            <p:cNvSpPr/>
            <p:nvPr/>
          </p:nvSpPr>
          <p:spPr>
            <a:xfrm>
              <a:off x="6941257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AE377F-3879-48D1-AE68-2C34F22536B1}"/>
                </a:ext>
              </a:extLst>
            </p:cNvPr>
            <p:cNvSpPr txBox="1"/>
            <p:nvPr/>
          </p:nvSpPr>
          <p:spPr>
            <a:xfrm>
              <a:off x="9135817" y="4326016"/>
              <a:ext cx="102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“João”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4FB14C4-7ADC-4E9C-A375-C95210347710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381257" y="4526071"/>
              <a:ext cx="7545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0E5DB08-184C-4020-8A09-560361440D78}"/>
                </a:ext>
              </a:extLst>
            </p:cNvPr>
            <p:cNvSpPr txBox="1"/>
            <p:nvPr/>
          </p:nvSpPr>
          <p:spPr>
            <a:xfrm>
              <a:off x="6941257" y="3579812"/>
              <a:ext cx="321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 Construtor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FB882E-78C7-4DA9-91AB-FE3D0E60A387}"/>
                </a:ext>
              </a:extLst>
            </p:cNvPr>
            <p:cNvSpPr txBox="1"/>
            <p:nvPr/>
          </p:nvSpPr>
          <p:spPr>
            <a:xfrm>
              <a:off x="9135818" y="5046015"/>
              <a:ext cx="54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1BE45CB-0E79-435B-833D-2156792106A7}"/>
                </a:ext>
              </a:extLst>
            </p:cNvPr>
            <p:cNvCxnSpPr>
              <a:cxnSpLocks/>
            </p:cNvCxnSpPr>
            <p:nvPr/>
          </p:nvCxnSpPr>
          <p:spPr>
            <a:xfrm>
              <a:off x="8381257" y="5246070"/>
              <a:ext cx="7545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E5D45AC-8148-4B6C-B144-64A17CBAB0DC}"/>
              </a:ext>
            </a:extLst>
          </p:cNvPr>
          <p:cNvGrpSpPr/>
          <p:nvPr/>
        </p:nvGrpSpPr>
        <p:grpSpPr>
          <a:xfrm>
            <a:off x="2030629" y="3579812"/>
            <a:ext cx="2879999" cy="2026259"/>
            <a:chOff x="2030629" y="3579812"/>
            <a:chExt cx="2879999" cy="202625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5B4AEDB-9D02-4DA3-A8DA-13A17D73CC2D}"/>
                </a:ext>
              </a:extLst>
            </p:cNvPr>
            <p:cNvSpPr/>
            <p:nvPr/>
          </p:nvSpPr>
          <p:spPr>
            <a:xfrm>
              <a:off x="2030629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CDFC1C4-2B2D-4A31-B09A-76E2964897C0}"/>
                </a:ext>
              </a:extLst>
            </p:cNvPr>
            <p:cNvSpPr/>
            <p:nvPr/>
          </p:nvSpPr>
          <p:spPr>
            <a:xfrm>
              <a:off x="2030629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7F58213-D052-4357-9A7A-03F05A706D94}"/>
                </a:ext>
              </a:extLst>
            </p:cNvPr>
            <p:cNvSpPr txBox="1"/>
            <p:nvPr/>
          </p:nvSpPr>
          <p:spPr>
            <a:xfrm>
              <a:off x="4225189" y="4326015"/>
              <a:ext cx="685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F03C11-B0A1-4F8A-A46D-D4F9E7E0172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3470629" y="4526070"/>
              <a:ext cx="7545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4045A6-6B12-4DB2-9383-DAE6559E13CF}"/>
                </a:ext>
              </a:extLst>
            </p:cNvPr>
            <p:cNvSpPr txBox="1"/>
            <p:nvPr/>
          </p:nvSpPr>
          <p:spPr>
            <a:xfrm>
              <a:off x="2030629" y="3579812"/>
              <a:ext cx="287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 Construtor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6A3057B-A756-4BE4-8314-F3D129E93CBC}"/>
                </a:ext>
              </a:extLst>
            </p:cNvPr>
            <p:cNvSpPr txBox="1"/>
            <p:nvPr/>
          </p:nvSpPr>
          <p:spPr>
            <a:xfrm>
              <a:off x="4225190" y="50460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8A96F8F-AB4C-467F-8A7D-BB8D5F55FBBF}"/>
                </a:ext>
              </a:extLst>
            </p:cNvPr>
            <p:cNvCxnSpPr>
              <a:cxnSpLocks/>
              <a:stCxn id="6" idx="3"/>
              <a:endCxn id="38" idx="1"/>
            </p:cNvCxnSpPr>
            <p:nvPr/>
          </p:nvCxnSpPr>
          <p:spPr>
            <a:xfrm flipV="1">
              <a:off x="3470629" y="5246070"/>
              <a:ext cx="75456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38C6EEA-850E-4572-8AB7-599730FD9AFA}"/>
                </a:ext>
              </a:extLst>
            </p:cNvPr>
            <p:cNvSpPr/>
            <p:nvPr/>
          </p:nvSpPr>
          <p:spPr>
            <a:xfrm>
              <a:off x="2030629" y="416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02F118C-5A2F-4D23-B1ED-79FC8ED95A4A}"/>
                </a:ext>
              </a:extLst>
            </p:cNvPr>
            <p:cNvSpPr/>
            <p:nvPr/>
          </p:nvSpPr>
          <p:spPr>
            <a:xfrm>
              <a:off x="2030629" y="488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9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Construtor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080107-14C6-4219-B569-F92C712FBFC3}"/>
              </a:ext>
            </a:extLst>
          </p:cNvPr>
          <p:cNvSpPr/>
          <p:nvPr/>
        </p:nvSpPr>
        <p:spPr>
          <a:xfrm>
            <a:off x="6708474" y="2966166"/>
            <a:ext cx="441524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556583" y="23190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559D24-0F7B-4E33-BB82-CE9180FF25D4}"/>
              </a:ext>
            </a:extLst>
          </p:cNvPr>
          <p:cNvSpPr/>
          <p:nvPr/>
        </p:nvSpPr>
        <p:spPr>
          <a:xfrm>
            <a:off x="1068279" y="3222646"/>
            <a:ext cx="4571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8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1997311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6BB7C6-F25A-49E3-8255-1119551D7D10}"/>
              </a:ext>
            </a:extLst>
          </p:cNvPr>
          <p:cNvSpPr/>
          <p:nvPr/>
        </p:nvSpPr>
        <p:spPr>
          <a:xfrm>
            <a:off x="844187" y="2966165"/>
            <a:ext cx="3722020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26B253-B818-4E6E-9763-A7FF961E46D8}"/>
              </a:ext>
            </a:extLst>
          </p:cNvPr>
          <p:cNvSpPr/>
          <p:nvPr/>
        </p:nvSpPr>
        <p:spPr>
          <a:xfrm>
            <a:off x="6234564" y="2969292"/>
            <a:ext cx="536306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"Quantidade: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45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F310-A0D9-414B-A6DD-82E03CAA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092A0-A31E-4128-8420-24D34EB8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371"/>
          </a:xfrm>
        </p:spPr>
        <p:txBody>
          <a:bodyPr/>
          <a:lstStyle/>
          <a:p>
            <a:r>
              <a:rPr lang="pt-BR" sz="1800" dirty="0"/>
              <a:t>A sobrecarga é um recurso em programação que permite criar vários métodos ou construtores com o mesmo nome dentro de uma classe, desde que tenham parâmetros diferentes (ou seja, variação no número, tipo ou ordem dos parâmetros). Isso facilita a reutilização de nomes e torna o código mais flexível.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00731F-D771-4D04-AB32-DC8E5B32B0AB}"/>
              </a:ext>
            </a:extLst>
          </p:cNvPr>
          <p:cNvSpPr/>
          <p:nvPr/>
        </p:nvSpPr>
        <p:spPr>
          <a:xfrm>
            <a:off x="1213448" y="3481196"/>
            <a:ext cx="4571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35CCEA-CF78-4E9B-B471-E930CD267C79}"/>
              </a:ext>
            </a:extLst>
          </p:cNvPr>
          <p:cNvSpPr/>
          <p:nvPr/>
        </p:nvSpPr>
        <p:spPr>
          <a:xfrm>
            <a:off x="6998812" y="3476067"/>
            <a:ext cx="3979739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9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8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705196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D11C9A-A8A9-4458-A9A7-ADED054AB138}"/>
              </a:ext>
            </a:extLst>
          </p:cNvPr>
          <p:cNvSpPr/>
          <p:nvPr/>
        </p:nvSpPr>
        <p:spPr>
          <a:xfrm>
            <a:off x="905014" y="2969292"/>
            <a:ext cx="5016137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424152-93A7-4CF0-84DC-4E556FBDC696}"/>
              </a:ext>
            </a:extLst>
          </p:cNvPr>
          <p:cNvSpPr/>
          <p:nvPr/>
        </p:nvSpPr>
        <p:spPr>
          <a:xfrm>
            <a:off x="6664931" y="3415568"/>
            <a:ext cx="4502331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34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8F73-5CE1-4089-81A2-4AF8A25F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43D2C-C126-4A29-AD2E-D3901425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368788"/>
          </a:xfrm>
        </p:spPr>
        <p:txBody>
          <a:bodyPr/>
          <a:lstStyle/>
          <a:p>
            <a:r>
              <a:rPr lang="pt-BR" sz="1800" dirty="0"/>
              <a:t>Encapsulamento é um dos pilares da Programação Orientada a Objetos, onde os atributos de uma classe são protegidos, permitindo o acesso e modificação apenas por meio de métodos específicos </a:t>
            </a:r>
            <a:r>
              <a:rPr lang="pt-BR" sz="1800" b="1" dirty="0" err="1"/>
              <a:t>getters</a:t>
            </a:r>
            <a:r>
              <a:rPr lang="pt-BR" sz="1800" dirty="0"/>
              <a:t> e </a:t>
            </a:r>
            <a:r>
              <a:rPr lang="pt-BR" sz="1800" b="1" dirty="0" err="1"/>
              <a:t>setters</a:t>
            </a:r>
            <a:r>
              <a:rPr lang="pt-BR" sz="1800" dirty="0"/>
              <a:t>, aumentando a segurança e o controle do código.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7220B5-64E9-4AD8-B989-2822A73E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96" y="3485606"/>
            <a:ext cx="1917606" cy="27574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11ADF0-BFDD-44F4-BDAA-CC97836392DA}"/>
              </a:ext>
            </a:extLst>
          </p:cNvPr>
          <p:cNvSpPr/>
          <p:nvPr/>
        </p:nvSpPr>
        <p:spPr>
          <a:xfrm>
            <a:off x="1392798" y="4191183"/>
            <a:ext cx="6096000" cy="13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máquina de café ilustra o encapsulamento: você usa botões para selecionar o tipo de café desejado sem acessar diretamente as partes internas, como água ou temperatura. Em programação, o encapsulamento funciona assim, protegendo os dados e permitindo acesso apenas por métodos controlados.</a:t>
            </a:r>
          </a:p>
        </p:txBody>
      </p:sp>
    </p:spTree>
    <p:extLst>
      <p:ext uri="{BB962C8B-B14F-4D97-AF65-F5344CB8AC3E}">
        <p14:creationId xmlns:p14="http://schemas.microsoft.com/office/powerpoint/2010/main" val="24109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F0AE-05FD-4586-B26C-5ADFE89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X Private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149E-7DF7-4254-9185-B3CD2EBA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99416"/>
          </a:xfrm>
        </p:spPr>
        <p:txBody>
          <a:bodyPr/>
          <a:lstStyle/>
          <a:p>
            <a:r>
              <a:rPr lang="pt-BR" dirty="0"/>
              <a:t>Encapsular um atributo significa protegê-lo com o modificador </a:t>
            </a:r>
            <a:r>
              <a:rPr lang="pt-BR" b="1" dirty="0" err="1"/>
              <a:t>private</a:t>
            </a:r>
            <a:r>
              <a:rPr lang="pt-BR" dirty="0"/>
              <a:t>, tornando-o inacessível diretamente. Para interagir com ele, são criados métodos </a:t>
            </a:r>
            <a:r>
              <a:rPr lang="pt-BR" b="1" dirty="0" err="1"/>
              <a:t>get</a:t>
            </a:r>
            <a:r>
              <a:rPr lang="pt-BR" dirty="0"/>
              <a:t> e </a:t>
            </a:r>
            <a:r>
              <a:rPr lang="pt-BR" b="1" dirty="0"/>
              <a:t>set</a:t>
            </a:r>
            <a:r>
              <a:rPr lang="pt-BR" dirty="0"/>
              <a:t> para alterá-lo de forma controlada, garantindo segurança e consistência.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C40351-3ED3-42C1-B0D7-A31836AC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21" y="3885775"/>
            <a:ext cx="9779758" cy="18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9777-59CA-4FCE-9F78-D6D73CA3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3C90F-FF77-4031-BFAC-22360057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804216"/>
          </a:xfrm>
        </p:spPr>
        <p:txBody>
          <a:bodyPr/>
          <a:lstStyle/>
          <a:p>
            <a:r>
              <a:rPr lang="pt-BR" sz="1800" dirty="0"/>
              <a:t>Os </a:t>
            </a:r>
            <a:r>
              <a:rPr lang="pt-BR" sz="1800" b="1" dirty="0" err="1"/>
              <a:t>Getters</a:t>
            </a:r>
            <a:r>
              <a:rPr lang="pt-BR" sz="1800" b="1" dirty="0"/>
              <a:t> </a:t>
            </a:r>
            <a:r>
              <a:rPr lang="pt-BR" sz="1800" dirty="0"/>
              <a:t>e </a:t>
            </a:r>
            <a:r>
              <a:rPr lang="pt-BR" sz="1800" b="1" dirty="0" err="1"/>
              <a:t>Setters</a:t>
            </a:r>
            <a:r>
              <a:rPr lang="pt-BR" sz="1800" b="1" dirty="0"/>
              <a:t> </a:t>
            </a:r>
            <a:r>
              <a:rPr lang="pt-BR" sz="1800" dirty="0"/>
              <a:t>são métodos em programação orientada a objetos usados para acessar e modificar atributos privados de uma classe.</a:t>
            </a:r>
          </a:p>
          <a:p>
            <a:pPr marL="1028700" lvl="1" indent="-342900"/>
            <a:r>
              <a:rPr lang="pt-BR" b="1" dirty="0" err="1"/>
              <a:t>Getters</a:t>
            </a:r>
            <a:r>
              <a:rPr lang="pt-BR" b="1" dirty="0"/>
              <a:t>:</a:t>
            </a:r>
            <a:r>
              <a:rPr lang="pt-BR" dirty="0"/>
              <a:t> Permitem ler o valor de um atributo.</a:t>
            </a:r>
          </a:p>
          <a:p>
            <a:pPr marL="1028700" lvl="1" indent="-342900"/>
            <a:r>
              <a:rPr lang="pt-BR" b="1" dirty="0" err="1"/>
              <a:t>Setters</a:t>
            </a:r>
            <a:r>
              <a:rPr lang="pt-BR" b="1" dirty="0"/>
              <a:t>:</a:t>
            </a:r>
            <a:r>
              <a:rPr lang="pt-BR" dirty="0"/>
              <a:t> Permitem alterar o valor de um atributo, aplicando validações, se necessário.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50637D-B9F1-4B38-92AD-E90641A3D527}"/>
              </a:ext>
            </a:extLst>
          </p:cNvPr>
          <p:cNvSpPr/>
          <p:nvPr/>
        </p:nvSpPr>
        <p:spPr>
          <a:xfrm>
            <a:off x="1315049" y="4258605"/>
            <a:ext cx="309137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BC177-CF54-4435-ADCE-99BE05A61B67}"/>
              </a:ext>
            </a:extLst>
          </p:cNvPr>
          <p:cNvSpPr txBox="1"/>
          <p:nvPr/>
        </p:nvSpPr>
        <p:spPr>
          <a:xfrm>
            <a:off x="2196696" y="3840480"/>
            <a:ext cx="132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A8DC2A-2CB6-4F45-81BA-818D174632F6}"/>
              </a:ext>
            </a:extLst>
          </p:cNvPr>
          <p:cNvSpPr/>
          <p:nvPr/>
        </p:nvSpPr>
        <p:spPr>
          <a:xfrm>
            <a:off x="5721477" y="4258605"/>
            <a:ext cx="5155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"João"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 atualizado: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994898-EBB0-4051-A209-DEAAFA681800}"/>
              </a:ext>
            </a:extLst>
          </p:cNvPr>
          <p:cNvSpPr txBox="1"/>
          <p:nvPr/>
        </p:nvSpPr>
        <p:spPr>
          <a:xfrm>
            <a:off x="7783190" y="3840480"/>
            <a:ext cx="103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98172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1343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Tema do Office</vt:lpstr>
      <vt:lpstr>Encapsulamento Programação Orientada a Objetos (POO)</vt:lpstr>
      <vt:lpstr>Construtores</vt:lpstr>
      <vt:lpstr>Exemplo Construtor</vt:lpstr>
      <vt:lpstr>Aplicando no projeto Biblioteca</vt:lpstr>
      <vt:lpstr>Sobrecarga</vt:lpstr>
      <vt:lpstr>Aplicando no projeto Biblioteca</vt:lpstr>
      <vt:lpstr>Encapsulamento</vt:lpstr>
      <vt:lpstr>Public X Private</vt:lpstr>
      <vt:lpstr>Getters e Setters</vt:lpstr>
      <vt:lpstr>Aplicando no projeto Biblioteca</vt:lpstr>
      <vt:lpstr>Melhoria no Desafio - Gerenciamento de Estoque de Roupas</vt:lpstr>
      <vt:lpstr>Melhoria no Desafio - Gerenciamento de Estoque de Roupas</vt:lpstr>
      <vt:lpstr>Melhoria no Desafio - Gerenciamento de Estoque de Roupas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179</cp:revision>
  <dcterms:created xsi:type="dcterms:W3CDTF">2024-03-08T12:14:33Z</dcterms:created>
  <dcterms:modified xsi:type="dcterms:W3CDTF">2025-01-04T17:40:18Z</dcterms:modified>
</cp:coreProperties>
</file>