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4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Vetores e </a:t>
            </a:r>
            <a:r>
              <a:rPr lang="pt-BR" sz="5400" dirty="0" err="1"/>
              <a:t>ArrayList</a:t>
            </a:r>
            <a:r>
              <a:rPr lang="pt-BR" sz="5400" dirty="0"/>
              <a:t>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D22E-552D-4FF3-B7C9-B610C3C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Wrapper</a:t>
            </a:r>
            <a:r>
              <a:rPr lang="pt-BR" dirty="0"/>
              <a:t> Classes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106B0-2F90-4D61-BD3D-2E245936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47164"/>
          </a:xfrm>
        </p:spPr>
        <p:txBody>
          <a:bodyPr/>
          <a:lstStyle/>
          <a:p>
            <a:r>
              <a:rPr lang="pt-BR" sz="1800" dirty="0"/>
              <a:t>As </a:t>
            </a:r>
            <a:r>
              <a:rPr lang="pt-BR" sz="1800" dirty="0" err="1"/>
              <a:t>Wrapper</a:t>
            </a:r>
            <a:r>
              <a:rPr lang="pt-BR" sz="1800" dirty="0"/>
              <a:t> Classes são classes que encapsulam tipos primitivos em Java, permitindo que eles sejam tratados como objetos. Isso é útil porque muitas APIs e coleções da linguagem Java, como as da Java </a:t>
            </a:r>
            <a:r>
              <a:rPr lang="pt-BR" sz="1800" dirty="0" err="1"/>
              <a:t>Collections</a:t>
            </a:r>
            <a:r>
              <a:rPr lang="pt-BR" sz="1800" dirty="0"/>
              <a:t> Framework, trabalham apenas com objetos, e não diretamente com tipos primitivos.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ACC683C-3B1B-4080-B1F1-981E8CEE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5" y="3707735"/>
            <a:ext cx="778301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4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Criando uma lista em Java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684E389D-46A1-49E4-8EAA-3602325B8AE0}"/>
              </a:ext>
            </a:extLst>
          </p:cNvPr>
          <p:cNvGrpSpPr/>
          <p:nvPr/>
        </p:nvGrpSpPr>
        <p:grpSpPr>
          <a:xfrm>
            <a:off x="3666030" y="2765587"/>
            <a:ext cx="4859939" cy="2097778"/>
            <a:chOff x="3666030" y="2652376"/>
            <a:chExt cx="4859939" cy="209777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EDD6C43-7A46-4ACB-B356-6DAA5D233995}"/>
                </a:ext>
              </a:extLst>
            </p:cNvPr>
            <p:cNvSpPr/>
            <p:nvPr/>
          </p:nvSpPr>
          <p:spPr>
            <a:xfrm>
              <a:off x="4380692" y="3698816"/>
              <a:ext cx="4145277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&lt;String&gt; </a:t>
              </a:r>
              <a:r>
                <a:rPr lang="pt-BR" sz="14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lista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01B9BC8-20DD-4D13-B677-B201A02BB5E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659631" y="4056353"/>
              <a:ext cx="0" cy="23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C1FF1BF-EE0D-4BEA-AF50-93B28EC5D60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28692" y="4079689"/>
              <a:ext cx="0" cy="20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A200795-F70C-4173-85FF-F7CC30083B23}"/>
                </a:ext>
              </a:extLst>
            </p:cNvPr>
            <p:cNvSpPr txBox="1"/>
            <p:nvPr/>
          </p:nvSpPr>
          <p:spPr>
            <a:xfrm>
              <a:off x="5800189" y="3429000"/>
              <a:ext cx="148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Tipo do dado da lista</a:t>
              </a: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6047923A-F022-4F6D-A0F1-0B3E84D77D5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409392" y="3567500"/>
              <a:ext cx="390797" cy="230832"/>
            </a:xfrm>
            <a:prstGeom prst="bentConnector3">
              <a:avLst>
                <a:gd name="adj1" fmla="val 125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4F0DBE0-4287-446A-8882-AF65050A77B3}"/>
                </a:ext>
              </a:extLst>
            </p:cNvPr>
            <p:cNvSpPr txBox="1"/>
            <p:nvPr/>
          </p:nvSpPr>
          <p:spPr>
            <a:xfrm>
              <a:off x="3666030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 que define o comportamento de uma lista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EB70C94-4EBE-46B8-94C9-6FCD62682807}"/>
                </a:ext>
              </a:extLst>
            </p:cNvPr>
            <p:cNvSpPr txBox="1"/>
            <p:nvPr/>
          </p:nvSpPr>
          <p:spPr>
            <a:xfrm>
              <a:off x="6435091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Aqui ocorre a instanciação do objeto da classe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941AE5E-76BD-41B4-86ED-3BE4D9E34B0F}"/>
                </a:ext>
              </a:extLst>
            </p:cNvPr>
            <p:cNvSpPr/>
            <p:nvPr/>
          </p:nvSpPr>
          <p:spPr>
            <a:xfrm>
              <a:off x="4380692" y="2652376"/>
              <a:ext cx="3257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26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Adicionando itens a Lista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3DE0E2-165B-4C2D-8C62-7373019D773C}"/>
              </a:ext>
            </a:extLst>
          </p:cNvPr>
          <p:cNvSpPr/>
          <p:nvPr/>
        </p:nvSpPr>
        <p:spPr>
          <a:xfrm>
            <a:off x="4619897" y="2567579"/>
            <a:ext cx="2952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Livia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"Lucas"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3962277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Adicionando itens a Lista na posição desejada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C1E25C-177C-41A6-AAEF-75D36B20C1EB}"/>
              </a:ext>
            </a:extLst>
          </p:cNvPr>
          <p:cNvSpPr/>
          <p:nvPr/>
        </p:nvSpPr>
        <p:spPr>
          <a:xfrm>
            <a:off x="4619897" y="4682170"/>
            <a:ext cx="2952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"Laura"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0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Verificar o tamanho da lista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2912058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pelo valor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295F02-AEC5-4A1F-9AE5-C5F69D314CDF}"/>
              </a:ext>
            </a:extLst>
          </p:cNvPr>
          <p:cNvSpPr/>
          <p:nvPr/>
        </p:nvSpPr>
        <p:spPr>
          <a:xfrm>
            <a:off x="5180525" y="245646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CE43B-AE61-48B7-BFBE-4A30A6875C3C}"/>
              </a:ext>
            </a:extLst>
          </p:cNvPr>
          <p:cNvSpPr/>
          <p:nvPr/>
        </p:nvSpPr>
        <p:spPr>
          <a:xfrm>
            <a:off x="4467497" y="3523846"/>
            <a:ext cx="325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7E843-809B-475E-B35C-1AD886D2557F}"/>
              </a:ext>
            </a:extLst>
          </p:cNvPr>
          <p:cNvSpPr txBox="1">
            <a:spLocks/>
          </p:cNvSpPr>
          <p:nvPr/>
        </p:nvSpPr>
        <p:spPr>
          <a:xfrm>
            <a:off x="592347" y="4225039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pela posição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2BADF2-F88B-4721-90AE-2EF931A0EACA}"/>
              </a:ext>
            </a:extLst>
          </p:cNvPr>
          <p:cNvSpPr/>
          <p:nvPr/>
        </p:nvSpPr>
        <p:spPr>
          <a:xfrm>
            <a:off x="4990569" y="477296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73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Removendo itens do tipo texto itens a partir de um Predicado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9B7C5FE-C61A-457C-B127-7DF1A663464B}"/>
              </a:ext>
            </a:extLst>
          </p:cNvPr>
          <p:cNvSpPr txBox="1">
            <a:spLocks/>
          </p:cNvSpPr>
          <p:nvPr/>
        </p:nvSpPr>
        <p:spPr>
          <a:xfrm>
            <a:off x="592347" y="3681654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do tipo numérico itens a partir de um Predicado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1BE17B-3C3B-4D0F-AC8A-6BB287D37E19}"/>
              </a:ext>
            </a:extLst>
          </p:cNvPr>
          <p:cNvSpPr/>
          <p:nvPr/>
        </p:nvSpPr>
        <p:spPr>
          <a:xfrm>
            <a:off x="4040787" y="467823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10 );</a:t>
            </a:r>
            <a:endParaRPr lang="pt-BR" dirty="0"/>
          </a:p>
        </p:txBody>
      </p:sp>
      <p:sp>
        <p:nvSpPr>
          <p:cNvPr id="21" name="Balão de Pensamento: Nuvem 20">
            <a:extLst>
              <a:ext uri="{FF2B5EF4-FFF2-40B4-BE49-F238E27FC236}">
                <a16:creationId xmlns:a16="http://schemas.microsoft.com/office/drawing/2014/main" id="{895DFD24-383F-46C9-92E4-323F385E7C98}"/>
              </a:ext>
            </a:extLst>
          </p:cNvPr>
          <p:cNvSpPr/>
          <p:nvPr/>
        </p:nvSpPr>
        <p:spPr>
          <a:xfrm>
            <a:off x="8637570" y="4673166"/>
            <a:ext cx="3043192" cy="1690932"/>
          </a:xfrm>
          <a:prstGeom prst="cloudCallout">
            <a:avLst/>
          </a:prstGeom>
          <a:solidFill>
            <a:srgbClr val="292A86"/>
          </a:solidFill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 é uma função anônima que executa lógica, retorna valores ou realiza ações.</a:t>
            </a:r>
          </a:p>
        </p:txBody>
      </p:sp>
    </p:spTree>
    <p:extLst>
      <p:ext uri="{BB962C8B-B14F-4D97-AF65-F5344CB8AC3E}">
        <p14:creationId xmlns:p14="http://schemas.microsoft.com/office/powerpoint/2010/main" val="13645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7" y="4152470"/>
            <a:ext cx="11007306" cy="525524"/>
          </a:xfrm>
        </p:spPr>
        <p:txBody>
          <a:bodyPr/>
          <a:lstStyle/>
          <a:p>
            <a:r>
              <a:rPr lang="pt-BR" sz="1800" dirty="0"/>
              <a:t>Ordenando a lista em ordem crescente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7EFB06-DEFF-4762-9E51-47BD661F5210}"/>
              </a:ext>
            </a:extLst>
          </p:cNvPr>
          <p:cNvSpPr/>
          <p:nvPr/>
        </p:nvSpPr>
        <p:spPr>
          <a:xfrm>
            <a:off x="4547339" y="315286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78CC1F-B0B4-4F7E-9D7F-218C36522C25}"/>
              </a:ext>
            </a:extLst>
          </p:cNvPr>
          <p:cNvSpPr/>
          <p:nvPr/>
        </p:nvSpPr>
        <p:spPr>
          <a:xfrm>
            <a:off x="4484020" y="530826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Collections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99420C0-3985-44D6-B9AC-FCB4E4FCC5FD}"/>
              </a:ext>
            </a:extLst>
          </p:cNvPr>
          <p:cNvSpPr txBox="1">
            <a:spLocks/>
          </p:cNvSpPr>
          <p:nvPr/>
        </p:nvSpPr>
        <p:spPr>
          <a:xfrm>
            <a:off x="744747" y="1997076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/>
              <a:t>Descobrindo a posição de uma elemento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5659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553018"/>
            <a:ext cx="11007306" cy="2640240"/>
          </a:xfrm>
        </p:spPr>
        <p:txBody>
          <a:bodyPr/>
          <a:lstStyle/>
          <a:p>
            <a:r>
              <a:rPr lang="pt-BR" b="1" dirty="0"/>
              <a:t>Desafio 01: Criação de uma Lista com Nomes e Filtragem Personalizada</a:t>
            </a:r>
          </a:p>
          <a:p>
            <a:pPr lvl="1" indent="0">
              <a:buNone/>
            </a:pPr>
            <a:r>
              <a:rPr lang="pt-BR" dirty="0"/>
              <a:t>Crie uma lista de nomes e filtre os que começam com uma letra específica. Depois, exiba quantos nomes foram encontrados.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Nomes encontrados que começam com "A": [Ana, Alice]  </a:t>
            </a:r>
          </a:p>
          <a:p>
            <a:pPr lvl="2" indent="0">
              <a:buNone/>
            </a:pPr>
            <a:r>
              <a:rPr lang="pt-BR" dirty="0"/>
              <a:t>Total de nomes: 2 </a:t>
            </a:r>
          </a:p>
        </p:txBody>
      </p:sp>
    </p:spTree>
    <p:extLst>
      <p:ext uri="{BB962C8B-B14F-4D97-AF65-F5344CB8AC3E}">
        <p14:creationId xmlns:p14="http://schemas.microsoft.com/office/powerpoint/2010/main" val="42221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637152"/>
            <a:ext cx="11007306" cy="2535738"/>
          </a:xfrm>
        </p:spPr>
        <p:txBody>
          <a:bodyPr/>
          <a:lstStyle/>
          <a:p>
            <a:r>
              <a:rPr lang="pt-BR" b="1" dirty="0"/>
              <a:t>Desafio 02: Soma e Média de Números</a:t>
            </a:r>
          </a:p>
          <a:p>
            <a:pPr lvl="1" indent="0">
              <a:buNone/>
            </a:pPr>
            <a:r>
              <a:rPr lang="pt-BR" dirty="0"/>
              <a:t>Crie uma lista de números inteiros. Calcule a soma e a média de todos os números na lista.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30, 40]  </a:t>
            </a:r>
          </a:p>
          <a:p>
            <a:pPr lvl="2" indent="0">
              <a:buNone/>
            </a:pPr>
            <a:r>
              <a:rPr lang="pt-BR" dirty="0"/>
              <a:t>Soma: 100  </a:t>
            </a:r>
          </a:p>
          <a:p>
            <a:pPr lvl="2" indent="0">
              <a:buNone/>
            </a:pPr>
            <a:r>
              <a:rPr lang="pt-BR" dirty="0"/>
              <a:t>Média: 25.0 </a:t>
            </a:r>
          </a:p>
        </p:txBody>
      </p:sp>
    </p:spTree>
    <p:extLst>
      <p:ext uri="{BB962C8B-B14F-4D97-AF65-F5344CB8AC3E}">
        <p14:creationId xmlns:p14="http://schemas.microsoft.com/office/powerpoint/2010/main" val="402028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5FAF26-B07F-4B8D-9F0C-5BA865276F68}"/>
              </a:ext>
            </a:extLst>
          </p:cNvPr>
          <p:cNvSpPr txBox="1">
            <a:spLocks/>
          </p:cNvSpPr>
          <p:nvPr/>
        </p:nvSpPr>
        <p:spPr>
          <a:xfrm>
            <a:off x="592347" y="2656114"/>
            <a:ext cx="11007306" cy="25357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03: Palavras de Comprimento Par ou Ímpar</a:t>
            </a:r>
          </a:p>
          <a:p>
            <a:pPr lvl="1" indent="0">
              <a:buNone/>
            </a:pPr>
            <a:r>
              <a:rPr lang="pt-BR" dirty="0"/>
              <a:t>Solicite que o usuário insira várias palavras. Ordene-as pelo comprimento (do menor para o maior) e exiba o resultado.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Palavras inseridas: [Java, Python, App, Aplicação]</a:t>
            </a:r>
          </a:p>
          <a:p>
            <a:pPr lvl="2" indent="0">
              <a:buNone/>
            </a:pPr>
            <a:r>
              <a:rPr lang="pt-BR" dirty="0"/>
              <a:t>Palavras com comprimento par: [Python, Aplicação]</a:t>
            </a:r>
          </a:p>
          <a:p>
            <a:pPr lvl="2" indent="0">
              <a:buNone/>
            </a:pPr>
            <a:r>
              <a:rPr lang="pt-BR" dirty="0"/>
              <a:t>Palavras com comprimento ímpar: [Java, App]</a:t>
            </a:r>
          </a:p>
        </p:txBody>
      </p:sp>
    </p:spTree>
    <p:extLst>
      <p:ext uri="{BB962C8B-B14F-4D97-AF65-F5344CB8AC3E}">
        <p14:creationId xmlns:p14="http://schemas.microsoft.com/office/powerpoint/2010/main" val="28960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640240"/>
          </a:xfrm>
        </p:spPr>
        <p:txBody>
          <a:bodyPr/>
          <a:lstStyle/>
          <a:p>
            <a:r>
              <a:rPr lang="pt-BR" b="1" dirty="0"/>
              <a:t>Desafio 04: Verificar Elementos Duplicados</a:t>
            </a:r>
          </a:p>
          <a:p>
            <a:pPr lvl="1" indent="0">
              <a:buNone/>
            </a:pPr>
            <a:r>
              <a:rPr lang="pt-BR" dirty="0"/>
              <a:t>Crie uma lista de números e descubra quais números são pares. Crie uma nova lista somente com os números pares.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5, 6, 9, 5]  </a:t>
            </a:r>
          </a:p>
          <a:p>
            <a:pPr lvl="2" indent="0">
              <a:buNone/>
            </a:pPr>
            <a:r>
              <a:rPr lang="pt-BR" dirty="0"/>
              <a:t>Números duplicados: [10, 20,6]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9C7B9-6944-4F2A-958F-99E736B7B63B}"/>
              </a:ext>
            </a:extLst>
          </p:cNvPr>
          <p:cNvSpPr txBox="1">
            <a:spLocks/>
          </p:cNvSpPr>
          <p:nvPr/>
        </p:nvSpPr>
        <p:spPr>
          <a:xfrm>
            <a:off x="592347" y="4217759"/>
            <a:ext cx="11007306" cy="231367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05: Remove Palavras que Contêm um </a:t>
            </a:r>
            <a:r>
              <a:rPr lang="pt-BR" b="1" dirty="0" err="1"/>
              <a:t>Caracter</a:t>
            </a:r>
            <a:r>
              <a:rPr lang="pt-BR" b="1" dirty="0"/>
              <a:t> Específico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Crie uma lista de palavras e remova todas que contêm uma letra específica fornecida pelo usuário.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Palavras originais: [Banana, Maçã, Abacate, Manga] 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Removendo palavras que contêm “a": [] </a:t>
            </a:r>
          </a:p>
        </p:txBody>
      </p:sp>
    </p:spTree>
    <p:extLst>
      <p:ext uri="{BB962C8B-B14F-4D97-AF65-F5344CB8AC3E}">
        <p14:creationId xmlns:p14="http://schemas.microsoft.com/office/powerpoint/2010/main" val="39226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6838-A390-4F99-9C0E-1742C5E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FFC19-B7D3-4883-83C1-F362931A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Nesta aula, você aprenderá a usar vetores e </a:t>
            </a:r>
            <a:r>
              <a:rPr lang="pt-BR" dirty="0" err="1"/>
              <a:t>ArrayLists</a:t>
            </a:r>
            <a:r>
              <a:rPr lang="pt-BR" dirty="0"/>
              <a:t> em Java, entendendo suas diferenças, aplicações e vantagens. Vamos explorar como declará-los, manipulá-los e aplicá-los em exemplos práticos!</a:t>
            </a:r>
          </a:p>
          <a:p>
            <a:endParaRPr lang="pt-BR" dirty="0"/>
          </a:p>
          <a:p>
            <a:pPr marL="1028700" lvl="1" indent="-342900"/>
            <a:r>
              <a:rPr lang="pt-BR" dirty="0"/>
              <a:t>Introdução aos Vetores e </a:t>
            </a:r>
            <a:r>
              <a:rPr lang="pt-BR" dirty="0" err="1"/>
              <a:t>ArrayList</a:t>
            </a:r>
            <a:endParaRPr lang="pt-BR" dirty="0"/>
          </a:p>
          <a:p>
            <a:pPr marL="1028700" lvl="1" indent="-342900"/>
            <a:r>
              <a:rPr lang="pt-BR" dirty="0"/>
              <a:t>Vetores em Java</a:t>
            </a:r>
          </a:p>
          <a:p>
            <a:pPr marL="1028700" lvl="1" indent="-342900"/>
            <a:r>
              <a:rPr lang="pt-BR" dirty="0" err="1"/>
              <a:t>ArrayList</a:t>
            </a:r>
            <a:r>
              <a:rPr lang="pt-BR" dirty="0"/>
              <a:t> em Java</a:t>
            </a:r>
          </a:p>
          <a:p>
            <a:pPr marL="1028700" lvl="1" indent="-342900"/>
            <a:r>
              <a:rPr lang="pt-BR" dirty="0"/>
              <a:t>Comparação entre Vetores e </a:t>
            </a:r>
            <a:r>
              <a:rPr lang="pt-BR" dirty="0" err="1"/>
              <a:t>ArrayList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8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BD4E-8D54-4181-94B8-C6E303A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2F1F1-EE07-44A9-A740-080256F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997291"/>
          </a:xfrm>
        </p:spPr>
        <p:txBody>
          <a:bodyPr/>
          <a:lstStyle/>
          <a:p>
            <a:r>
              <a:rPr lang="pt-BR" dirty="0"/>
              <a:t>Um vetor é uma estrutura de dados utilizada para armazenar uma coleção de elementos do mesmo tipo, onde cada elemento é identificado por um índice numérico que começa a partir do índice 0.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Tamanho fixo: </a:t>
            </a:r>
            <a:r>
              <a:rPr lang="pt-BR" dirty="0"/>
              <a:t>Deve ser definido no momento da declaração e não pode ser alterado.</a:t>
            </a:r>
          </a:p>
          <a:p>
            <a:pPr marL="1028700" lvl="1" indent="-342900"/>
            <a:r>
              <a:rPr lang="pt-BR" b="1" dirty="0"/>
              <a:t>Acesso rápido: </a:t>
            </a:r>
            <a:r>
              <a:rPr lang="pt-BR" dirty="0"/>
              <a:t>Permite acessar qualquer elemento diretamente pelo índice.</a:t>
            </a:r>
          </a:p>
          <a:p>
            <a:pPr marL="1028700" lvl="1" indent="-342900"/>
            <a:r>
              <a:rPr lang="pt-BR" b="1" dirty="0"/>
              <a:t>Tipo homogêneo: </a:t>
            </a:r>
            <a:r>
              <a:rPr lang="pt-BR" dirty="0"/>
              <a:t>Todos os elementos devem ser do mesmo tipo (int, double, String, etc.).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655FDD-7EFC-49FA-B979-6D8CFE9F7A18}"/>
              </a:ext>
            </a:extLst>
          </p:cNvPr>
          <p:cNvGrpSpPr/>
          <p:nvPr/>
        </p:nvGrpSpPr>
        <p:grpSpPr>
          <a:xfrm>
            <a:off x="4745999" y="5103580"/>
            <a:ext cx="2700000" cy="900000"/>
            <a:chOff x="2865120" y="5103580"/>
            <a:chExt cx="2700000" cy="90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0B939C6-5A53-4D11-B70C-038095ED8EC6}"/>
                </a:ext>
              </a:extLst>
            </p:cNvPr>
            <p:cNvSpPr/>
            <p:nvPr/>
          </p:nvSpPr>
          <p:spPr>
            <a:xfrm>
              <a:off x="28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562E029-7A49-457A-B09C-3F244104971C}"/>
                </a:ext>
              </a:extLst>
            </p:cNvPr>
            <p:cNvSpPr/>
            <p:nvPr/>
          </p:nvSpPr>
          <p:spPr>
            <a:xfrm>
              <a:off x="46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DEB612-4A38-4033-9B7E-330B55F60FB2}"/>
                </a:ext>
              </a:extLst>
            </p:cNvPr>
            <p:cNvSpPr/>
            <p:nvPr/>
          </p:nvSpPr>
          <p:spPr>
            <a:xfrm>
              <a:off x="37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A75E01-5023-42ED-80E5-6A0D46E46B2C}"/>
              </a:ext>
            </a:extLst>
          </p:cNvPr>
          <p:cNvGrpSpPr/>
          <p:nvPr/>
        </p:nvGrpSpPr>
        <p:grpSpPr>
          <a:xfrm>
            <a:off x="4745999" y="6159500"/>
            <a:ext cx="2700000" cy="276999"/>
            <a:chOff x="4745999" y="6159500"/>
            <a:chExt cx="2700000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520BFC-E81E-4261-A61B-813E01A2FF85}"/>
                </a:ext>
              </a:extLst>
            </p:cNvPr>
            <p:cNvSpPr txBox="1"/>
            <p:nvPr/>
          </p:nvSpPr>
          <p:spPr>
            <a:xfrm>
              <a:off x="47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6574F3D-FECE-46BF-B440-BD9A1C5C5ED9}"/>
                </a:ext>
              </a:extLst>
            </p:cNvPr>
            <p:cNvSpPr txBox="1"/>
            <p:nvPr/>
          </p:nvSpPr>
          <p:spPr>
            <a:xfrm>
              <a:off x="65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7B101-56FA-48B4-846B-06976BEBD6EB}"/>
                </a:ext>
              </a:extLst>
            </p:cNvPr>
            <p:cNvSpPr txBox="1"/>
            <p:nvPr/>
          </p:nvSpPr>
          <p:spPr>
            <a:xfrm>
              <a:off x="56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422120-CF24-4FAC-9DB0-CF10EBC0F0F2}"/>
              </a:ext>
            </a:extLst>
          </p:cNvPr>
          <p:cNvSpPr txBox="1"/>
          <p:nvPr/>
        </p:nvSpPr>
        <p:spPr>
          <a:xfrm>
            <a:off x="2809875" y="536891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notasAluno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5AA3A2D-AE4B-45BC-AFBA-0DCC10B79F7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076700" y="5553580"/>
            <a:ext cx="66929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5DD1-419D-40F8-B383-75C1DF88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48084B-EBD9-4539-A78A-5468FF4C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69925"/>
          </a:xfrm>
        </p:spPr>
        <p:txBody>
          <a:bodyPr/>
          <a:lstStyle/>
          <a:p>
            <a:r>
              <a:rPr lang="pt-BR" dirty="0"/>
              <a:t>Primeiro informamos a quantidade de itens dentro de um vetor.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77330-1F6E-44E9-B968-06A60459ABBE}"/>
              </a:ext>
            </a:extLst>
          </p:cNvPr>
          <p:cNvSpPr/>
          <p:nvPr/>
        </p:nvSpPr>
        <p:spPr>
          <a:xfrm>
            <a:off x="3787515" y="30926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9ED3173-033B-41F7-A623-35CAB460E121}"/>
              </a:ext>
            </a:extLst>
          </p:cNvPr>
          <p:cNvSpPr txBox="1">
            <a:spLocks/>
          </p:cNvSpPr>
          <p:nvPr/>
        </p:nvSpPr>
        <p:spPr>
          <a:xfrm>
            <a:off x="592347" y="4034878"/>
            <a:ext cx="11007306" cy="669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Atribuindo valores a esse vetor.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55DD42-37E7-4563-955D-143411DE40DB}"/>
              </a:ext>
            </a:extLst>
          </p:cNvPr>
          <p:cNvSpPr/>
          <p:nvPr/>
        </p:nvSpPr>
        <p:spPr>
          <a:xfrm>
            <a:off x="4843462" y="5280275"/>
            <a:ext cx="2505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[0] = 7;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[1] = 5;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[2] = 6;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8F017B-B916-41AB-8270-B02A6F7354E8}"/>
              </a:ext>
            </a:extLst>
          </p:cNvPr>
          <p:cNvSpPr txBox="1"/>
          <p:nvPr/>
        </p:nvSpPr>
        <p:spPr>
          <a:xfrm>
            <a:off x="7810500" y="2638605"/>
            <a:ext cx="176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dado do vetor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AA27D4F-4EA3-44AE-BACD-96276AE1F52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496122" y="2811598"/>
            <a:ext cx="333481" cy="2952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D87AC-9CA1-4DCA-966B-8D89154BCDB9}"/>
              </a:ext>
            </a:extLst>
          </p:cNvPr>
          <p:cNvSpPr txBox="1"/>
          <p:nvPr/>
        </p:nvSpPr>
        <p:spPr>
          <a:xfrm>
            <a:off x="8979577" y="3123412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itens no vetor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DAF9F20-BC0D-4879-8F91-94ED2E27C1E3}"/>
              </a:ext>
            </a:extLst>
          </p:cNvPr>
          <p:cNvCxnSpPr/>
          <p:nvPr/>
        </p:nvCxnSpPr>
        <p:spPr>
          <a:xfrm>
            <a:off x="8531121" y="3277300"/>
            <a:ext cx="4484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3C5D88-CA9C-4253-AEFE-1C2B1A5B3574}"/>
              </a:ext>
            </a:extLst>
          </p:cNvPr>
          <p:cNvSpPr txBox="1"/>
          <p:nvPr/>
        </p:nvSpPr>
        <p:spPr>
          <a:xfrm>
            <a:off x="6652260" y="6238066"/>
            <a:ext cx="197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item no vetor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B790DC9-6F14-4135-A629-9D4760FC1DA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388895" y="6238066"/>
            <a:ext cx="263365" cy="153889"/>
          </a:xfrm>
          <a:prstGeom prst="bentConnector3">
            <a:avLst>
              <a:gd name="adj1" fmla="val -6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1653D29-9916-47CB-AB9E-0C22BBDABC1F}"/>
              </a:ext>
            </a:extLst>
          </p:cNvPr>
          <p:cNvSpPr txBox="1"/>
          <p:nvPr/>
        </p:nvSpPr>
        <p:spPr>
          <a:xfrm>
            <a:off x="5085874" y="4800399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08204C9-3D10-42E3-8C04-E2765F7C9E0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664994" y="5108176"/>
            <a:ext cx="0" cy="221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11C2F15-1436-43C0-A7E5-52C778CA375B}"/>
              </a:ext>
            </a:extLst>
          </p:cNvPr>
          <p:cNvSpPr txBox="1"/>
          <p:nvPr/>
        </p:nvSpPr>
        <p:spPr>
          <a:xfrm>
            <a:off x="6042660" y="3609657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A2834AD-DEDF-4F1E-AB4E-A9FF5B7E0660}"/>
              </a:ext>
            </a:extLst>
          </p:cNvPr>
          <p:cNvSpPr txBox="1"/>
          <p:nvPr/>
        </p:nvSpPr>
        <p:spPr>
          <a:xfrm>
            <a:off x="7200900" y="4720634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atribuído a posição desejada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92896C7-894A-4D01-B490-A00873F30C79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6955571" y="5044693"/>
            <a:ext cx="307778" cy="1828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97D49E2A-96C5-4857-BD3B-165FAA9E1DA6}"/>
              </a:ext>
            </a:extLst>
          </p:cNvPr>
          <p:cNvCxnSpPr>
            <a:endCxn id="44" idx="1"/>
          </p:cNvCxnSpPr>
          <p:nvPr/>
        </p:nvCxnSpPr>
        <p:spPr>
          <a:xfrm>
            <a:off x="5664994" y="3429000"/>
            <a:ext cx="377666" cy="334546"/>
          </a:xfrm>
          <a:prstGeom prst="bentConnector3">
            <a:avLst>
              <a:gd name="adj1" fmla="val 15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Atribuindo os valores usando o for.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931BFC-D5A8-4F87-9CF2-E95679F3CC08}"/>
              </a:ext>
            </a:extLst>
          </p:cNvPr>
          <p:cNvSpPr/>
          <p:nvPr/>
        </p:nvSpPr>
        <p:spPr>
          <a:xfrm>
            <a:off x="2266950" y="2470275"/>
            <a:ext cx="7658100" cy="15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"º nota do aluno: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C2E376-5C6F-4A96-920C-261433BC2DB2}"/>
              </a:ext>
            </a:extLst>
          </p:cNvPr>
          <p:cNvSpPr txBox="1">
            <a:spLocks/>
          </p:cNvSpPr>
          <p:nvPr/>
        </p:nvSpPr>
        <p:spPr>
          <a:xfrm>
            <a:off x="592347" y="4143375"/>
            <a:ext cx="11007306" cy="6064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Exibindo as informações salvas no vetor usando o for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E5E6F6-A5C3-4479-8020-E1B10B5B4514}"/>
              </a:ext>
            </a:extLst>
          </p:cNvPr>
          <p:cNvSpPr/>
          <p:nvPr/>
        </p:nvSpPr>
        <p:spPr>
          <a:xfrm>
            <a:off x="2266950" y="4768975"/>
            <a:ext cx="76581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6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Percorrendo um Vetor usando o 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7E8249-295D-4EF0-B4D1-ED821A1AD121}"/>
              </a:ext>
            </a:extLst>
          </p:cNvPr>
          <p:cNvSpPr/>
          <p:nvPr/>
        </p:nvSpPr>
        <p:spPr>
          <a:xfrm>
            <a:off x="2860765" y="3129839"/>
            <a:ext cx="647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tipoVetor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A1EA6-DC4B-4223-8609-0F5749517EF9}"/>
              </a:ext>
            </a:extLst>
          </p:cNvPr>
          <p:cNvSpPr/>
          <p:nvPr/>
        </p:nvSpPr>
        <p:spPr>
          <a:xfrm>
            <a:off x="3047999" y="47319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E2F5B-FC46-4B15-87AC-51F790F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1F20-9D74-4F16-B3EB-F13BB4B4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As listas em Java fazem parte da Java </a:t>
            </a:r>
            <a:r>
              <a:rPr lang="pt-BR" sz="1800" dirty="0" err="1"/>
              <a:t>Collections</a:t>
            </a:r>
            <a:r>
              <a:rPr lang="pt-BR" sz="1800" dirty="0"/>
              <a:t> Framework e são uma forma flexível e eficiente de gerenciar dados. Ao contrário dos </a:t>
            </a:r>
            <a:r>
              <a:rPr lang="pt-BR" sz="1800" dirty="0" err="1"/>
              <a:t>arrays</a:t>
            </a:r>
            <a:r>
              <a:rPr lang="pt-BR" sz="1800" dirty="0"/>
              <a:t>, elas têm tamanho dinâmico, permitindo crescer ou encolher conforme necessário. A interface principal é </a:t>
            </a:r>
            <a:r>
              <a:rPr lang="pt-BR" sz="1800" dirty="0" err="1"/>
              <a:t>java.util.List</a:t>
            </a:r>
            <a:r>
              <a:rPr lang="pt-BR" sz="1800" dirty="0"/>
              <a:t>, implementada por classes como </a:t>
            </a:r>
            <a:r>
              <a:rPr lang="pt-BR" sz="1800" dirty="0" err="1"/>
              <a:t>ArrayList</a:t>
            </a:r>
            <a:r>
              <a:rPr lang="pt-BR" sz="1800" dirty="0"/>
              <a:t>, </a:t>
            </a:r>
            <a:r>
              <a:rPr lang="pt-BR" sz="1800" dirty="0" err="1"/>
              <a:t>LinkedList</a:t>
            </a:r>
            <a:r>
              <a:rPr lang="pt-BR" sz="1800" dirty="0"/>
              <a:t>, e Vector.</a:t>
            </a:r>
          </a:p>
          <a:p>
            <a:endParaRPr lang="pt-BR" sz="1800" dirty="0"/>
          </a:p>
          <a:p>
            <a:pPr marL="971550" lvl="1" indent="-285750"/>
            <a:r>
              <a:rPr lang="pt-BR" sz="1400" dirty="0"/>
              <a:t>Indexadas: Os elementos são armazenados em uma ordem específica e podem ser acessados por seus índices, como em </a:t>
            </a:r>
            <a:r>
              <a:rPr lang="pt-BR" sz="1400" dirty="0" err="1"/>
              <a:t>arrays</a:t>
            </a:r>
            <a:r>
              <a:rPr lang="pt-BR" sz="1400" dirty="0"/>
              <a:t>.</a:t>
            </a:r>
          </a:p>
          <a:p>
            <a:pPr marL="971550" lvl="1" indent="-285750"/>
            <a:r>
              <a:rPr lang="pt-BR" sz="1400" dirty="0"/>
              <a:t> Dinamismo: Diferentemente de </a:t>
            </a:r>
            <a:r>
              <a:rPr lang="pt-BR" sz="1400" dirty="0" err="1"/>
              <a:t>arrays</a:t>
            </a:r>
            <a:r>
              <a:rPr lang="pt-BR" sz="1400" dirty="0"/>
              <a:t>, o tamanho das listas pode ser alterado dinamicamente. </a:t>
            </a:r>
          </a:p>
          <a:p>
            <a:pPr marL="971550" lvl="1" indent="-285750"/>
            <a:r>
              <a:rPr lang="pt-BR" sz="1400" dirty="0"/>
              <a:t>Tipos Genéricos: Suportam o uso de tipos genéricos para evitar problemas de tipo.</a:t>
            </a:r>
          </a:p>
          <a:p>
            <a:pPr marL="971550" lvl="1" indent="-285750"/>
            <a:r>
              <a:rPr lang="pt-BR" sz="1400" dirty="0"/>
              <a:t>Operações Variadas: Incluem métodos úteis como adição, remoção, busca, ordenação, etc.</a:t>
            </a:r>
          </a:p>
        </p:txBody>
      </p:sp>
    </p:spTree>
    <p:extLst>
      <p:ext uri="{BB962C8B-B14F-4D97-AF65-F5344CB8AC3E}">
        <p14:creationId xmlns:p14="http://schemas.microsoft.com/office/powerpoint/2010/main" val="24588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9177-CCC2-441B-B1B4-65A907E5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 Listas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4CA1F-08CF-4B34-B5E5-394B03F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17725"/>
          </a:xfrm>
        </p:spPr>
        <p:txBody>
          <a:bodyPr/>
          <a:lstStyle/>
          <a:p>
            <a:r>
              <a:rPr lang="pt-BR" dirty="0"/>
              <a:t>Em Java, tipos primitivos (int, double, char) são valores simples armazenados diretamente na memória e não possuem métodos. Já as listas (</a:t>
            </a:r>
            <a:r>
              <a:rPr lang="pt-BR" dirty="0" err="1"/>
              <a:t>List</a:t>
            </a:r>
            <a:r>
              <a:rPr lang="pt-BR" dirty="0"/>
              <a:t>) da Java </a:t>
            </a:r>
            <a:r>
              <a:rPr lang="pt-BR" dirty="0" err="1"/>
              <a:t>Collections</a:t>
            </a:r>
            <a:r>
              <a:rPr lang="pt-BR" dirty="0"/>
              <a:t> Framework lidam apenas com </a:t>
            </a:r>
            <a:r>
              <a:rPr lang="pt-BR" b="1" dirty="0"/>
              <a:t>objetos</a:t>
            </a:r>
            <a:r>
              <a:rPr lang="pt-BR" dirty="0"/>
              <a:t> para aproveitar métodos e flexibilidade dos tipos genéricos. Por isso, tipos primitivos não podem ser usados diretamente em listas.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C929-61FE-4DF6-A9A4-63B3AE114694}"/>
              </a:ext>
            </a:extLst>
          </p:cNvPr>
          <p:cNvSpPr/>
          <p:nvPr/>
        </p:nvSpPr>
        <p:spPr>
          <a:xfrm>
            <a:off x="3364520" y="4167319"/>
            <a:ext cx="5778474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&lt;int&gt;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CE2BD6-98B5-4933-A847-3B2F092EAFB2}"/>
              </a:ext>
            </a:extLst>
          </p:cNvPr>
          <p:cNvSpPr/>
          <p:nvPr/>
        </p:nvSpPr>
        <p:spPr>
          <a:xfrm>
            <a:off x="3206762" y="5552679"/>
            <a:ext cx="6093991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pic>
        <p:nvPicPr>
          <p:cNvPr id="16" name="Gráfico 15" descr="Fechar">
            <a:extLst>
              <a:ext uri="{FF2B5EF4-FFF2-40B4-BE49-F238E27FC236}">
                <a16:creationId xmlns:a16="http://schemas.microsoft.com/office/drawing/2014/main" id="{2A770AC1-C277-4E18-AECA-45A0EBE5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341" y="3962400"/>
            <a:ext cx="914400" cy="914400"/>
          </a:xfrm>
          <a:prstGeom prst="rect">
            <a:avLst/>
          </a:prstGeom>
        </p:spPr>
      </p:pic>
      <p:pic>
        <p:nvPicPr>
          <p:cNvPr id="18" name="Gráfico 17" descr="Marca de seleção">
            <a:extLst>
              <a:ext uri="{FF2B5EF4-FFF2-40B4-BE49-F238E27FC236}">
                <a16:creationId xmlns:a16="http://schemas.microsoft.com/office/drawing/2014/main" id="{72E67E57-0B6B-452B-A6CA-602DCF82F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41" y="5347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D22E-552D-4FF3-B7C9-B610C3C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e  </a:t>
            </a:r>
            <a:r>
              <a:rPr lang="pt-BR" dirty="0" err="1"/>
              <a:t>Unboxing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106B0-2F90-4D61-BD3D-2E245936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942068"/>
          </a:xfrm>
        </p:spPr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Boxing</a:t>
            </a:r>
            <a:r>
              <a:rPr lang="pt-BR" sz="1800" dirty="0"/>
              <a:t> é o processo de converter um tipo primitivo (como int, double, char) em seu correspondente tipo objeto (como </a:t>
            </a:r>
            <a:r>
              <a:rPr lang="pt-BR" sz="1800" dirty="0" err="1"/>
              <a:t>Integer</a:t>
            </a:r>
            <a:r>
              <a:rPr lang="pt-BR" sz="1800" dirty="0"/>
              <a:t>, Double, </a:t>
            </a:r>
            <a:r>
              <a:rPr lang="pt-BR" sz="1800" dirty="0" err="1"/>
              <a:t>Character</a:t>
            </a:r>
            <a:r>
              <a:rPr lang="pt-BR" sz="1800" dirty="0"/>
              <a:t>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45F3FB-B5E2-4367-A39F-3D7EEF2F2506}"/>
              </a:ext>
            </a:extLst>
          </p:cNvPr>
          <p:cNvSpPr/>
          <p:nvPr/>
        </p:nvSpPr>
        <p:spPr>
          <a:xfrm>
            <a:off x="3823062" y="2970380"/>
            <a:ext cx="4545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numeroPrimitivo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numeroObjeto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numeroPrimitivo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2EEFE0-8E2A-4C8C-9801-8C051C53D1C1}"/>
              </a:ext>
            </a:extLst>
          </p:cNvPr>
          <p:cNvSpPr txBox="1">
            <a:spLocks/>
          </p:cNvSpPr>
          <p:nvPr/>
        </p:nvSpPr>
        <p:spPr>
          <a:xfrm>
            <a:off x="592347" y="3738791"/>
            <a:ext cx="11007306" cy="94206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O </a:t>
            </a:r>
            <a:r>
              <a:rPr lang="pt-BR" sz="1800" dirty="0" err="1"/>
              <a:t>Unboxing</a:t>
            </a:r>
            <a:r>
              <a:rPr lang="pt-BR" sz="1800" dirty="0"/>
              <a:t> é o processo inverso do </a:t>
            </a:r>
            <a:r>
              <a:rPr lang="pt-BR" sz="1800" dirty="0" err="1"/>
              <a:t>boxing</a:t>
            </a:r>
            <a:r>
              <a:rPr lang="pt-BR" sz="1800" dirty="0"/>
              <a:t>, ou seja, converter um objeto </a:t>
            </a:r>
            <a:r>
              <a:rPr lang="pt-BR" sz="1800" dirty="0" err="1"/>
              <a:t>wrapper</a:t>
            </a:r>
            <a:r>
              <a:rPr lang="pt-BR" sz="1800" dirty="0"/>
              <a:t> de volta para o tipo primitivo correspondente.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F75D9C-4FA6-4B52-9801-43D69EAD54CD}"/>
              </a:ext>
            </a:extLst>
          </p:cNvPr>
          <p:cNvSpPr/>
          <p:nvPr/>
        </p:nvSpPr>
        <p:spPr>
          <a:xfrm>
            <a:off x="4563292" y="4864495"/>
            <a:ext cx="3065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numeroBoxed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numeroBoxed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467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</TotalTime>
  <Words>1242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 do Office</vt:lpstr>
      <vt:lpstr>Vetores e ArrayList em Java</vt:lpstr>
      <vt:lpstr>Tópicos Abordados em Aula</vt:lpstr>
      <vt:lpstr>Introdução aos Vetores</vt:lpstr>
      <vt:lpstr>Sintaxe Vetores</vt:lpstr>
      <vt:lpstr>Sintaxe Vetores</vt:lpstr>
      <vt:lpstr>Sintaxe Vetores</vt:lpstr>
      <vt:lpstr>Introdução a Listas</vt:lpstr>
      <vt:lpstr>Tipos Primitivos e Listas em Java</vt:lpstr>
      <vt:lpstr>Boxing e  Unboxing</vt:lpstr>
      <vt:lpstr>Wrapper Classes </vt:lpstr>
      <vt:lpstr>Sintaxe List em Java</vt:lpstr>
      <vt:lpstr>Sintaxe List em Java</vt:lpstr>
      <vt:lpstr>Sintaxe List em Java</vt:lpstr>
      <vt:lpstr>Sintaxe List em Java</vt:lpstr>
      <vt:lpstr>Sintaxe List em Java</vt:lpstr>
      <vt:lpstr>Desafio </vt:lpstr>
      <vt:lpstr>Desafio </vt:lpstr>
      <vt:lpstr>Desafio 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225</cp:revision>
  <dcterms:created xsi:type="dcterms:W3CDTF">2024-03-08T12:14:33Z</dcterms:created>
  <dcterms:modified xsi:type="dcterms:W3CDTF">2025-01-18T14:42:04Z</dcterms:modified>
</cp:coreProperties>
</file>