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2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Henrique Miho de Souza" initials="PHMdS" lastIdx="2" clrIdx="0">
    <p:extLst>
      <p:ext uri="{19B8F6BF-5375-455C-9EA6-DF929625EA0E}">
        <p15:presenceInfo xmlns:p15="http://schemas.microsoft.com/office/powerpoint/2012/main" userId="S-1-5-21-1968796493-41410912-2451105760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3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B45FB-FC1C-4893-B550-48C1193193C6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0886-2B44-4102-B316-2BF70C094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52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50000"/>
              </a:lnSpc>
              <a:spcBef>
                <a:spcPts val="0"/>
              </a:spcBef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50000"/>
              </a:lnSpc>
              <a:spcBef>
                <a:spcPts val="0"/>
              </a:spcBef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B8FC8-9D6D-4E3B-ABB7-9EF80D900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/>
              <a:t>Vetores e </a:t>
            </a:r>
            <a:r>
              <a:rPr lang="pt-BR" sz="5400" dirty="0" err="1"/>
              <a:t>ArrayList</a:t>
            </a:r>
            <a:r>
              <a:rPr lang="pt-BR" sz="5400" dirty="0"/>
              <a:t> em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03FF3E-842E-4C89-BED7-4C22AAAEF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160591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DFE10-4BBC-4BB6-9B20-C37BB4E5E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</a:t>
            </a:r>
            <a:r>
              <a:rPr lang="pt-BR" dirty="0" err="1"/>
              <a:t>List</a:t>
            </a:r>
            <a:r>
              <a:rPr lang="pt-BR" dirty="0"/>
              <a:t> em Java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75ABC8A-B6CE-4CD7-8F93-95D745865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6"/>
            <a:ext cx="11007306" cy="525524"/>
          </a:xfrm>
        </p:spPr>
        <p:txBody>
          <a:bodyPr/>
          <a:lstStyle/>
          <a:p>
            <a:r>
              <a:rPr lang="pt-BR" sz="1800" dirty="0"/>
              <a:t>Verificar o tamanho da lista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A3F3AE3C-18A5-46E4-B657-50EB3C6B7363}"/>
              </a:ext>
            </a:extLst>
          </p:cNvPr>
          <p:cNvSpPr txBox="1">
            <a:spLocks/>
          </p:cNvSpPr>
          <p:nvPr/>
        </p:nvSpPr>
        <p:spPr>
          <a:xfrm>
            <a:off x="592347" y="2912058"/>
            <a:ext cx="11007306" cy="525524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Removendo itens da lista pelo valor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1295F02-AEC5-4A1F-9AE5-C5F69D314CDF}"/>
              </a:ext>
            </a:extLst>
          </p:cNvPr>
          <p:cNvSpPr/>
          <p:nvPr/>
        </p:nvSpPr>
        <p:spPr>
          <a:xfrm>
            <a:off x="5180525" y="2456463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68CE43B-AE61-48B7-BFBE-4A30A6875C3C}"/>
              </a:ext>
            </a:extLst>
          </p:cNvPr>
          <p:cNvSpPr/>
          <p:nvPr/>
        </p:nvSpPr>
        <p:spPr>
          <a:xfrm>
            <a:off x="4467497" y="3523846"/>
            <a:ext cx="32570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"Pedro"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"Roberto"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017E843-809B-475E-B35C-1AD886D2557F}"/>
              </a:ext>
            </a:extLst>
          </p:cNvPr>
          <p:cNvSpPr txBox="1">
            <a:spLocks/>
          </p:cNvSpPr>
          <p:nvPr/>
        </p:nvSpPr>
        <p:spPr>
          <a:xfrm>
            <a:off x="592347" y="4225039"/>
            <a:ext cx="11007306" cy="525524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Removendo itens da lista pela posição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72BADF2-F88B-4721-90AE-2EF931A0EACA}"/>
              </a:ext>
            </a:extLst>
          </p:cNvPr>
          <p:cNvSpPr/>
          <p:nvPr/>
        </p:nvSpPr>
        <p:spPr>
          <a:xfrm>
            <a:off x="4990569" y="4772968"/>
            <a:ext cx="2210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9737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DFE10-4BBC-4BB6-9B20-C37BB4E5E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</a:t>
            </a:r>
            <a:r>
              <a:rPr lang="pt-BR" dirty="0" err="1"/>
              <a:t>List</a:t>
            </a:r>
            <a:r>
              <a:rPr lang="pt-BR" dirty="0"/>
              <a:t> em Java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75ABC8A-B6CE-4CD7-8F93-95D745865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6"/>
            <a:ext cx="11007306" cy="525524"/>
          </a:xfrm>
        </p:spPr>
        <p:txBody>
          <a:bodyPr/>
          <a:lstStyle/>
          <a:p>
            <a:r>
              <a:rPr lang="pt-BR" sz="1800" dirty="0"/>
              <a:t>Removendo itens do tipo texto itens a partir de um Predicado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E801F63-7179-4896-B0F0-01E4A42929E1}"/>
              </a:ext>
            </a:extLst>
          </p:cNvPr>
          <p:cNvSpPr/>
          <p:nvPr/>
        </p:nvSpPr>
        <p:spPr>
          <a:xfrm>
            <a:off x="2964372" y="2841261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itens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itens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.charAt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(0) == 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'L'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dirty="0"/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49B7C5FE-C61A-457C-B127-7DF1A663464B}"/>
              </a:ext>
            </a:extLst>
          </p:cNvPr>
          <p:cNvSpPr txBox="1">
            <a:spLocks/>
          </p:cNvSpPr>
          <p:nvPr/>
        </p:nvSpPr>
        <p:spPr>
          <a:xfrm>
            <a:off x="592347" y="3681654"/>
            <a:ext cx="11007306" cy="525524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Removendo itens do tipo numérico itens a partir de um Predicado 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71BE17B-3C3B-4D0F-AC8A-6BB287D37E19}"/>
              </a:ext>
            </a:extLst>
          </p:cNvPr>
          <p:cNvSpPr/>
          <p:nvPr/>
        </p:nvSpPr>
        <p:spPr>
          <a:xfrm>
            <a:off x="4040787" y="4678239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numeros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&lt; 10 );</a:t>
            </a:r>
            <a:endParaRPr lang="pt-BR" dirty="0"/>
          </a:p>
        </p:txBody>
      </p:sp>
      <p:sp>
        <p:nvSpPr>
          <p:cNvPr id="21" name="Balão de Pensamento: Nuvem 20">
            <a:extLst>
              <a:ext uri="{FF2B5EF4-FFF2-40B4-BE49-F238E27FC236}">
                <a16:creationId xmlns:a16="http://schemas.microsoft.com/office/drawing/2014/main" id="{895DFD24-383F-46C9-92E4-323F385E7C98}"/>
              </a:ext>
            </a:extLst>
          </p:cNvPr>
          <p:cNvSpPr/>
          <p:nvPr/>
        </p:nvSpPr>
        <p:spPr>
          <a:xfrm>
            <a:off x="8637570" y="4673166"/>
            <a:ext cx="3043192" cy="1690932"/>
          </a:xfrm>
          <a:prstGeom prst="cloudCallout">
            <a:avLst/>
          </a:prstGeom>
          <a:solidFill>
            <a:srgbClr val="292A86"/>
          </a:solidFill>
          <a:ln>
            <a:solidFill>
              <a:srgbClr val="292A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 lambda é uma função anônima que executa lógica, retorna valores ou realiza ações.</a:t>
            </a:r>
          </a:p>
        </p:txBody>
      </p:sp>
    </p:spTree>
    <p:extLst>
      <p:ext uri="{BB962C8B-B14F-4D97-AF65-F5344CB8AC3E}">
        <p14:creationId xmlns:p14="http://schemas.microsoft.com/office/powerpoint/2010/main" val="1364509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DFE10-4BBC-4BB6-9B20-C37BB4E5E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</a:t>
            </a:r>
            <a:r>
              <a:rPr lang="pt-BR" dirty="0" err="1"/>
              <a:t>List</a:t>
            </a:r>
            <a:r>
              <a:rPr lang="pt-BR" dirty="0"/>
              <a:t> em Java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75ABC8A-B6CE-4CD7-8F93-95D745865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747" y="4152470"/>
            <a:ext cx="11007306" cy="525524"/>
          </a:xfrm>
        </p:spPr>
        <p:txBody>
          <a:bodyPr/>
          <a:lstStyle/>
          <a:p>
            <a:r>
              <a:rPr lang="pt-BR" sz="1800" dirty="0"/>
              <a:t>Ordenando a lista em ordem crescente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E801F63-7179-4896-B0F0-01E4A42929E1}"/>
              </a:ext>
            </a:extLst>
          </p:cNvPr>
          <p:cNvSpPr/>
          <p:nvPr/>
        </p:nvSpPr>
        <p:spPr>
          <a:xfrm>
            <a:off x="2964372" y="284126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87EFB06-DEFF-4762-9E51-47BD661F5210}"/>
              </a:ext>
            </a:extLst>
          </p:cNvPr>
          <p:cNvSpPr/>
          <p:nvPr/>
        </p:nvSpPr>
        <p:spPr>
          <a:xfrm>
            <a:off x="4547339" y="3152869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.indexOf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"Julia"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D78CC1F-B0B4-4F7E-9D7F-218C36522C25}"/>
              </a:ext>
            </a:extLst>
          </p:cNvPr>
          <p:cNvSpPr/>
          <p:nvPr/>
        </p:nvSpPr>
        <p:spPr>
          <a:xfrm>
            <a:off x="4484020" y="5308264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Collections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099420C0-3985-44D6-B9AC-FCB4E4FCC5FD}"/>
              </a:ext>
            </a:extLst>
          </p:cNvPr>
          <p:cNvSpPr txBox="1">
            <a:spLocks/>
          </p:cNvSpPr>
          <p:nvPr/>
        </p:nvSpPr>
        <p:spPr>
          <a:xfrm>
            <a:off x="744747" y="1997076"/>
            <a:ext cx="11007306" cy="525524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/>
              <a:t>Descobrindo a posição de uma elemento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256590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15D85-048C-4E28-8B78-BF7022E0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Desafio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EE18BB-708A-40E1-A859-C69C955F9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2553018"/>
            <a:ext cx="11007306" cy="2640240"/>
          </a:xfrm>
        </p:spPr>
        <p:txBody>
          <a:bodyPr/>
          <a:lstStyle/>
          <a:p>
            <a:r>
              <a:rPr lang="pt-BR" b="1" dirty="0"/>
              <a:t>Desafio 01: Criação de uma Lista com Nomes e Filtragem Personalizada</a:t>
            </a:r>
          </a:p>
          <a:p>
            <a:pPr lvl="1" indent="0">
              <a:buNone/>
            </a:pPr>
            <a:r>
              <a:rPr lang="pt-BR" dirty="0"/>
              <a:t>Crie uma lista de nomes e filtre os que começam com uma letra específica. Depois, exiba quantos nomes foram encontrados.</a:t>
            </a:r>
          </a:p>
          <a:p>
            <a:pPr lvl="1" indent="0">
              <a:buNone/>
            </a:pPr>
            <a:r>
              <a:rPr lang="pt-BR" dirty="0"/>
              <a:t>Exemplo: </a:t>
            </a:r>
          </a:p>
          <a:p>
            <a:pPr lvl="2" indent="0">
              <a:buNone/>
            </a:pPr>
            <a:r>
              <a:rPr lang="pt-BR" dirty="0"/>
              <a:t>Nomes encontrados que começam com "A": [Ana, Alice]  </a:t>
            </a:r>
          </a:p>
          <a:p>
            <a:pPr lvl="2" indent="0">
              <a:buNone/>
            </a:pPr>
            <a:r>
              <a:rPr lang="pt-BR" dirty="0"/>
              <a:t>Total de nomes: 2 </a:t>
            </a:r>
          </a:p>
        </p:txBody>
      </p:sp>
    </p:spTree>
    <p:extLst>
      <p:ext uri="{BB962C8B-B14F-4D97-AF65-F5344CB8AC3E}">
        <p14:creationId xmlns:p14="http://schemas.microsoft.com/office/powerpoint/2010/main" val="422218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15D85-048C-4E28-8B78-BF7022E0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Desafio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EE18BB-708A-40E1-A859-C69C955F9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2637152"/>
            <a:ext cx="11007306" cy="2535738"/>
          </a:xfrm>
        </p:spPr>
        <p:txBody>
          <a:bodyPr/>
          <a:lstStyle/>
          <a:p>
            <a:r>
              <a:rPr lang="pt-BR" b="1" dirty="0"/>
              <a:t>Desafio 02: Soma e Média de Números</a:t>
            </a:r>
          </a:p>
          <a:p>
            <a:pPr lvl="1" indent="0">
              <a:buNone/>
            </a:pPr>
            <a:r>
              <a:rPr lang="pt-BR" dirty="0"/>
              <a:t>Crie uma lista de números inteiros. Calcule a soma e a média de todos os números na lista.</a:t>
            </a:r>
          </a:p>
          <a:p>
            <a:pPr lvl="1" indent="0">
              <a:buNone/>
            </a:pPr>
            <a:r>
              <a:rPr lang="pt-BR" dirty="0"/>
              <a:t>Exemplo: </a:t>
            </a:r>
          </a:p>
          <a:p>
            <a:pPr lvl="2" indent="0">
              <a:buNone/>
            </a:pPr>
            <a:r>
              <a:rPr lang="pt-BR" dirty="0"/>
              <a:t>Lista de números: [10, 20, 30, 40]  </a:t>
            </a:r>
          </a:p>
          <a:p>
            <a:pPr lvl="2" indent="0">
              <a:buNone/>
            </a:pPr>
            <a:r>
              <a:rPr lang="pt-BR" dirty="0"/>
              <a:t>Soma: 100  </a:t>
            </a:r>
          </a:p>
          <a:p>
            <a:pPr lvl="2" indent="0">
              <a:buNone/>
            </a:pPr>
            <a:r>
              <a:rPr lang="pt-BR" dirty="0"/>
              <a:t>Média: 25.0 </a:t>
            </a:r>
          </a:p>
        </p:txBody>
      </p:sp>
    </p:spTree>
    <p:extLst>
      <p:ext uri="{BB962C8B-B14F-4D97-AF65-F5344CB8AC3E}">
        <p14:creationId xmlns:p14="http://schemas.microsoft.com/office/powerpoint/2010/main" val="4020284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15D85-048C-4E28-8B78-BF7022E0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Desafio 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95FAF26-B07F-4B8D-9F0C-5BA865276F68}"/>
              </a:ext>
            </a:extLst>
          </p:cNvPr>
          <p:cNvSpPr txBox="1">
            <a:spLocks/>
          </p:cNvSpPr>
          <p:nvPr/>
        </p:nvSpPr>
        <p:spPr>
          <a:xfrm>
            <a:off x="592347" y="2656114"/>
            <a:ext cx="11007306" cy="2535738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Desafio 03: Palavras de Comprimento Par ou Ímpar</a:t>
            </a:r>
          </a:p>
          <a:p>
            <a:pPr lvl="1" indent="0">
              <a:buNone/>
            </a:pPr>
            <a:r>
              <a:rPr lang="pt-BR" dirty="0"/>
              <a:t>Solicite que o usuário insira várias palavras. Ordene-as pelo comprimento (do menor para o maior) e exiba o resultado.</a:t>
            </a:r>
          </a:p>
          <a:p>
            <a:pPr lvl="1" indent="0">
              <a:buFont typeface="Arial" panose="020B0604020202020204" pitchFamily="34" charset="0"/>
              <a:buNone/>
            </a:pPr>
            <a:r>
              <a:rPr lang="pt-BR" dirty="0"/>
              <a:t>Exemplo: </a:t>
            </a:r>
          </a:p>
          <a:p>
            <a:pPr lvl="2" indent="0">
              <a:buNone/>
            </a:pPr>
            <a:r>
              <a:rPr lang="pt-BR" dirty="0"/>
              <a:t>Palavras inseridas: [Java, Python, App, Aplicação]</a:t>
            </a:r>
          </a:p>
          <a:p>
            <a:pPr lvl="2" indent="0">
              <a:buNone/>
            </a:pPr>
            <a:r>
              <a:rPr lang="pt-BR" dirty="0"/>
              <a:t>Palavras com comprimento par: [Python, Aplicação]</a:t>
            </a:r>
          </a:p>
          <a:p>
            <a:pPr lvl="2" indent="0">
              <a:buNone/>
            </a:pPr>
            <a:r>
              <a:rPr lang="pt-BR" dirty="0"/>
              <a:t>Palavras com comprimento ímpar: [Java, App]</a:t>
            </a:r>
          </a:p>
        </p:txBody>
      </p:sp>
    </p:spTree>
    <p:extLst>
      <p:ext uri="{BB962C8B-B14F-4D97-AF65-F5344CB8AC3E}">
        <p14:creationId xmlns:p14="http://schemas.microsoft.com/office/powerpoint/2010/main" val="289603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15D85-048C-4E28-8B78-BF7022E0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Desafio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EE18BB-708A-40E1-A859-C69C955F9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2640240"/>
          </a:xfrm>
        </p:spPr>
        <p:txBody>
          <a:bodyPr/>
          <a:lstStyle/>
          <a:p>
            <a:r>
              <a:rPr lang="pt-BR" b="1" dirty="0"/>
              <a:t>Desafio 04: Verificar Elementos Duplicados</a:t>
            </a:r>
          </a:p>
          <a:p>
            <a:pPr lvl="1" indent="0">
              <a:buNone/>
            </a:pPr>
            <a:r>
              <a:rPr lang="pt-BR" dirty="0"/>
              <a:t>Crie uma lista de números e descubra quais números são pares. Crie uma nova lista somente com os números pares.</a:t>
            </a:r>
          </a:p>
          <a:p>
            <a:pPr lvl="1" indent="0">
              <a:buNone/>
            </a:pPr>
            <a:r>
              <a:rPr lang="pt-BR" dirty="0"/>
              <a:t>Exemplo: </a:t>
            </a:r>
          </a:p>
          <a:p>
            <a:pPr lvl="2" indent="0">
              <a:buNone/>
            </a:pPr>
            <a:r>
              <a:rPr lang="pt-BR" dirty="0"/>
              <a:t>Lista de números: [10, 20, 5, 6, 9, 5]  </a:t>
            </a:r>
          </a:p>
          <a:p>
            <a:pPr lvl="2" indent="0">
              <a:buNone/>
            </a:pPr>
            <a:r>
              <a:rPr lang="pt-BR" dirty="0"/>
              <a:t>Números duplicados: [10, 20,6] 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999C7B9-6944-4F2A-958F-99E736B7B63B}"/>
              </a:ext>
            </a:extLst>
          </p:cNvPr>
          <p:cNvSpPr txBox="1">
            <a:spLocks/>
          </p:cNvSpPr>
          <p:nvPr/>
        </p:nvSpPr>
        <p:spPr>
          <a:xfrm>
            <a:off x="592347" y="4217759"/>
            <a:ext cx="11007306" cy="2313670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Desafio 05: Remove Palavras que Contêm um </a:t>
            </a:r>
            <a:r>
              <a:rPr lang="pt-BR" b="1" dirty="0" err="1"/>
              <a:t>Caracter</a:t>
            </a:r>
            <a:r>
              <a:rPr lang="pt-BR" b="1" dirty="0"/>
              <a:t> Específico</a:t>
            </a:r>
          </a:p>
          <a:p>
            <a:pPr lvl="1" indent="0">
              <a:buFont typeface="Arial" panose="020B0604020202020204" pitchFamily="34" charset="0"/>
              <a:buNone/>
            </a:pPr>
            <a:r>
              <a:rPr lang="pt-BR" dirty="0"/>
              <a:t>Crie uma lista de palavras e remova todas que contêm uma letra específica fornecida pelo usuário.</a:t>
            </a:r>
          </a:p>
          <a:p>
            <a:pPr lvl="1" indent="0">
              <a:buFont typeface="Arial" panose="020B0604020202020204" pitchFamily="34" charset="0"/>
              <a:buNone/>
            </a:pPr>
            <a:r>
              <a:rPr lang="pt-BR" dirty="0"/>
              <a:t>Exemplo: 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pt-BR" dirty="0"/>
              <a:t>Palavras originais: [Banana, Maçã, Abacate, Manga]  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pt-BR" dirty="0"/>
              <a:t>Removendo palavras que contêm “a": [] </a:t>
            </a:r>
          </a:p>
        </p:txBody>
      </p:sp>
    </p:spTree>
    <p:extLst>
      <p:ext uri="{BB962C8B-B14F-4D97-AF65-F5344CB8AC3E}">
        <p14:creationId xmlns:p14="http://schemas.microsoft.com/office/powerpoint/2010/main" val="392267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E6838-A390-4F99-9C0E-1742C5ED7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Tópicos Abordados em Aula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6FFC19-B7D3-4883-83C1-F362931AB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</p:spPr>
        <p:txBody>
          <a:bodyPr/>
          <a:lstStyle/>
          <a:p>
            <a:r>
              <a:rPr lang="pt-BR" dirty="0"/>
              <a:t>Nesta aula, você aprenderá a usar vetores e </a:t>
            </a:r>
            <a:r>
              <a:rPr lang="pt-BR" dirty="0" err="1"/>
              <a:t>ArrayLists</a:t>
            </a:r>
            <a:r>
              <a:rPr lang="pt-BR" dirty="0"/>
              <a:t> em Java, entendendo suas diferenças, aplicações e vantagens. Vamos explorar como declará-los, manipulá-los e aplicá-los em exemplos práticos!</a:t>
            </a:r>
          </a:p>
          <a:p>
            <a:endParaRPr lang="pt-BR" dirty="0"/>
          </a:p>
          <a:p>
            <a:pPr marL="1028700" lvl="1" indent="-342900"/>
            <a:r>
              <a:rPr lang="pt-BR" dirty="0"/>
              <a:t>Introdução aos Vetores e </a:t>
            </a:r>
            <a:r>
              <a:rPr lang="pt-BR" dirty="0" err="1"/>
              <a:t>ArrayList</a:t>
            </a:r>
            <a:endParaRPr lang="pt-BR" dirty="0"/>
          </a:p>
          <a:p>
            <a:pPr marL="1028700" lvl="1" indent="-342900"/>
            <a:r>
              <a:rPr lang="pt-BR" dirty="0"/>
              <a:t>Vetores em Java</a:t>
            </a:r>
          </a:p>
          <a:p>
            <a:pPr marL="1028700" lvl="1" indent="-342900"/>
            <a:r>
              <a:rPr lang="pt-BR" dirty="0" err="1"/>
              <a:t>ArrayList</a:t>
            </a:r>
            <a:r>
              <a:rPr lang="pt-BR" dirty="0"/>
              <a:t> em Java</a:t>
            </a:r>
          </a:p>
          <a:p>
            <a:pPr marL="1028700" lvl="1" indent="-342900"/>
            <a:r>
              <a:rPr lang="pt-BR" dirty="0"/>
              <a:t>Comparação entre Vetores e </a:t>
            </a:r>
            <a:r>
              <a:rPr lang="pt-BR" dirty="0" err="1"/>
              <a:t>ArrayList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985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FBD4E-8D54-4181-94B8-C6E303AC2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aos 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02F1F1-EE07-44A9-A740-080256F96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2997291"/>
          </a:xfrm>
        </p:spPr>
        <p:txBody>
          <a:bodyPr/>
          <a:lstStyle/>
          <a:p>
            <a:r>
              <a:rPr lang="pt-BR" dirty="0"/>
              <a:t>Um vetor é uma estrutura de dados utilizada para armazenar uma coleção de elementos do mesmo tipo, onde cada elemento é identificado por um índice numérico que começa a partir do índice 0.</a:t>
            </a:r>
          </a:p>
          <a:p>
            <a:endParaRPr lang="pt-BR" dirty="0"/>
          </a:p>
          <a:p>
            <a:pPr marL="1028700" lvl="1" indent="-342900"/>
            <a:r>
              <a:rPr lang="pt-BR" b="1" dirty="0"/>
              <a:t>Tamanho fixo: </a:t>
            </a:r>
            <a:r>
              <a:rPr lang="pt-BR" dirty="0"/>
              <a:t>Deve ser definido no momento da declaração e não pode ser alterado.</a:t>
            </a:r>
          </a:p>
          <a:p>
            <a:pPr marL="1028700" lvl="1" indent="-342900"/>
            <a:r>
              <a:rPr lang="pt-BR" b="1" dirty="0"/>
              <a:t>Acesso rápido: </a:t>
            </a:r>
            <a:r>
              <a:rPr lang="pt-BR" dirty="0"/>
              <a:t>Permite acessar qualquer elemento diretamente pelo índice.</a:t>
            </a:r>
          </a:p>
          <a:p>
            <a:pPr marL="1028700" lvl="1" indent="-342900"/>
            <a:r>
              <a:rPr lang="pt-BR" b="1" dirty="0"/>
              <a:t>Tipo homogêneo: </a:t>
            </a:r>
            <a:r>
              <a:rPr lang="pt-BR" dirty="0"/>
              <a:t>Todos os elementos devem ser do mesmo tipo (int, double, String, etc.).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4D655FDD-7EFC-49FA-B979-6D8CFE9F7A18}"/>
              </a:ext>
            </a:extLst>
          </p:cNvPr>
          <p:cNvGrpSpPr/>
          <p:nvPr/>
        </p:nvGrpSpPr>
        <p:grpSpPr>
          <a:xfrm>
            <a:off x="4745999" y="5103580"/>
            <a:ext cx="2700000" cy="900000"/>
            <a:chOff x="2865120" y="5103580"/>
            <a:chExt cx="2700000" cy="900000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B0B939C6-5A53-4D11-B70C-038095ED8EC6}"/>
                </a:ext>
              </a:extLst>
            </p:cNvPr>
            <p:cNvSpPr/>
            <p:nvPr/>
          </p:nvSpPr>
          <p:spPr>
            <a:xfrm>
              <a:off x="2865120" y="5103580"/>
              <a:ext cx="900000" cy="90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5562E029-7A49-457A-B09C-3F244104971C}"/>
                </a:ext>
              </a:extLst>
            </p:cNvPr>
            <p:cNvSpPr/>
            <p:nvPr/>
          </p:nvSpPr>
          <p:spPr>
            <a:xfrm>
              <a:off x="4665120" y="5103580"/>
              <a:ext cx="900000" cy="90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8DEB612-4A38-4033-9B7E-330B55F60FB2}"/>
                </a:ext>
              </a:extLst>
            </p:cNvPr>
            <p:cNvSpPr/>
            <p:nvPr/>
          </p:nvSpPr>
          <p:spPr>
            <a:xfrm>
              <a:off x="3765120" y="5103580"/>
              <a:ext cx="900000" cy="90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E2A75E01-5023-42ED-80E5-6A0D46E46B2C}"/>
              </a:ext>
            </a:extLst>
          </p:cNvPr>
          <p:cNvGrpSpPr/>
          <p:nvPr/>
        </p:nvGrpSpPr>
        <p:grpSpPr>
          <a:xfrm>
            <a:off x="4745999" y="6159500"/>
            <a:ext cx="2700000" cy="276999"/>
            <a:chOff x="4745999" y="6159500"/>
            <a:chExt cx="2700000" cy="276999"/>
          </a:xfrm>
        </p:grpSpPr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71520BFC-E81E-4261-A61B-813E01A2FF85}"/>
                </a:ext>
              </a:extLst>
            </p:cNvPr>
            <p:cNvSpPr txBox="1"/>
            <p:nvPr/>
          </p:nvSpPr>
          <p:spPr>
            <a:xfrm>
              <a:off x="4745999" y="6159500"/>
              <a:ext cx="90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E6574F3D-FECE-46BF-B440-BD9A1C5C5ED9}"/>
                </a:ext>
              </a:extLst>
            </p:cNvPr>
            <p:cNvSpPr txBox="1"/>
            <p:nvPr/>
          </p:nvSpPr>
          <p:spPr>
            <a:xfrm>
              <a:off x="6545999" y="6159500"/>
              <a:ext cx="90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947B101-56FA-48B4-846B-06976BEBD6EB}"/>
                </a:ext>
              </a:extLst>
            </p:cNvPr>
            <p:cNvSpPr txBox="1"/>
            <p:nvPr/>
          </p:nvSpPr>
          <p:spPr>
            <a:xfrm>
              <a:off x="5645999" y="6159500"/>
              <a:ext cx="90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C422120-CF24-4FAC-9DB0-CF10EBC0F0F2}"/>
              </a:ext>
            </a:extLst>
          </p:cNvPr>
          <p:cNvSpPr txBox="1"/>
          <p:nvPr/>
        </p:nvSpPr>
        <p:spPr>
          <a:xfrm>
            <a:off x="2809875" y="5368914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notasAluno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5AA3A2D-AE4B-45BC-AFBA-0DCC10B79F7E}"/>
              </a:ext>
            </a:extLst>
          </p:cNvPr>
          <p:cNvCxnSpPr>
            <a:stCxn id="13" idx="3"/>
            <a:endCxn id="5" idx="1"/>
          </p:cNvCxnSpPr>
          <p:nvPr/>
        </p:nvCxnSpPr>
        <p:spPr>
          <a:xfrm>
            <a:off x="4076700" y="5553580"/>
            <a:ext cx="669299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92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F5DD1-419D-40F8-B383-75C1DF88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Vetores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D48084B-EBD9-4539-A78A-5468FF4CA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69925"/>
          </a:xfrm>
        </p:spPr>
        <p:txBody>
          <a:bodyPr/>
          <a:lstStyle/>
          <a:p>
            <a:r>
              <a:rPr lang="pt-BR" dirty="0"/>
              <a:t>Primeiro informamos a quantidade de itens dentro de um vetor.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CF77330-1F6E-44E9-B968-06A60459ABBE}"/>
              </a:ext>
            </a:extLst>
          </p:cNvPr>
          <p:cNvSpPr/>
          <p:nvPr/>
        </p:nvSpPr>
        <p:spPr>
          <a:xfrm>
            <a:off x="3787515" y="3092634"/>
            <a:ext cx="474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notasAluno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  <a:endParaRPr lang="pt-BR" dirty="0"/>
          </a:p>
        </p:txBody>
      </p:sp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F9ED3173-033B-41F7-A623-35CAB460E121}"/>
              </a:ext>
            </a:extLst>
          </p:cNvPr>
          <p:cNvSpPr txBox="1">
            <a:spLocks/>
          </p:cNvSpPr>
          <p:nvPr/>
        </p:nvSpPr>
        <p:spPr>
          <a:xfrm>
            <a:off x="592347" y="4034878"/>
            <a:ext cx="11007306" cy="669925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Atribuindo valores a esse vetor.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055DD42-37E7-4563-955D-143411DE40DB}"/>
              </a:ext>
            </a:extLst>
          </p:cNvPr>
          <p:cNvSpPr/>
          <p:nvPr/>
        </p:nvSpPr>
        <p:spPr>
          <a:xfrm>
            <a:off x="4843462" y="5280275"/>
            <a:ext cx="25050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notasAluno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[0] = 7;</a:t>
            </a:r>
          </a:p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notasAluno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[1] = 5;</a:t>
            </a:r>
          </a:p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notasAluno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[2] = 6;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28F017B-B916-41AB-8270-B02A6F7354E8}"/>
              </a:ext>
            </a:extLst>
          </p:cNvPr>
          <p:cNvSpPr txBox="1"/>
          <p:nvPr/>
        </p:nvSpPr>
        <p:spPr>
          <a:xfrm>
            <a:off x="7810500" y="2638605"/>
            <a:ext cx="1763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 de dado do vetor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AAA27D4F-4EA3-44AE-BACD-96276AE1F520}"/>
              </a:ext>
            </a:extLst>
          </p:cNvPr>
          <p:cNvCxnSpPr>
            <a:cxnSpLocks/>
            <a:endCxn id="10" idx="1"/>
          </p:cNvCxnSpPr>
          <p:nvPr/>
        </p:nvCxnSpPr>
        <p:spPr>
          <a:xfrm rot="5400000" flipH="1" flipV="1">
            <a:off x="7496122" y="2811598"/>
            <a:ext cx="333481" cy="29527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97D87AC-9CA1-4DCA-966B-8D89154BCDB9}"/>
              </a:ext>
            </a:extLst>
          </p:cNvPr>
          <p:cNvSpPr txBox="1"/>
          <p:nvPr/>
        </p:nvSpPr>
        <p:spPr>
          <a:xfrm>
            <a:off x="8979577" y="3123412"/>
            <a:ext cx="2250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Quantidade de itens no vetor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7DAF9F20-BC0D-4879-8F91-94ED2E27C1E3}"/>
              </a:ext>
            </a:extLst>
          </p:cNvPr>
          <p:cNvCxnSpPr/>
          <p:nvPr/>
        </p:nvCxnSpPr>
        <p:spPr>
          <a:xfrm>
            <a:off x="8531121" y="3277300"/>
            <a:ext cx="44845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33C5D88-CA9C-4253-AEFE-1C2B1A5B3574}"/>
              </a:ext>
            </a:extLst>
          </p:cNvPr>
          <p:cNvSpPr txBox="1"/>
          <p:nvPr/>
        </p:nvSpPr>
        <p:spPr>
          <a:xfrm>
            <a:off x="6652260" y="6238066"/>
            <a:ext cx="1973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Posição do item no vetor</a:t>
            </a: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7B790DC9-6F14-4135-A629-9D4760FC1DA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388895" y="6238066"/>
            <a:ext cx="263365" cy="153889"/>
          </a:xfrm>
          <a:prstGeom prst="bentConnector3">
            <a:avLst>
              <a:gd name="adj1" fmla="val -6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1653D29-9916-47CB-AB9E-0C22BBDABC1F}"/>
              </a:ext>
            </a:extLst>
          </p:cNvPr>
          <p:cNvSpPr txBox="1"/>
          <p:nvPr/>
        </p:nvSpPr>
        <p:spPr>
          <a:xfrm>
            <a:off x="5085874" y="4800399"/>
            <a:ext cx="1158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Vetor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08204C9-3D10-42E3-8C04-E2765F7C9E0E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5664994" y="5108176"/>
            <a:ext cx="0" cy="2218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11C2F15-1436-43C0-A7E5-52C778CA375B}"/>
              </a:ext>
            </a:extLst>
          </p:cNvPr>
          <p:cNvSpPr txBox="1"/>
          <p:nvPr/>
        </p:nvSpPr>
        <p:spPr>
          <a:xfrm>
            <a:off x="6042660" y="3609657"/>
            <a:ext cx="1158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Vetor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8A2834AD-DEDF-4F1E-AB4E-A9FF5B7E0660}"/>
              </a:ext>
            </a:extLst>
          </p:cNvPr>
          <p:cNvSpPr txBox="1"/>
          <p:nvPr/>
        </p:nvSpPr>
        <p:spPr>
          <a:xfrm>
            <a:off x="7200900" y="4720634"/>
            <a:ext cx="1424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 atribuído a posição desejada</a:t>
            </a:r>
          </a:p>
        </p:txBody>
      </p: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392896C7-894A-4D01-B490-A00873F30C79}"/>
              </a:ext>
            </a:extLst>
          </p:cNvPr>
          <p:cNvCxnSpPr>
            <a:cxnSpLocks/>
            <a:endCxn id="51" idx="1"/>
          </p:cNvCxnSpPr>
          <p:nvPr/>
        </p:nvCxnSpPr>
        <p:spPr>
          <a:xfrm rot="5400000" flipH="1" flipV="1">
            <a:off x="6955571" y="5044693"/>
            <a:ext cx="307778" cy="18288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: Angulado 63">
            <a:extLst>
              <a:ext uri="{FF2B5EF4-FFF2-40B4-BE49-F238E27FC236}">
                <a16:creationId xmlns:a16="http://schemas.microsoft.com/office/drawing/2014/main" id="{97D49E2A-96C5-4857-BD3B-165FAA9E1DA6}"/>
              </a:ext>
            </a:extLst>
          </p:cNvPr>
          <p:cNvCxnSpPr>
            <a:endCxn id="44" idx="1"/>
          </p:cNvCxnSpPr>
          <p:nvPr/>
        </p:nvCxnSpPr>
        <p:spPr>
          <a:xfrm>
            <a:off x="5664994" y="3429000"/>
            <a:ext cx="377666" cy="334546"/>
          </a:xfrm>
          <a:prstGeom prst="bentConnector3">
            <a:avLst>
              <a:gd name="adj1" fmla="val 157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589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4CE28-4FF7-4B2B-8620-CCEDF2BE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998FD8-6A81-4BB0-8EBE-41A0ABC7E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06425"/>
          </a:xfrm>
        </p:spPr>
        <p:txBody>
          <a:bodyPr/>
          <a:lstStyle/>
          <a:p>
            <a:r>
              <a:rPr lang="pt-BR" dirty="0"/>
              <a:t>Atribuindo os valores usando o for.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2931BFC-D5A8-4F87-9CF2-E95679F3CC08}"/>
              </a:ext>
            </a:extLst>
          </p:cNvPr>
          <p:cNvSpPr/>
          <p:nvPr/>
        </p:nvSpPr>
        <p:spPr>
          <a:xfrm>
            <a:off x="2266950" y="2470275"/>
            <a:ext cx="7658100" cy="153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notasAluno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indent="457200">
              <a:lnSpc>
                <a:spcPct val="150000"/>
              </a:lnSpc>
            </a:pP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"Digite a 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+ 1) + 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"º nota do aluno: 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indent="457200">
              <a:lnSpc>
                <a:spcPct val="150000"/>
              </a:lnSpc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notasAluno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AC2E376-5C6F-4A96-920C-261433BC2DB2}"/>
              </a:ext>
            </a:extLst>
          </p:cNvPr>
          <p:cNvSpPr txBox="1">
            <a:spLocks/>
          </p:cNvSpPr>
          <p:nvPr/>
        </p:nvSpPr>
        <p:spPr>
          <a:xfrm>
            <a:off x="592347" y="4143375"/>
            <a:ext cx="11007306" cy="606425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Exibindo as informações salvas no vetor usando o for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AE5E6F6-A5C3-4479-8020-E1B10B5B4514}"/>
              </a:ext>
            </a:extLst>
          </p:cNvPr>
          <p:cNvSpPr/>
          <p:nvPr/>
        </p:nvSpPr>
        <p:spPr>
          <a:xfrm>
            <a:off x="2266950" y="4768975"/>
            <a:ext cx="7658100" cy="116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notasAluno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indent="457200">
              <a:lnSpc>
                <a:spcPct val="150000"/>
              </a:lnSpc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notasAluno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1618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4CE28-4FF7-4B2B-8620-CCEDF2BE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998FD8-6A81-4BB0-8EBE-41A0ABC7E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06425"/>
          </a:xfrm>
        </p:spPr>
        <p:txBody>
          <a:bodyPr/>
          <a:lstStyle/>
          <a:p>
            <a:r>
              <a:rPr lang="pt-BR" dirty="0"/>
              <a:t>Percorrendo um Vetor usando o For </a:t>
            </a:r>
            <a:r>
              <a:rPr lang="pt-BR" dirty="0" err="1"/>
              <a:t>Each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77E8249-295D-4EF0-B4D1-ED821A1AD121}"/>
              </a:ext>
            </a:extLst>
          </p:cNvPr>
          <p:cNvSpPr/>
          <p:nvPr/>
        </p:nvSpPr>
        <p:spPr>
          <a:xfrm>
            <a:off x="2860765" y="3129839"/>
            <a:ext cx="64704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tipoVetor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variavelTemporaria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nomeVetor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pt-BR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variavelTemporaria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10A1EA6-DC4B-4223-8609-0F5749517EF9}"/>
              </a:ext>
            </a:extLst>
          </p:cNvPr>
          <p:cNvSpPr/>
          <p:nvPr/>
        </p:nvSpPr>
        <p:spPr>
          <a:xfrm>
            <a:off x="3047999" y="473190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(Double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notasAluno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1380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E2F5B-FC46-4B15-87AC-51F790F8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 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9F1F20-9D74-4F16-B3EB-F13BB4B4C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/>
              <a:t>As listas em Java fazem parte da Java </a:t>
            </a:r>
            <a:r>
              <a:rPr lang="pt-BR" sz="1800" dirty="0" err="1"/>
              <a:t>Collections</a:t>
            </a:r>
            <a:r>
              <a:rPr lang="pt-BR" sz="1800" dirty="0"/>
              <a:t> Framework e são uma forma flexível e eficiente de gerenciar dados. Ao contrário dos </a:t>
            </a:r>
            <a:r>
              <a:rPr lang="pt-BR" sz="1800" dirty="0" err="1"/>
              <a:t>arrays</a:t>
            </a:r>
            <a:r>
              <a:rPr lang="pt-BR" sz="1800" dirty="0"/>
              <a:t>, elas têm tamanho dinâmico, permitindo crescer ou encolher conforme necessário. A interface principal é </a:t>
            </a:r>
            <a:r>
              <a:rPr lang="pt-BR" sz="1800" dirty="0" err="1"/>
              <a:t>java.util.List</a:t>
            </a:r>
            <a:r>
              <a:rPr lang="pt-BR" sz="1800" dirty="0"/>
              <a:t>, implementada por classes como </a:t>
            </a:r>
            <a:r>
              <a:rPr lang="pt-BR" sz="1800" dirty="0" err="1"/>
              <a:t>ArrayList</a:t>
            </a:r>
            <a:r>
              <a:rPr lang="pt-BR" sz="1800" dirty="0"/>
              <a:t>, </a:t>
            </a:r>
            <a:r>
              <a:rPr lang="pt-BR" sz="1800" dirty="0" err="1"/>
              <a:t>LinkedList</a:t>
            </a:r>
            <a:r>
              <a:rPr lang="pt-BR" sz="1800" dirty="0"/>
              <a:t>, e Vector.</a:t>
            </a:r>
          </a:p>
          <a:p>
            <a:endParaRPr lang="pt-BR" sz="1800" dirty="0"/>
          </a:p>
          <a:p>
            <a:pPr marL="971550" lvl="1" indent="-285750"/>
            <a:r>
              <a:rPr lang="pt-BR" sz="1400" dirty="0"/>
              <a:t>Indexadas: Os elementos são armazenados em uma ordem específica e podem ser acessados por seus índices, como em </a:t>
            </a:r>
            <a:r>
              <a:rPr lang="pt-BR" sz="1400" dirty="0" err="1"/>
              <a:t>arrays</a:t>
            </a:r>
            <a:r>
              <a:rPr lang="pt-BR" sz="1400" dirty="0"/>
              <a:t>.</a:t>
            </a:r>
          </a:p>
          <a:p>
            <a:pPr marL="971550" lvl="1" indent="-285750"/>
            <a:r>
              <a:rPr lang="pt-BR" sz="1400" dirty="0"/>
              <a:t> Dinamismo: Diferentemente de </a:t>
            </a:r>
            <a:r>
              <a:rPr lang="pt-BR" sz="1400" dirty="0" err="1"/>
              <a:t>arrays</a:t>
            </a:r>
            <a:r>
              <a:rPr lang="pt-BR" sz="1400" dirty="0"/>
              <a:t>, o tamanho das listas pode ser alterado dinamicamente. </a:t>
            </a:r>
          </a:p>
          <a:p>
            <a:pPr marL="971550" lvl="1" indent="-285750"/>
            <a:r>
              <a:rPr lang="pt-BR" sz="1400" dirty="0"/>
              <a:t>Tipos Genéricos: Suportam o uso de tipos genéricos para evitar problemas de tipo.</a:t>
            </a:r>
          </a:p>
          <a:p>
            <a:pPr marL="971550" lvl="1" indent="-285750"/>
            <a:r>
              <a:rPr lang="pt-BR" sz="1400" dirty="0"/>
              <a:t>Operações Variadas: Incluem métodos úteis como adição, remoção, busca, ordenação, etc.</a:t>
            </a:r>
          </a:p>
        </p:txBody>
      </p:sp>
    </p:spTree>
    <p:extLst>
      <p:ext uri="{BB962C8B-B14F-4D97-AF65-F5344CB8AC3E}">
        <p14:creationId xmlns:p14="http://schemas.microsoft.com/office/powerpoint/2010/main" val="2458805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DFE10-4BBC-4BB6-9B20-C37BB4E5E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</a:t>
            </a:r>
            <a:r>
              <a:rPr lang="pt-BR" dirty="0" err="1"/>
              <a:t>List</a:t>
            </a:r>
            <a:r>
              <a:rPr lang="pt-BR" dirty="0"/>
              <a:t> em Java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75ABC8A-B6CE-4CD7-8F93-95D745865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6"/>
            <a:ext cx="11007306" cy="525524"/>
          </a:xfrm>
        </p:spPr>
        <p:txBody>
          <a:bodyPr/>
          <a:lstStyle/>
          <a:p>
            <a:r>
              <a:rPr lang="pt-BR" sz="1800" dirty="0"/>
              <a:t>Criando uma lista em Java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684E389D-46A1-49E4-8EAA-3602325B8AE0}"/>
              </a:ext>
            </a:extLst>
          </p:cNvPr>
          <p:cNvGrpSpPr/>
          <p:nvPr/>
        </p:nvGrpSpPr>
        <p:grpSpPr>
          <a:xfrm>
            <a:off x="3666030" y="2765587"/>
            <a:ext cx="4859939" cy="2097778"/>
            <a:chOff x="3666030" y="2652376"/>
            <a:chExt cx="4859939" cy="2097778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BEDD6C43-7A46-4ACB-B356-6DAA5D233995}"/>
                </a:ext>
              </a:extLst>
            </p:cNvPr>
            <p:cNvSpPr/>
            <p:nvPr/>
          </p:nvSpPr>
          <p:spPr>
            <a:xfrm>
              <a:off x="4380692" y="3698816"/>
              <a:ext cx="4145277" cy="3808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50000"/>
                </a:lnSpc>
              </a:pPr>
              <a:r>
                <a:rPr lang="pt-B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List</a:t>
              </a:r>
              <a:r>
                <a:rPr lang="pt-B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&lt;String&gt; </a:t>
              </a:r>
              <a:r>
                <a:rPr lang="pt-BR" sz="14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lista</a:t>
              </a:r>
              <a:r>
                <a:rPr lang="pt-B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pt-BR" sz="14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new</a:t>
              </a:r>
              <a:r>
                <a:rPr lang="pt-B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ArrayList</a:t>
              </a:r>
              <a:r>
                <a:rPr lang="pt-B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&lt;&gt;();</a:t>
              </a:r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501B9BC8-20DD-4D13-B677-B201A02BB5EF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4659631" y="4056353"/>
              <a:ext cx="0" cy="23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2C1FF1BF-EE0D-4BEA-AF50-93B28EC5D60D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7428692" y="4079689"/>
              <a:ext cx="0" cy="208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5A200795-F70C-4173-85FF-F7CC30083B23}"/>
                </a:ext>
              </a:extLst>
            </p:cNvPr>
            <p:cNvSpPr txBox="1"/>
            <p:nvPr/>
          </p:nvSpPr>
          <p:spPr>
            <a:xfrm>
              <a:off x="5800189" y="3429000"/>
              <a:ext cx="14825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Tipo do dado da lista</a:t>
              </a:r>
            </a:p>
          </p:txBody>
        </p:sp>
        <p:cxnSp>
          <p:nvCxnSpPr>
            <p:cNvPr id="16" name="Conector: Angulado 15">
              <a:extLst>
                <a:ext uri="{FF2B5EF4-FFF2-40B4-BE49-F238E27FC236}">
                  <a16:creationId xmlns:a16="http://schemas.microsoft.com/office/drawing/2014/main" id="{6047923A-F022-4F6D-A0F1-0B3E84D77D5B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5409392" y="3567500"/>
              <a:ext cx="390797" cy="230832"/>
            </a:xfrm>
            <a:prstGeom prst="bentConnector3">
              <a:avLst>
                <a:gd name="adj1" fmla="val 125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94F0DBE0-4287-446A-8882-AF65050A77B3}"/>
                </a:ext>
              </a:extLst>
            </p:cNvPr>
            <p:cNvSpPr txBox="1"/>
            <p:nvPr/>
          </p:nvSpPr>
          <p:spPr>
            <a:xfrm>
              <a:off x="3666030" y="4288489"/>
              <a:ext cx="19872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Interface que define o comportamento de uma lista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2EB70C94-4EBE-46B8-94C9-6FCD62682807}"/>
                </a:ext>
              </a:extLst>
            </p:cNvPr>
            <p:cNvSpPr txBox="1"/>
            <p:nvPr/>
          </p:nvSpPr>
          <p:spPr>
            <a:xfrm>
              <a:off x="6435091" y="4288489"/>
              <a:ext cx="19872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Aqui ocorre a instanciação do objeto da classe </a:t>
              </a:r>
              <a:r>
                <a:rPr lang="pt-B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ArrayList</a:t>
              </a:r>
              <a:endParaRPr lang="pt-B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C941AE5E-76BD-41B4-86ED-3BE4D9E34B0F}"/>
                </a:ext>
              </a:extLst>
            </p:cNvPr>
            <p:cNvSpPr/>
            <p:nvPr/>
          </p:nvSpPr>
          <p:spPr>
            <a:xfrm>
              <a:off x="4380692" y="2652376"/>
              <a:ext cx="325700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4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import</a:t>
              </a:r>
              <a:r>
                <a:rPr lang="pt-B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java.util.ArrayList</a:t>
              </a:r>
              <a:r>
                <a:rPr lang="pt-B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pt-BR" sz="14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import</a:t>
              </a:r>
              <a:r>
                <a:rPr lang="pt-B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java.util.List</a:t>
              </a:r>
              <a:r>
                <a:rPr lang="pt-B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3260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DFE10-4BBC-4BB6-9B20-C37BB4E5E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</a:t>
            </a:r>
            <a:r>
              <a:rPr lang="pt-BR" dirty="0" err="1"/>
              <a:t>List</a:t>
            </a:r>
            <a:r>
              <a:rPr lang="pt-BR" dirty="0"/>
              <a:t> em Java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75ABC8A-B6CE-4CD7-8F93-95D745865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6"/>
            <a:ext cx="11007306" cy="525524"/>
          </a:xfrm>
        </p:spPr>
        <p:txBody>
          <a:bodyPr/>
          <a:lstStyle/>
          <a:p>
            <a:r>
              <a:rPr lang="pt-BR" sz="1800" dirty="0"/>
              <a:t>Adicionando itens a Lista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33DE0E2-165B-4C2D-8C62-7373019D773C}"/>
              </a:ext>
            </a:extLst>
          </p:cNvPr>
          <p:cNvSpPr/>
          <p:nvPr/>
        </p:nvSpPr>
        <p:spPr>
          <a:xfrm>
            <a:off x="4619897" y="2567579"/>
            <a:ext cx="29522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"Pedro"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2A00FF"/>
                </a:solidFill>
                <a:latin typeface="Consolas" panose="020B0609020204030204" pitchFamily="49" charset="0"/>
              </a:rPr>
              <a:t>Livia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"Roberto"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"Lucas"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A3F3AE3C-18A5-46E4-B657-50EB3C6B7363}"/>
              </a:ext>
            </a:extLst>
          </p:cNvPr>
          <p:cNvSpPr txBox="1">
            <a:spLocks/>
          </p:cNvSpPr>
          <p:nvPr/>
        </p:nvSpPr>
        <p:spPr>
          <a:xfrm>
            <a:off x="592347" y="3962277"/>
            <a:ext cx="11007306" cy="525524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Adicionando itens a Lista na posição desejada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7C1E25C-177C-41A6-AAEF-75D36B20C1EB}"/>
              </a:ext>
            </a:extLst>
          </p:cNvPr>
          <p:cNvSpPr/>
          <p:nvPr/>
        </p:nvSpPr>
        <p:spPr>
          <a:xfrm>
            <a:off x="4619897" y="4682170"/>
            <a:ext cx="2952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(2, 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"Julia"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(3, 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"Laura"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92086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3148</TotalTime>
  <Words>1027</Words>
  <Application>Microsoft Office PowerPoint</Application>
  <PresentationFormat>Widescreen</PresentationFormat>
  <Paragraphs>128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Times New Roman</vt:lpstr>
      <vt:lpstr>Tema do Office</vt:lpstr>
      <vt:lpstr>Vetores e ArrayList em Java</vt:lpstr>
      <vt:lpstr>Tópicos Abordados em Aula</vt:lpstr>
      <vt:lpstr>Introdução aos Vetores</vt:lpstr>
      <vt:lpstr>Sintaxe Vetores</vt:lpstr>
      <vt:lpstr>Sintaxe Vetores</vt:lpstr>
      <vt:lpstr>Sintaxe Vetores</vt:lpstr>
      <vt:lpstr>Introdução a Listas</vt:lpstr>
      <vt:lpstr>Sintaxe List em Java</vt:lpstr>
      <vt:lpstr>Sintaxe List em Java</vt:lpstr>
      <vt:lpstr>Sintaxe List em Java</vt:lpstr>
      <vt:lpstr>Sintaxe List em Java</vt:lpstr>
      <vt:lpstr>Sintaxe List em Java</vt:lpstr>
      <vt:lpstr>Desafio </vt:lpstr>
      <vt:lpstr>Desafio </vt:lpstr>
      <vt:lpstr>Desafio </vt:lpstr>
      <vt:lpstr>Desafio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220</cp:revision>
  <dcterms:created xsi:type="dcterms:W3CDTF">2024-03-08T12:14:33Z</dcterms:created>
  <dcterms:modified xsi:type="dcterms:W3CDTF">2025-01-16T21:08:14Z</dcterms:modified>
</cp:coreProperties>
</file>