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26"/>
  </p:notesMasterIdLst>
  <p:handoutMasterIdLst>
    <p:handoutMasterId r:id="rId27"/>
  </p:handoutMasterIdLst>
  <p:sldIdLst>
    <p:sldId id="363" r:id="rId5"/>
    <p:sldId id="364" r:id="rId6"/>
    <p:sldId id="366" r:id="rId7"/>
    <p:sldId id="276" r:id="rId8"/>
    <p:sldId id="277" r:id="rId9"/>
    <p:sldId id="279" r:id="rId10"/>
    <p:sldId id="278" r:id="rId11"/>
    <p:sldId id="369" r:id="rId12"/>
    <p:sldId id="370" r:id="rId13"/>
    <p:sldId id="372" r:id="rId14"/>
    <p:sldId id="371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73" r:id="rId23"/>
    <p:sldId id="374" r:id="rId24"/>
    <p:sldId id="37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19/03/2025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19/03/2025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6639"/>
          </a:xfrm>
        </p:spPr>
        <p:txBody>
          <a:bodyPr rtlCol="0"/>
          <a:lstStyle/>
          <a:p>
            <a:pPr algn="ctr"/>
            <a:r>
              <a:rPr lang="pt-BR" dirty="0" err="1"/>
              <a:t>Arrays</a:t>
            </a:r>
            <a:r>
              <a:rPr lang="pt-BR" dirty="0"/>
              <a:t> 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r>
              <a:rPr lang="pt-BR" dirty="0"/>
              <a:t> - Splice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3755644" cy="87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método 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é usado para: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Remover elementos de um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5BDC89-51F8-4D19-B5BA-88E617126424}"/>
              </a:ext>
            </a:extLst>
          </p:cNvPr>
          <p:cNvSpPr/>
          <p:nvPr/>
        </p:nvSpPr>
        <p:spPr>
          <a:xfrm>
            <a:off x="749185" y="3451627"/>
            <a:ext cx="1050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times.splice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//["Santos", "Palmeiras"]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DB622B-DFE5-46A3-BF16-414D37A429F6}"/>
              </a:ext>
            </a:extLst>
          </p:cNvPr>
          <p:cNvSpPr/>
          <p:nvPr/>
        </p:nvSpPr>
        <p:spPr>
          <a:xfrm>
            <a:off x="749185" y="3952720"/>
            <a:ext cx="6096000" cy="417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Substituir elementos existentes por novos valores.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7908234-7011-470A-BA04-51D5DD7B7281}"/>
              </a:ext>
            </a:extLst>
          </p:cNvPr>
          <p:cNvSpPr/>
          <p:nvPr/>
        </p:nvSpPr>
        <p:spPr>
          <a:xfrm>
            <a:off x="749185" y="4532681"/>
            <a:ext cx="10569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times.splice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"Corinthians"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//["Santos", "Corinthians", "Palmeiras"]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A265C9-7C63-46F9-BB73-68451A27BBF8}"/>
              </a:ext>
            </a:extLst>
          </p:cNvPr>
          <p:cNvSpPr/>
          <p:nvPr/>
        </p:nvSpPr>
        <p:spPr>
          <a:xfrm>
            <a:off x="749185" y="5033774"/>
            <a:ext cx="6096000" cy="417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Adicionando elementos de um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216475-F609-40B8-BF8B-B529D1D6A2D3}"/>
              </a:ext>
            </a:extLst>
          </p:cNvPr>
          <p:cNvSpPr/>
          <p:nvPr/>
        </p:nvSpPr>
        <p:spPr>
          <a:xfrm>
            <a:off x="749185" y="5613737"/>
            <a:ext cx="10569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times.splice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"Corinthians"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//["Santos", "Corinthians", "São Paulo", "Palmeiras"]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2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89B040-E810-4783-8D71-A746C113102A}"/>
              </a:ext>
            </a:extLst>
          </p:cNvPr>
          <p:cNvSpPr/>
          <p:nvPr/>
        </p:nvSpPr>
        <p:spPr>
          <a:xfrm>
            <a:off x="749185" y="2939947"/>
            <a:ext cx="3558988" cy="697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times.indexOf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“Santos"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endParaRPr lang="pt-BR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Encontra a posição de um elemento</a:t>
            </a:r>
          </a:p>
        </p:txBody>
      </p:sp>
    </p:spTree>
    <p:extLst>
      <p:ext uri="{BB962C8B-B14F-4D97-AF65-F5344CB8AC3E}">
        <p14:creationId xmlns:p14="http://schemas.microsoft.com/office/powerpoint/2010/main" val="188380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5AF0E4-3407-4F11-8629-D5CE60F3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Objeto 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91287-26C8-479E-9865-62D21874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objeto</a:t>
            </a:r>
            <a:r>
              <a:rPr lang="pt-BR" dirty="0"/>
              <a:t> é uma estrutura de dados fundamental no </a:t>
            </a:r>
            <a:r>
              <a:rPr lang="pt-BR" dirty="0" err="1"/>
              <a:t>JavaScript</a:t>
            </a:r>
            <a:r>
              <a:rPr lang="pt-BR" dirty="0"/>
              <a:t> que permite armazenar diversas informações em um único local. Ele é composto por pares de </a:t>
            </a:r>
            <a:r>
              <a:rPr lang="pt-BR" b="1" dirty="0"/>
              <a:t>chave</a:t>
            </a:r>
            <a:r>
              <a:rPr lang="pt-BR" dirty="0"/>
              <a:t> e </a:t>
            </a:r>
            <a:r>
              <a:rPr lang="pt-BR" b="1" dirty="0"/>
              <a:t>valor</a:t>
            </a:r>
            <a:r>
              <a:rPr lang="pt-BR" dirty="0"/>
              <a:t>, sendo ideal para representar elementos com características ou atributos.</a:t>
            </a:r>
          </a:p>
          <a:p>
            <a:pPr lvl="1"/>
            <a:r>
              <a:rPr lang="pt-BR" b="1" dirty="0"/>
              <a:t>Estruturado</a:t>
            </a:r>
            <a:r>
              <a:rPr lang="pt-BR" dirty="0"/>
              <a:t>: Cada elemento dentro de um objeto é composto por uma </a:t>
            </a:r>
            <a:r>
              <a:rPr lang="pt-BR" b="1" dirty="0"/>
              <a:t>chave</a:t>
            </a:r>
            <a:r>
              <a:rPr lang="pt-BR" dirty="0"/>
              <a:t> (</a:t>
            </a:r>
            <a:r>
              <a:rPr lang="pt-BR" dirty="0" err="1"/>
              <a:t>key</a:t>
            </a:r>
            <a:r>
              <a:rPr lang="pt-BR" dirty="0"/>
              <a:t>) e um </a:t>
            </a:r>
            <a:r>
              <a:rPr lang="pt-BR" b="1" dirty="0"/>
              <a:t>valor</a:t>
            </a:r>
            <a:r>
              <a:rPr lang="pt-BR" dirty="0"/>
              <a:t> (</a:t>
            </a:r>
            <a:r>
              <a:rPr lang="pt-BR" dirty="0" err="1"/>
              <a:t>value</a:t>
            </a:r>
            <a:r>
              <a:rPr lang="pt-BR" dirty="0"/>
              <a:t>), permitindo uma organização clara e eficiente dos dados.</a:t>
            </a:r>
          </a:p>
          <a:p>
            <a:pPr lvl="1"/>
            <a:r>
              <a:rPr lang="pt-BR" b="1" dirty="0"/>
              <a:t>Flexível</a:t>
            </a:r>
            <a:r>
              <a:rPr lang="pt-BR" dirty="0"/>
              <a:t>: É possível adicionar, remover ou modificar propriedades a qualquer momento, tornando os objetos altamente adaptáveis.</a:t>
            </a:r>
          </a:p>
          <a:p>
            <a:pPr lvl="1"/>
            <a:r>
              <a:rPr lang="pt-BR" b="1" dirty="0"/>
              <a:t>Multidimensional</a:t>
            </a:r>
            <a:r>
              <a:rPr lang="pt-BR" dirty="0"/>
              <a:t>: Objetos podem conter outros objetos, </a:t>
            </a:r>
            <a:r>
              <a:rPr lang="pt-BR" dirty="0" err="1"/>
              <a:t>arrays</a:t>
            </a:r>
            <a:r>
              <a:rPr lang="pt-BR" dirty="0"/>
              <a:t> ou funções dentro de suas propriedades, facilitando a criação de estruturas complexas.</a:t>
            </a:r>
          </a:p>
          <a:p>
            <a:pPr marL="1028700" lvl="1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48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1495648-0D24-4576-800F-DD293346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um Objeto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C38D4E-D9EA-4061-A6AD-86215F46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857885"/>
          </a:xfrm>
        </p:spPr>
        <p:txBody>
          <a:bodyPr/>
          <a:lstStyle/>
          <a:p>
            <a:r>
              <a:rPr lang="pt-BR" dirty="0"/>
              <a:t>Um objeto é criado usando chaves ({}) e contém um conjunto de propriedades no formato: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2B2FB7-C7E6-40FF-8506-F286E348B48A}"/>
              </a:ext>
            </a:extLst>
          </p:cNvPr>
          <p:cNvSpPr/>
          <p:nvPr/>
        </p:nvSpPr>
        <p:spPr>
          <a:xfrm>
            <a:off x="4572000" y="3429000"/>
            <a:ext cx="304800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 = {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chave: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"Valor"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"Notebook"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3500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emEstoque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5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213452-F534-4B70-9673-49A78325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Propriedades de um Objeto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D59AD3-AD95-44EC-A3D0-832AF09D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10285"/>
          </a:xfrm>
        </p:spPr>
        <p:txBody>
          <a:bodyPr/>
          <a:lstStyle/>
          <a:p>
            <a:r>
              <a:rPr lang="pt-BR" dirty="0"/>
              <a:t>Notação de ponto (.) – Mais comum e recomendada quando a chave é conhecida e não contém espaços ou caracteres especiais.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CC1E137-0ED3-4CAD-93EF-2890C341F2CE}"/>
              </a:ext>
            </a:extLst>
          </p:cNvPr>
          <p:cNvSpPr/>
          <p:nvPr/>
        </p:nvSpPr>
        <p:spPr>
          <a:xfrm>
            <a:off x="2540417" y="3146067"/>
            <a:ext cx="7111166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 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Resultado: Notebook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 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Resultado: 3500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DECD9B8F-63DA-4725-AF62-C5C4E13768AD}"/>
              </a:ext>
            </a:extLst>
          </p:cNvPr>
          <p:cNvSpPr txBox="1">
            <a:spLocks/>
          </p:cNvSpPr>
          <p:nvPr/>
        </p:nvSpPr>
        <p:spPr>
          <a:xfrm>
            <a:off x="592347" y="4316004"/>
            <a:ext cx="11007306" cy="59303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Notação de colchetes ([]) – Necessária quando a chave é dinâmica ou contém caracteres especiais.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ADEA6D-82AC-4DD8-A436-3D62E53F68ED}"/>
              </a:ext>
            </a:extLst>
          </p:cNvPr>
          <p:cNvSpPr/>
          <p:nvPr/>
        </p:nvSpPr>
        <p:spPr>
          <a:xfrm>
            <a:off x="2509520" y="5200148"/>
            <a:ext cx="717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console.log(produto[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Resultado: Notebook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7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213452-F534-4B70-9673-49A78325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itens um Objeto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D59AD3-AD95-44EC-A3D0-832AF09D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10285"/>
          </a:xfrm>
        </p:spPr>
        <p:txBody>
          <a:bodyPr/>
          <a:lstStyle/>
          <a:p>
            <a:r>
              <a:rPr lang="pt-BR" dirty="0"/>
              <a:t>Notação de ponto (.) – Essa é a forma mais comum e direta para adicionar uma nova propriedade ao objeto.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DECD9B8F-63DA-4725-AF62-C5C4E13768AD}"/>
              </a:ext>
            </a:extLst>
          </p:cNvPr>
          <p:cNvSpPr txBox="1">
            <a:spLocks/>
          </p:cNvSpPr>
          <p:nvPr/>
        </p:nvSpPr>
        <p:spPr>
          <a:xfrm>
            <a:off x="592347" y="3744688"/>
            <a:ext cx="11007306" cy="101028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Notação de colchetes ([]) – Essa abordagem é útil quando o nome da propriedade é uma </a:t>
            </a:r>
            <a:r>
              <a:rPr lang="pt-BR" dirty="0" err="1"/>
              <a:t>string</a:t>
            </a:r>
            <a:r>
              <a:rPr lang="pt-BR" dirty="0"/>
              <a:t> dinâmica ou contém caracteres especiais.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2D100B-C91A-41B3-89C0-88699B6CB3FA}"/>
              </a:ext>
            </a:extLst>
          </p:cNvPr>
          <p:cNvSpPr/>
          <p:nvPr/>
        </p:nvSpPr>
        <p:spPr>
          <a:xfrm>
            <a:off x="4294063" y="2903094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produto.fabricante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"Dell"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104FF40-E91B-454A-B312-748DDD09657E}"/>
              </a:ext>
            </a:extLst>
          </p:cNvPr>
          <p:cNvSpPr/>
          <p:nvPr/>
        </p:nvSpPr>
        <p:spPr>
          <a:xfrm>
            <a:off x="4104107" y="5042569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produto[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"fabricante"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"Dell"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8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213452-F534-4B70-9673-49A78325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itens um Objeto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D59AD3-AD95-44EC-A3D0-832AF09D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10285"/>
          </a:xfrm>
        </p:spPr>
        <p:txBody>
          <a:bodyPr/>
          <a:lstStyle/>
          <a:p>
            <a:r>
              <a:rPr lang="pt-BR" dirty="0"/>
              <a:t>Notação de ponto (.) – Essa é a forma mais comum e direta para adicionar uma nova propriedade ao objeto.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DECD9B8F-63DA-4725-AF62-C5C4E13768AD}"/>
              </a:ext>
            </a:extLst>
          </p:cNvPr>
          <p:cNvSpPr txBox="1">
            <a:spLocks/>
          </p:cNvSpPr>
          <p:nvPr/>
        </p:nvSpPr>
        <p:spPr>
          <a:xfrm>
            <a:off x="592347" y="3918154"/>
            <a:ext cx="11007306" cy="101028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Notação de colchetes ([]) – Essa abordagem é útil quando o nome da propriedade é uma </a:t>
            </a:r>
            <a:r>
              <a:rPr lang="pt-BR" dirty="0" err="1"/>
              <a:t>string</a:t>
            </a:r>
            <a:r>
              <a:rPr lang="pt-BR" dirty="0"/>
              <a:t> dinâmica ou contém caracteres especiais.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52ABAE-E767-4D12-B34A-404D1B8CFE20}"/>
              </a:ext>
            </a:extLst>
          </p:cNvPr>
          <p:cNvSpPr/>
          <p:nvPr/>
        </p:nvSpPr>
        <p:spPr>
          <a:xfrm>
            <a:off x="4420699" y="320189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produto.fabricante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5438A9-8E4A-4EDC-A64C-D236771C27C3}"/>
              </a:ext>
            </a:extLst>
          </p:cNvPr>
          <p:cNvSpPr/>
          <p:nvPr/>
        </p:nvSpPr>
        <p:spPr>
          <a:xfrm>
            <a:off x="4167424" y="5275369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"fabricante"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4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39CA59-FE6C-4167-A29D-73050056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de Objetos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8A81A7-7F16-43C2-A76D-FA958E4D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15775"/>
          </a:xfrm>
        </p:spPr>
        <p:txBody>
          <a:bodyPr/>
          <a:lstStyle/>
          <a:p>
            <a:r>
              <a:rPr lang="pt-BR" sz="1800"/>
              <a:t>Um array de objetos é uma estrutura que armazena múltiplos objetos em uma única variável, permitindo organizar e manipular coleções de dados complexos, como produtos ou usuários. Cada objeto dentro do array possui propriedades com chaves e valores específicos.</a:t>
            </a:r>
            <a:endParaRPr lang="pt-BR" sz="18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960CA06-B790-4417-9F22-92B205BE655D}"/>
              </a:ext>
            </a:extLst>
          </p:cNvPr>
          <p:cNvSpPr/>
          <p:nvPr/>
        </p:nvSpPr>
        <p:spPr>
          <a:xfrm>
            <a:off x="1756299" y="3972255"/>
            <a:ext cx="8679402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produtos = [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"Teclado"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categoria: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"Periférico"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"Monitor"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categoria: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"Eletrônico"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800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categoria: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"Periférico"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88853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223FAA3-47B3-4C43-8493-B945285D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Avançados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81B5ECB-27D6-42B0-8CFB-E6B7F772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31185"/>
          </a:xfrm>
        </p:spPr>
        <p:txBody>
          <a:bodyPr/>
          <a:lstStyle/>
          <a:p>
            <a:r>
              <a:rPr lang="pt-BR" dirty="0"/>
              <a:t>O método .</a:t>
            </a:r>
            <a:r>
              <a:rPr lang="pt-BR" dirty="0" err="1"/>
              <a:t>forEach</a:t>
            </a:r>
            <a:r>
              <a:rPr lang="pt-BR" dirty="0"/>
              <a:t>() é utilizado para percorrer elementos de um </a:t>
            </a:r>
            <a:r>
              <a:rPr lang="pt-BR" dirty="0" err="1"/>
              <a:t>array</a:t>
            </a:r>
            <a:r>
              <a:rPr lang="pt-BR" dirty="0"/>
              <a:t> e executar uma função para cada item desse </a:t>
            </a:r>
            <a:r>
              <a:rPr lang="pt-BR" dirty="0" err="1"/>
              <a:t>array</a:t>
            </a:r>
            <a:r>
              <a:rPr lang="pt-BR" dirty="0"/>
              <a:t>. Ele é uma alternativa mais moderna e direta ao for tradicional, especialmente quando não é necessário acessar o índice.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0B54B3-BA53-4AB1-94CF-903AE1A153F2}"/>
              </a:ext>
            </a:extLst>
          </p:cNvPr>
          <p:cNvSpPr/>
          <p:nvPr/>
        </p:nvSpPr>
        <p:spPr>
          <a:xfrm>
            <a:off x="1951607" y="4018443"/>
            <a:ext cx="8288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produtos.forEach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((produto)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produto.nome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- R$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produto.preco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8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C3FB951-90DD-417E-99B3-76B247B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Avançados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A47C640-269D-4D5E-8B3D-BC2EEEC2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601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🔎 .</a:t>
            </a:r>
            <a:r>
              <a:rPr lang="pt-BR" dirty="0" err="1"/>
              <a:t>filter</a:t>
            </a:r>
            <a:r>
              <a:rPr lang="pt-BR" dirty="0"/>
              <a:t>() - Filtrando elementos</a:t>
            </a:r>
          </a:p>
          <a:p>
            <a:pPr indent="457200">
              <a:spcBef>
                <a:spcPts val="0"/>
              </a:spcBef>
            </a:pPr>
            <a:r>
              <a:rPr lang="pt-BR" dirty="0"/>
              <a:t>O .</a:t>
            </a:r>
            <a:r>
              <a:rPr lang="pt-BR" dirty="0" err="1"/>
              <a:t>filter</a:t>
            </a:r>
            <a:r>
              <a:rPr lang="pt-BR" dirty="0"/>
              <a:t>() cria um novo </a:t>
            </a:r>
            <a:r>
              <a:rPr lang="pt-BR" dirty="0" err="1"/>
              <a:t>array</a:t>
            </a:r>
            <a:r>
              <a:rPr lang="pt-BR" dirty="0"/>
              <a:t> contendo apenas os elementos que atendem a uma condição específica.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2F7A30-8128-4F8E-8083-92E538AED46F}"/>
              </a:ext>
            </a:extLst>
          </p:cNvPr>
          <p:cNvSpPr/>
          <p:nvPr/>
        </p:nvSpPr>
        <p:spPr>
          <a:xfrm>
            <a:off x="1485530" y="3429000"/>
            <a:ext cx="92209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produtos = [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"Teclado"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"Monitor"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600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"Cabo USB"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produtosCaros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produtos.filter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(produto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produto.preco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produtosCaros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0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B44ECA-AA58-4BD0-8F0E-C785FAC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</a:t>
            </a:r>
            <a:r>
              <a:rPr lang="pt-BR" dirty="0" err="1"/>
              <a:t>Array</a:t>
            </a:r>
            <a:r>
              <a:rPr lang="pt-BR" dirty="0"/>
              <a:t> 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EBC957-A1DD-4E98-AB16-9265921D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é uma estrutura de dados que armazena vários elementos em uma única variável. Esses elementos podem ser de diferentes tipos, como números, </a:t>
            </a:r>
            <a:r>
              <a:rPr lang="pt-BR" dirty="0" err="1"/>
              <a:t>strings</a:t>
            </a:r>
            <a:r>
              <a:rPr lang="pt-BR" dirty="0"/>
              <a:t> ou até mesmo outros </a:t>
            </a:r>
            <a:r>
              <a:rPr lang="pt-BR" dirty="0" err="1"/>
              <a:t>arrays</a:t>
            </a:r>
            <a:r>
              <a:rPr lang="pt-BR" dirty="0"/>
              <a:t> e objetos.</a:t>
            </a:r>
          </a:p>
          <a:p>
            <a:pPr marL="1028700" lvl="1" indent="-342900"/>
            <a:r>
              <a:rPr lang="pt-BR" b="1" dirty="0"/>
              <a:t>Indexado</a:t>
            </a:r>
            <a:r>
              <a:rPr lang="pt-BR" dirty="0"/>
              <a:t>: Cada elemento é acessado por meio de um índice (que sempre começa no número </a:t>
            </a:r>
            <a:r>
              <a:rPr lang="pt-BR" b="1" dirty="0"/>
              <a:t>0</a:t>
            </a:r>
            <a:r>
              <a:rPr lang="pt-BR" dirty="0"/>
              <a:t>)</a:t>
            </a:r>
          </a:p>
          <a:p>
            <a:pPr marL="1028700" lvl="1" indent="-342900"/>
            <a:r>
              <a:rPr lang="pt-BR" b="1" dirty="0"/>
              <a:t>Dinâmico</a:t>
            </a:r>
            <a:r>
              <a:rPr lang="pt-BR" dirty="0"/>
              <a:t>: Pode crescer ou diminuir de tamanho conforme necessário</a:t>
            </a:r>
          </a:p>
          <a:p>
            <a:pPr marL="1028700" lvl="1" indent="-342900"/>
            <a:r>
              <a:rPr lang="pt-BR" b="1" dirty="0"/>
              <a:t>Versátil</a:t>
            </a:r>
            <a:r>
              <a:rPr lang="pt-BR" dirty="0"/>
              <a:t>: Aceita diferentes tipos de dados, como números, textos e até funções.</a:t>
            </a:r>
          </a:p>
        </p:txBody>
      </p:sp>
    </p:spTree>
    <p:extLst>
      <p:ext uri="{BB962C8B-B14F-4D97-AF65-F5344CB8AC3E}">
        <p14:creationId xmlns:p14="http://schemas.microsoft.com/office/powerpoint/2010/main" val="147208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C3FB951-90DD-417E-99B3-76B247B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Avançados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A47C640-269D-4D5E-8B3D-BC2EEEC2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601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🔄 .</a:t>
            </a:r>
            <a:r>
              <a:rPr lang="pt-BR" dirty="0" err="1"/>
              <a:t>map</a:t>
            </a:r>
            <a:r>
              <a:rPr lang="pt-BR" dirty="0"/>
              <a:t>() - Transformando elementos</a:t>
            </a:r>
          </a:p>
          <a:p>
            <a:pPr indent="457200">
              <a:spcBef>
                <a:spcPts val="0"/>
              </a:spcBef>
            </a:pPr>
            <a:r>
              <a:rPr lang="pt-BR" dirty="0"/>
              <a:t>O .</a:t>
            </a:r>
            <a:r>
              <a:rPr lang="pt-BR" dirty="0" err="1"/>
              <a:t>map</a:t>
            </a:r>
            <a:r>
              <a:rPr lang="pt-BR" dirty="0"/>
              <a:t>() cria um novo </a:t>
            </a:r>
            <a:r>
              <a:rPr lang="pt-BR" dirty="0" err="1"/>
              <a:t>array</a:t>
            </a:r>
            <a:r>
              <a:rPr lang="pt-BR" dirty="0"/>
              <a:t> aplicando uma transformação em cada elemento.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8FA76D3-6DD2-4F60-B40A-B7626858F721}"/>
              </a:ext>
            </a:extLst>
          </p:cNvPr>
          <p:cNvSpPr/>
          <p:nvPr/>
        </p:nvSpPr>
        <p:spPr>
          <a:xfrm>
            <a:off x="2045384" y="3204839"/>
            <a:ext cx="681758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produtos = [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"Teclado"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"Monitor"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600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"Cabo USB"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produtosComDesconto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produtos.map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(produto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nome: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produto.nome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0.9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Aplica 10% de desconto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}));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produtosComDesconto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1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C3FB951-90DD-417E-99B3-76B247B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Avançados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A47C640-269D-4D5E-8B3D-BC2EEEC2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601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➕ .</a:t>
            </a:r>
            <a:r>
              <a:rPr lang="pt-BR" dirty="0" err="1"/>
              <a:t>reduce</a:t>
            </a:r>
            <a:r>
              <a:rPr lang="pt-BR" dirty="0"/>
              <a:t>() - Reduzindo para um único valor</a:t>
            </a:r>
          </a:p>
          <a:p>
            <a:pPr indent="457200">
              <a:spcBef>
                <a:spcPts val="0"/>
              </a:spcBef>
            </a:pPr>
            <a:r>
              <a:rPr lang="pt-BR" dirty="0"/>
              <a:t>O .</a:t>
            </a:r>
            <a:r>
              <a:rPr lang="pt-BR" dirty="0" err="1"/>
              <a:t>reduce</a:t>
            </a:r>
            <a:r>
              <a:rPr lang="pt-BR" dirty="0"/>
              <a:t>() percorre todos os elementos do </a:t>
            </a:r>
            <a:r>
              <a:rPr lang="pt-BR" dirty="0" err="1"/>
              <a:t>array</a:t>
            </a:r>
            <a:r>
              <a:rPr lang="pt-BR" dirty="0"/>
              <a:t> e reduz o resultado a um único valor, como uma soma ou média.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C88D77-B0D8-4379-8B5C-255684B4F662}"/>
              </a:ext>
            </a:extLst>
          </p:cNvPr>
          <p:cNvSpPr/>
          <p:nvPr/>
        </p:nvSpPr>
        <p:spPr>
          <a:xfrm>
            <a:off x="1717040" y="3746521"/>
            <a:ext cx="87579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produtos = [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"Teclado"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"Monitor"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600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 nome: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"Cabo USB"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total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produtos.reduce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((soma, produto)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soma +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produto.preco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`Total: R$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total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C53F4C-B853-4FAD-806C-D8A7584F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Simples x Variáveis Composta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6FECC0A-2ACD-4ED9-BBBC-5D10EB16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880037"/>
          </a:xfrm>
        </p:spPr>
        <p:txBody>
          <a:bodyPr/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pt-BR" sz="2000" dirty="0"/>
              <a:t>No </a:t>
            </a:r>
            <a:r>
              <a:rPr lang="pt-BR" sz="2000" dirty="0" err="1"/>
              <a:t>JavaScript</a:t>
            </a:r>
            <a:r>
              <a:rPr lang="pt-BR" sz="2000" dirty="0"/>
              <a:t> e em outras linguagens de programação, podemos classificar as variáveis em </a:t>
            </a:r>
            <a:r>
              <a:rPr lang="pt-BR" sz="2000" b="1" dirty="0"/>
              <a:t>simples</a:t>
            </a:r>
            <a:r>
              <a:rPr lang="pt-BR" sz="2000" dirty="0"/>
              <a:t> e </a:t>
            </a:r>
            <a:r>
              <a:rPr lang="pt-BR" sz="2000" b="1" dirty="0"/>
              <a:t>compostas</a:t>
            </a:r>
            <a:r>
              <a:rPr lang="pt-BR" sz="2000" dirty="0"/>
              <a:t>, de acordo com a forma como armazenam dados.</a:t>
            </a:r>
          </a:p>
          <a:p>
            <a:pPr marL="800100" lvl="2" indent="-342900" algn="just">
              <a:spcBef>
                <a:spcPts val="0"/>
              </a:spcBef>
            </a:pPr>
            <a:r>
              <a:rPr lang="pt-BR" sz="1600" b="1" dirty="0"/>
              <a:t>Variáveis simples </a:t>
            </a:r>
            <a:r>
              <a:rPr lang="pt-BR" sz="1600" dirty="0"/>
              <a:t>só conseguem armazenar </a:t>
            </a:r>
            <a:r>
              <a:rPr lang="pt-BR" sz="1600" b="1" dirty="0"/>
              <a:t>um valor </a:t>
            </a:r>
            <a:r>
              <a:rPr lang="pt-BR" sz="1600" dirty="0"/>
              <a:t>por vez.</a:t>
            </a:r>
            <a:endParaRPr lang="pt-BR" sz="1600" b="1" dirty="0"/>
          </a:p>
          <a:p>
            <a:pPr marL="800100" lvl="2" indent="-342900" algn="just">
              <a:spcBef>
                <a:spcPts val="0"/>
              </a:spcBef>
            </a:pPr>
            <a:r>
              <a:rPr lang="pt-BR" sz="1600" b="1" dirty="0"/>
              <a:t>Variáveis Composta </a:t>
            </a:r>
            <a:r>
              <a:rPr lang="pt-BR" sz="1600" dirty="0"/>
              <a:t>dever ser capazes de armazenar </a:t>
            </a:r>
            <a:r>
              <a:rPr lang="pt-BR" sz="1600" b="1" dirty="0"/>
              <a:t>vários</a:t>
            </a:r>
            <a:r>
              <a:rPr lang="pt-BR" sz="1600" dirty="0"/>
              <a:t> </a:t>
            </a:r>
            <a:r>
              <a:rPr lang="pt-BR" sz="1600" b="1" dirty="0"/>
              <a:t>valores</a:t>
            </a:r>
            <a:r>
              <a:rPr lang="pt-BR" sz="1600" dirty="0"/>
              <a:t> em uma mesma estrutura.</a:t>
            </a:r>
            <a:endParaRPr lang="pt-BR" sz="1600" b="1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056369-EC5C-4FA2-B670-35CC3EE17B78}"/>
              </a:ext>
            </a:extLst>
          </p:cNvPr>
          <p:cNvSpPr/>
          <p:nvPr/>
        </p:nvSpPr>
        <p:spPr>
          <a:xfrm>
            <a:off x="1336646" y="4468964"/>
            <a:ext cx="2388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/>
              <a:t>let nome = "Pedro";</a:t>
            </a:r>
          </a:p>
          <a:p>
            <a:r>
              <a:rPr lang="pt-BR"/>
              <a:t>let idade = 25;</a:t>
            </a:r>
          </a:p>
          <a:p>
            <a:r>
              <a:rPr lang="pt-BR"/>
              <a:t>let aprovado = true;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79D32D-75FA-4B69-BD0A-F638F5EC6E09}"/>
              </a:ext>
            </a:extLst>
          </p:cNvPr>
          <p:cNvSpPr/>
          <p:nvPr/>
        </p:nvSpPr>
        <p:spPr>
          <a:xfrm>
            <a:off x="5212359" y="49306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frutas = ["Maçã", "Banana", "Uva"];</a:t>
            </a:r>
          </a:p>
          <a:p>
            <a:r>
              <a:rPr lang="pt-BR" dirty="0"/>
              <a:t>console.log(frutas[0]);</a:t>
            </a:r>
          </a:p>
        </p:txBody>
      </p:sp>
    </p:spTree>
    <p:extLst>
      <p:ext uri="{BB962C8B-B14F-4D97-AF65-F5344CB8AC3E}">
        <p14:creationId xmlns:p14="http://schemas.microsoft.com/office/powerpoint/2010/main" val="405622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E94642A-7F0F-4AF3-B26B-48EA722D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23" y="4260524"/>
            <a:ext cx="381085" cy="747284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1B70D5A8-657F-407D-AEBD-120CFDE0C9CC}"/>
              </a:ext>
            </a:extLst>
          </p:cNvPr>
          <p:cNvGrpSpPr/>
          <p:nvPr/>
        </p:nvGrpSpPr>
        <p:grpSpPr>
          <a:xfrm>
            <a:off x="3106311" y="4827367"/>
            <a:ext cx="2809869" cy="1440000"/>
            <a:chOff x="3106311" y="4827367"/>
            <a:chExt cx="2809869" cy="14400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4323543-D071-4244-8314-180F268F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4875761"/>
              <a:ext cx="2610172" cy="1343212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37F4BFB9-EA94-4CAB-92E8-FEB238BF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94" y="4827367"/>
              <a:ext cx="1440000" cy="1440000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ED77F01-641D-4919-B94F-179455DFBC22}"/>
                </a:ext>
              </a:extLst>
            </p:cNvPr>
            <p:cNvSpPr/>
            <p:nvPr/>
          </p:nvSpPr>
          <p:spPr>
            <a:xfrm>
              <a:off x="3106311" y="5279499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a2</a:t>
              </a:r>
              <a:endParaRPr lang="pt-BR" b="1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EB6971C-7206-4A2C-AD35-1AB18CC4D60E}"/>
              </a:ext>
            </a:extLst>
          </p:cNvPr>
          <p:cNvGrpSpPr/>
          <p:nvPr/>
        </p:nvGrpSpPr>
        <p:grpSpPr>
          <a:xfrm>
            <a:off x="3106311" y="2163660"/>
            <a:ext cx="2809869" cy="1440000"/>
            <a:chOff x="3106311" y="2163660"/>
            <a:chExt cx="2809869" cy="14400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92E648B2-32C7-43D5-8EEC-2F7147A0F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2212054"/>
              <a:ext cx="2610172" cy="13432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6180071-FCBB-4E94-95D0-5C696C6C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94" y="2163660"/>
              <a:ext cx="1440000" cy="1440000"/>
            </a:xfrm>
            <a:prstGeom prst="rect">
              <a:avLst/>
            </a:prstGeom>
          </p:spPr>
        </p:pic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9412214-E14C-407C-AD63-1C997E9155F0}"/>
                </a:ext>
              </a:extLst>
            </p:cNvPr>
            <p:cNvSpPr/>
            <p:nvPr/>
          </p:nvSpPr>
          <p:spPr>
            <a:xfrm>
              <a:off x="3106311" y="2615792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a0</a:t>
              </a:r>
              <a:endParaRPr lang="pt-BR" b="1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3CA717D-7AA4-4CB8-A00B-A3112A94DAC7}"/>
              </a:ext>
            </a:extLst>
          </p:cNvPr>
          <p:cNvGrpSpPr/>
          <p:nvPr/>
        </p:nvGrpSpPr>
        <p:grpSpPr>
          <a:xfrm>
            <a:off x="3106311" y="3555266"/>
            <a:ext cx="2809869" cy="1343212"/>
            <a:chOff x="3106311" y="3555266"/>
            <a:chExt cx="2809869" cy="1343212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F38D6B4-5CA8-482A-B555-A701250A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3555266"/>
              <a:ext cx="2610172" cy="1343212"/>
            </a:xfrm>
            <a:prstGeom prst="rect">
              <a:avLst/>
            </a:prstGeom>
          </p:spPr>
        </p:pic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B4B55AE-9E29-427B-8B2C-81365162057F}"/>
                </a:ext>
              </a:extLst>
            </p:cNvPr>
            <p:cNvSpPr/>
            <p:nvPr/>
          </p:nvSpPr>
          <p:spPr>
            <a:xfrm>
              <a:off x="3106311" y="3959004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a1</a:t>
              </a:r>
              <a:endParaRPr lang="pt-BR" b="1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C1ED46-B0C4-4FF3-A7C7-16783D189B8B}"/>
              </a:ext>
            </a:extLst>
          </p:cNvPr>
          <p:cNvSpPr txBox="1"/>
          <p:nvPr/>
        </p:nvSpPr>
        <p:spPr>
          <a:xfrm>
            <a:off x="6888652" y="3349709"/>
            <a:ext cx="165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a0</a:t>
            </a:r>
          </a:p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</a:t>
            </a:r>
          </a:p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a2</a:t>
            </a:r>
          </a:p>
        </p:txBody>
      </p:sp>
    </p:spTree>
    <p:extLst>
      <p:ext uri="{BB962C8B-B14F-4D97-AF65-F5344CB8AC3E}">
        <p14:creationId xmlns:p14="http://schemas.microsoft.com/office/powerpoint/2010/main" val="284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C1ED46-B0C4-4FF3-A7C7-16783D189B8B}"/>
              </a:ext>
            </a:extLst>
          </p:cNvPr>
          <p:cNvSpPr txBox="1"/>
          <p:nvPr/>
        </p:nvSpPr>
        <p:spPr>
          <a:xfrm>
            <a:off x="7162800" y="3505200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43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a = []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C9102C-D849-4938-B8F8-2E004F40F3BB}"/>
              </a:ext>
            </a:extLst>
          </p:cNvPr>
          <p:cNvSpPr/>
          <p:nvPr/>
        </p:nvSpPr>
        <p:spPr>
          <a:xfrm>
            <a:off x="2231121" y="1827431"/>
            <a:ext cx="3276600" cy="464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47D189C-4DBB-44B7-9750-3EA5BC4B1008}"/>
              </a:ext>
            </a:extLst>
          </p:cNvPr>
          <p:cNvSpPr/>
          <p:nvPr/>
        </p:nvSpPr>
        <p:spPr>
          <a:xfrm>
            <a:off x="1964421" y="1567325"/>
            <a:ext cx="533399" cy="535736"/>
          </a:xfrm>
          <a:prstGeom prst="ellipse">
            <a:avLst/>
          </a:prstGeom>
          <a:solidFill>
            <a:srgbClr val="043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a</a:t>
            </a:r>
            <a:endParaRPr lang="pt-BR" sz="3600" b="1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C7B9FBD-F478-4422-B6F3-FD4BEE5E3316}"/>
              </a:ext>
            </a:extLst>
          </p:cNvPr>
          <p:cNvGrpSpPr/>
          <p:nvPr/>
        </p:nvGrpSpPr>
        <p:grpSpPr>
          <a:xfrm>
            <a:off x="2466354" y="1889944"/>
            <a:ext cx="2806134" cy="1440000"/>
            <a:chOff x="2376816" y="2054667"/>
            <a:chExt cx="2806134" cy="14400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92E648B2-32C7-43D5-8EEC-2F7147A0F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2103061"/>
              <a:ext cx="2610172" cy="13432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6180071-FCBB-4E94-95D0-5C696C6C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64" y="2054667"/>
              <a:ext cx="1440000" cy="1440000"/>
            </a:xfrm>
            <a:prstGeom prst="rect">
              <a:avLst/>
            </a:prstGeom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59B91DE-5FBA-4784-8546-AE5EC857D500}"/>
                </a:ext>
              </a:extLst>
            </p:cNvPr>
            <p:cNvSpPr/>
            <p:nvPr/>
          </p:nvSpPr>
          <p:spPr>
            <a:xfrm>
              <a:off x="2376816" y="2506799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0</a:t>
              </a:r>
              <a:endParaRPr lang="pt-BR" b="1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043ECC5-4607-47F9-9E53-EF3CBE9B45AB}"/>
              </a:ext>
            </a:extLst>
          </p:cNvPr>
          <p:cNvGrpSpPr/>
          <p:nvPr/>
        </p:nvGrpSpPr>
        <p:grpSpPr>
          <a:xfrm>
            <a:off x="2466354" y="3480241"/>
            <a:ext cx="2806134" cy="1343212"/>
            <a:chOff x="2376816" y="3446273"/>
            <a:chExt cx="2806134" cy="1343212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F38D6B4-5CA8-482A-B555-A701250A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3446273"/>
              <a:ext cx="2610172" cy="1343212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C21509-2FA8-43D1-8F3B-E7413A2A18F8}"/>
                </a:ext>
              </a:extLst>
            </p:cNvPr>
            <p:cNvSpPr/>
            <p:nvPr/>
          </p:nvSpPr>
          <p:spPr>
            <a:xfrm>
              <a:off x="2376816" y="3850011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1</a:t>
              </a:r>
              <a:endParaRPr lang="pt-BR" b="1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D1F32FF-0519-4B21-BB7E-60C415427F45}"/>
              </a:ext>
            </a:extLst>
          </p:cNvPr>
          <p:cNvGrpSpPr/>
          <p:nvPr/>
        </p:nvGrpSpPr>
        <p:grpSpPr>
          <a:xfrm>
            <a:off x="2466354" y="4973749"/>
            <a:ext cx="2806134" cy="1440000"/>
            <a:chOff x="2376816" y="4723235"/>
            <a:chExt cx="2806134" cy="14400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4323543-D071-4244-8314-180F268F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4771629"/>
              <a:ext cx="2610172" cy="1343212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37F4BFB9-EA94-4CAB-92E8-FEB238BF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930" y="4723235"/>
              <a:ext cx="1440000" cy="1440000"/>
            </a:xfrm>
            <a:prstGeom prst="rect">
              <a:avLst/>
            </a:prstGeom>
          </p:spPr>
        </p:pic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52C2618-1B5D-4063-89A4-E5F593BA2FFD}"/>
                </a:ext>
              </a:extLst>
            </p:cNvPr>
            <p:cNvSpPr/>
            <p:nvPr/>
          </p:nvSpPr>
          <p:spPr>
            <a:xfrm>
              <a:off x="2376816" y="5162821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3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17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9251D5-04F0-4C35-A752-80823BB9A12C}"/>
              </a:ext>
            </a:extLst>
          </p:cNvPr>
          <p:cNvSpPr txBox="1"/>
          <p:nvPr/>
        </p:nvSpPr>
        <p:spPr>
          <a:xfrm>
            <a:off x="3201739" y="2035482"/>
            <a:ext cx="5250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[        ,     ,       ]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8D1C59-10AB-41EC-939D-5F70A470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83" y="3849453"/>
            <a:ext cx="10010776" cy="126642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34BBC6-7325-447F-9A0B-C61C1D6148B7}"/>
              </a:ext>
            </a:extLst>
          </p:cNvPr>
          <p:cNvSpPr txBox="1"/>
          <p:nvPr/>
        </p:nvSpPr>
        <p:spPr>
          <a:xfrm>
            <a:off x="2584388" y="5233321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05C0FB-60F3-4922-9A25-17F6ECA5C761}"/>
              </a:ext>
            </a:extLst>
          </p:cNvPr>
          <p:cNvSpPr txBox="1"/>
          <p:nvPr/>
        </p:nvSpPr>
        <p:spPr>
          <a:xfrm>
            <a:off x="5992538" y="5249055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42BC1A4-6122-481C-B7B9-CE337F5498B4}"/>
              </a:ext>
            </a:extLst>
          </p:cNvPr>
          <p:cNvSpPr txBox="1"/>
          <p:nvPr/>
        </p:nvSpPr>
        <p:spPr>
          <a:xfrm>
            <a:off x="9421537" y="5233321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19F74AD-624F-470A-AAD7-19F28CB5F43C}"/>
              </a:ext>
            </a:extLst>
          </p:cNvPr>
          <p:cNvSpPr txBox="1"/>
          <p:nvPr/>
        </p:nvSpPr>
        <p:spPr>
          <a:xfrm>
            <a:off x="1174583" y="3021290"/>
            <a:ext cx="585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1C8EA2-A801-46BC-985B-03C8E7520E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09" y="2060202"/>
            <a:ext cx="720000" cy="72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67156F-EC3A-49A2-89C6-B0AA82E7E0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38" y="2060202"/>
            <a:ext cx="720000" cy="72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0751E56-45E2-4462-A1AA-23BBED48D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63" y="3904804"/>
            <a:ext cx="1328517" cy="13285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6FC58B1-0A19-4F0C-95C2-29D7FBD11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92" y="3907384"/>
            <a:ext cx="1150557" cy="11505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C339C4-FCBA-4DA8-AC10-1C560239850E}"/>
              </a:ext>
            </a:extLst>
          </p:cNvPr>
          <p:cNvSpPr txBox="1"/>
          <p:nvPr/>
        </p:nvSpPr>
        <p:spPr>
          <a:xfrm>
            <a:off x="3126094" y="6003580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86A170-00B6-41CE-8A2E-5EF54EEDC950}"/>
              </a:ext>
            </a:extLst>
          </p:cNvPr>
          <p:cNvSpPr txBox="1"/>
          <p:nvPr/>
        </p:nvSpPr>
        <p:spPr>
          <a:xfrm>
            <a:off x="2454756" y="2981270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(Vetor)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786143-B948-4B94-B9F6-A42A1E20BC3B}"/>
              </a:ext>
            </a:extLst>
          </p:cNvPr>
          <p:cNvSpPr txBox="1"/>
          <p:nvPr/>
        </p:nvSpPr>
        <p:spPr>
          <a:xfrm>
            <a:off x="9780309" y="5889719"/>
            <a:ext cx="114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AEC81-842E-4F62-B9BB-729644731443}"/>
              </a:ext>
            </a:extLst>
          </p:cNvPr>
          <p:cNvSpPr txBox="1"/>
          <p:nvPr/>
        </p:nvSpPr>
        <p:spPr>
          <a:xfrm>
            <a:off x="8451894" y="2990312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5378B84-8243-4AE9-9FC3-BADA2D5F61EA}"/>
              </a:ext>
            </a:extLst>
          </p:cNvPr>
          <p:cNvCxnSpPr>
            <a:cxnSpLocks/>
            <a:stCxn id="17" idx="1"/>
            <a:endCxn id="65" idx="3"/>
          </p:cNvCxnSpPr>
          <p:nvPr/>
        </p:nvCxnSpPr>
        <p:spPr>
          <a:xfrm flipH="1">
            <a:off x="1760371" y="3165936"/>
            <a:ext cx="694385" cy="24007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55E003D-AB7C-4341-AC0D-DB9BB39ED5CA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2771821" y="5756541"/>
            <a:ext cx="354273" cy="57020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04B33CB-9052-4544-A9DD-389B898EABD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012305" y="3359644"/>
            <a:ext cx="534367" cy="4898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673377D-6CA4-4894-B722-F554BF8CB44F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656104" y="4786743"/>
            <a:ext cx="697440" cy="110297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8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65" grpId="0"/>
      <p:bldP spid="3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Sintaxe para declarar um </a:t>
            </a:r>
            <a:r>
              <a:rPr lang="pt-BR" dirty="0" err="1"/>
              <a:t>Array</a:t>
            </a:r>
            <a:endParaRPr spc="-5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9251D5-04F0-4C35-A752-80823BB9A12C}"/>
              </a:ext>
            </a:extLst>
          </p:cNvPr>
          <p:cNvSpPr txBox="1"/>
          <p:nvPr/>
        </p:nvSpPr>
        <p:spPr>
          <a:xfrm>
            <a:off x="2658199" y="2387381"/>
            <a:ext cx="687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3600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carros = ["Fusca", "Gol", "Uno"]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19F74AD-624F-470A-AAD7-19F28CB5F43C}"/>
              </a:ext>
            </a:extLst>
          </p:cNvPr>
          <p:cNvSpPr txBox="1"/>
          <p:nvPr/>
        </p:nvSpPr>
        <p:spPr>
          <a:xfrm>
            <a:off x="1090611" y="3587097"/>
            <a:ext cx="158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9348E84-36F2-4CB9-9558-7291B3D74CE6}"/>
              </a:ext>
            </a:extLst>
          </p:cNvPr>
          <p:cNvGrpSpPr/>
          <p:nvPr/>
        </p:nvGrpSpPr>
        <p:grpSpPr>
          <a:xfrm>
            <a:off x="1090611" y="4457700"/>
            <a:ext cx="10010776" cy="1922821"/>
            <a:chOff x="903179" y="3824288"/>
            <a:chExt cx="10010776" cy="192282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28D1C59-10AB-41EC-939D-5F70A470F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179" y="3824288"/>
              <a:ext cx="10010776" cy="1266424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034BBC6-7325-447F-9A0B-C61C1D6148B7}"/>
                </a:ext>
              </a:extLst>
            </p:cNvPr>
            <p:cNvSpPr txBox="1"/>
            <p:nvPr/>
          </p:nvSpPr>
          <p:spPr>
            <a:xfrm>
              <a:off x="2380239" y="5208155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405C0FB-60F3-4922-9A25-17F6ECA5C761}"/>
                </a:ext>
              </a:extLst>
            </p:cNvPr>
            <p:cNvSpPr txBox="1"/>
            <p:nvPr/>
          </p:nvSpPr>
          <p:spPr>
            <a:xfrm>
              <a:off x="5721134" y="5223889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42BC1A4-6122-481C-B7B9-CE337F5498B4}"/>
                </a:ext>
              </a:extLst>
            </p:cNvPr>
            <p:cNvSpPr txBox="1"/>
            <p:nvPr/>
          </p:nvSpPr>
          <p:spPr>
            <a:xfrm>
              <a:off x="9062028" y="5208155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b="1" dirty="0">
                <a:solidFill>
                  <a:srgbClr val="04307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A441C734-EB7D-4EF1-8B53-CF7A00ADF11A}"/>
                </a:ext>
              </a:extLst>
            </p:cNvPr>
            <p:cNvSpPr txBox="1"/>
            <p:nvPr/>
          </p:nvSpPr>
          <p:spPr>
            <a:xfrm>
              <a:off x="1784897" y="4026612"/>
              <a:ext cx="16818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Fusca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E56B8FA-B43F-490F-91B1-B2C6638891EB}"/>
                </a:ext>
              </a:extLst>
            </p:cNvPr>
            <p:cNvSpPr txBox="1"/>
            <p:nvPr/>
          </p:nvSpPr>
          <p:spPr>
            <a:xfrm>
              <a:off x="5335333" y="4026612"/>
              <a:ext cx="114646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Gol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3EF937C-0DE4-438D-836F-D8DE785FDD30}"/>
                </a:ext>
              </a:extLst>
            </p:cNvPr>
            <p:cNvSpPr txBox="1"/>
            <p:nvPr/>
          </p:nvSpPr>
          <p:spPr>
            <a:xfrm>
              <a:off x="8604894" y="4026612"/>
              <a:ext cx="1289135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1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89B040-E810-4783-8D71-A746C113102A}"/>
              </a:ext>
            </a:extLst>
          </p:cNvPr>
          <p:cNvSpPr/>
          <p:nvPr/>
        </p:nvSpPr>
        <p:spPr>
          <a:xfrm>
            <a:off x="749185" y="3052809"/>
            <a:ext cx="465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console.log(times[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//Santos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551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 um item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acordo com a posição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C083C9-77C7-4E78-85AB-7839A3141068}"/>
              </a:ext>
            </a:extLst>
          </p:cNvPr>
          <p:cNvSpPr txBox="1"/>
          <p:nvPr/>
        </p:nvSpPr>
        <p:spPr>
          <a:xfrm>
            <a:off x="749185" y="3664839"/>
            <a:ext cx="4292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o tamanho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A69FF68-FB08-40B9-BE61-423A5AC971F1}"/>
              </a:ext>
            </a:extLst>
          </p:cNvPr>
          <p:cNvSpPr/>
          <p:nvPr/>
        </p:nvSpPr>
        <p:spPr>
          <a:xfrm>
            <a:off x="749185" y="4307647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times.length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391F43-D78B-401D-B191-1670FE2D51DE}"/>
              </a:ext>
            </a:extLst>
          </p:cNvPr>
          <p:cNvSpPr txBox="1"/>
          <p:nvPr/>
        </p:nvSpPr>
        <p:spPr>
          <a:xfrm>
            <a:off x="749185" y="4919677"/>
            <a:ext cx="422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Adiciona um elemento no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8D5D15-EBB2-4DFA-9F1C-204BC9364A19}"/>
              </a:ext>
            </a:extLst>
          </p:cNvPr>
          <p:cNvSpPr/>
          <p:nvPr/>
        </p:nvSpPr>
        <p:spPr>
          <a:xfrm>
            <a:off x="749185" y="5562487"/>
            <a:ext cx="10097780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times.push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"Ponte Preta"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 "Santos", "São Paulo" , "Palmeiras" ,"Ponte Preta" ]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0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4FB065-2128-4C83-B983-166817F16785}"/>
              </a:ext>
            </a:extLst>
          </p:cNvPr>
          <p:cNvSpPr/>
          <p:nvPr/>
        </p:nvSpPr>
        <p:spPr>
          <a:xfrm>
            <a:off x="2605480" y="1749341"/>
            <a:ext cx="698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89B040-E810-4783-8D71-A746C113102A}"/>
              </a:ext>
            </a:extLst>
          </p:cNvPr>
          <p:cNvSpPr/>
          <p:nvPr/>
        </p:nvSpPr>
        <p:spPr>
          <a:xfrm>
            <a:off x="749185" y="2939947"/>
            <a:ext cx="7864653" cy="697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times.unshift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"Ponte Preta"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//["Ponte Preta", "Santos", "São Paulo" , "Palmeiras"]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07BF53-B4F3-4B70-A5AA-5D06CB2B0D36}"/>
              </a:ext>
            </a:extLst>
          </p:cNvPr>
          <p:cNvSpPr txBox="1"/>
          <p:nvPr/>
        </p:nvSpPr>
        <p:spPr>
          <a:xfrm>
            <a:off x="749185" y="2410001"/>
            <a:ext cx="456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Adiciona um elemento no início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391F43-D78B-401D-B191-1670FE2D51DE}"/>
              </a:ext>
            </a:extLst>
          </p:cNvPr>
          <p:cNvSpPr txBox="1"/>
          <p:nvPr/>
        </p:nvSpPr>
        <p:spPr>
          <a:xfrm>
            <a:off x="749185" y="5124819"/>
            <a:ext cx="405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- Remove um elemento no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8D5D15-EBB2-4DFA-9F1C-204BC9364A19}"/>
              </a:ext>
            </a:extLst>
          </p:cNvPr>
          <p:cNvSpPr/>
          <p:nvPr/>
        </p:nvSpPr>
        <p:spPr>
          <a:xfrm>
            <a:off x="749185" y="5654766"/>
            <a:ext cx="10097780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times.pop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 "Santos", "São Paulo"]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B5DB77F-A0A1-4426-B297-DD1B0EAE93D3}"/>
              </a:ext>
            </a:extLst>
          </p:cNvPr>
          <p:cNvSpPr/>
          <p:nvPr/>
        </p:nvSpPr>
        <p:spPr>
          <a:xfrm>
            <a:off x="749185" y="4297356"/>
            <a:ext cx="4445448" cy="697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times.shift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//["São Paulo" , "Palmeiras"]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1BD5EC-0319-4936-91E7-71202680E496}"/>
              </a:ext>
            </a:extLst>
          </p:cNvPr>
          <p:cNvSpPr txBox="1"/>
          <p:nvPr/>
        </p:nvSpPr>
        <p:spPr>
          <a:xfrm>
            <a:off x="749185" y="3767410"/>
            <a:ext cx="423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shift() - Remove um elemento no início</a:t>
            </a:r>
          </a:p>
        </p:txBody>
      </p:sp>
    </p:spTree>
    <p:extLst>
      <p:ext uri="{BB962C8B-B14F-4D97-AF65-F5344CB8AC3E}">
        <p14:creationId xmlns:p14="http://schemas.microsoft.com/office/powerpoint/2010/main" val="3470969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Props1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purl.org/dc/elements/1.1/"/>
    <ds:schemaRef ds:uri="http://schemas.microsoft.com/office/2006/metadata/properties"/>
    <ds:schemaRef ds:uri="9359566a-d9e3-4df0-bfba-fd78eef428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57813-994f-4259-80d7-0e2fa131df4f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1493</TotalTime>
  <Words>1523</Words>
  <Application>Microsoft Office PowerPoint</Application>
  <PresentationFormat>Widescreen</PresentationFormat>
  <Paragraphs>162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Tema1</vt:lpstr>
      <vt:lpstr>Arrays e Objetos</vt:lpstr>
      <vt:lpstr>O que é um Array ?</vt:lpstr>
      <vt:lpstr>Variáveis Simples x Variáveis Composta</vt:lpstr>
      <vt:lpstr>Variáveis Simples x Variáveis Composta</vt:lpstr>
      <vt:lpstr>Variáveis Simples x Variáveis Composta</vt:lpstr>
      <vt:lpstr>Variáveis Simples x Variáveis Composta</vt:lpstr>
      <vt:lpstr>Sintaxe para declarar um Array</vt:lpstr>
      <vt:lpstr>Métodos Básicos de Arrays</vt:lpstr>
      <vt:lpstr>Métodos Básicos de Arrays</vt:lpstr>
      <vt:lpstr>Métodos Básicos de Arrays - Splice</vt:lpstr>
      <vt:lpstr>Métodos Básicos de Arrays</vt:lpstr>
      <vt:lpstr>O que é um Objeto ?</vt:lpstr>
      <vt:lpstr>Estrutura Básica de um Objeto</vt:lpstr>
      <vt:lpstr>Acessando Propriedades de um Objeto</vt:lpstr>
      <vt:lpstr>Adicionando itens um Objeto</vt:lpstr>
      <vt:lpstr>Removendo itens um Objeto</vt:lpstr>
      <vt:lpstr>Arrays de Objetos </vt:lpstr>
      <vt:lpstr>Métodos Avançados de Arrays</vt:lpstr>
      <vt:lpstr>Métodos Avançados de Arrays</vt:lpstr>
      <vt:lpstr>Métodos Avançados de Arrays</vt:lpstr>
      <vt:lpstr>Métodos Avançados de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Professor</cp:lastModifiedBy>
  <cp:revision>118</cp:revision>
  <dcterms:created xsi:type="dcterms:W3CDTF">2022-04-04T19:16:26Z</dcterms:created>
  <dcterms:modified xsi:type="dcterms:W3CDTF">2025-03-20T00:01:45Z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