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4"/>
  </p:notesMasterIdLst>
  <p:handoutMasterIdLst>
    <p:handoutMasterId r:id="rId15"/>
  </p:handoutMasterIdLst>
  <p:sldIdLst>
    <p:sldId id="363" r:id="rId5"/>
    <p:sldId id="364" r:id="rId6"/>
    <p:sldId id="365" r:id="rId7"/>
    <p:sldId id="366" r:id="rId8"/>
    <p:sldId id="276" r:id="rId9"/>
    <p:sldId id="277" r:id="rId10"/>
    <p:sldId id="279" r:id="rId11"/>
    <p:sldId id="278" r:id="rId12"/>
    <p:sldId id="3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19/03/2025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19/03/2025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A8F5BA-E3B3-4D0A-8D7B-A53017EE110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81661" y="635357"/>
            <a:ext cx="223868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14720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Array</a:t>
            </a:r>
            <a:r>
              <a:rPr lang="pt-BR" dirty="0"/>
              <a:t>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estrutura de dados que armazena vários elementos em uma única variável. Esses elementos podem ser de diferentes tipos, como números, </a:t>
            </a:r>
            <a:r>
              <a:rPr lang="pt-BR" dirty="0" err="1"/>
              <a:t>strings</a:t>
            </a:r>
            <a:r>
              <a:rPr lang="pt-BR" dirty="0"/>
              <a:t> ou até mesmo outros </a:t>
            </a:r>
            <a:r>
              <a:rPr lang="pt-BR" dirty="0" err="1"/>
              <a:t>arrays</a:t>
            </a:r>
            <a:r>
              <a:rPr lang="pt-BR" dirty="0"/>
              <a:t> e objetos.</a:t>
            </a:r>
          </a:p>
          <a:p>
            <a:pPr marL="1028700" lvl="1" indent="-342900"/>
            <a:r>
              <a:rPr lang="pt-BR" b="1" dirty="0"/>
              <a:t>Indexado</a:t>
            </a:r>
            <a:r>
              <a:rPr lang="pt-BR" dirty="0"/>
              <a:t>: Cada elemento é acessado por meio de um índice (que sempre começa no número </a:t>
            </a:r>
            <a:r>
              <a:rPr lang="pt-BR" b="1" dirty="0"/>
              <a:t>0</a:t>
            </a:r>
            <a:r>
              <a:rPr lang="pt-BR" dirty="0"/>
              <a:t>)</a:t>
            </a:r>
          </a:p>
          <a:p>
            <a:pPr marL="1028700" lvl="1" indent="-342900"/>
            <a:r>
              <a:rPr lang="pt-BR" b="1" dirty="0"/>
              <a:t>Dinâmico</a:t>
            </a:r>
            <a:r>
              <a:rPr lang="pt-BR" dirty="0"/>
              <a:t>: Pode crescer ou diminuir de tamanho conforme necessário</a:t>
            </a:r>
          </a:p>
          <a:p>
            <a:pPr marL="1028700" lvl="1" indent="-342900"/>
            <a:r>
              <a:rPr lang="pt-BR" b="1" dirty="0"/>
              <a:t>Versátil</a:t>
            </a:r>
            <a:r>
              <a:rPr lang="pt-BR" dirty="0"/>
              <a:t>: Aceita diferentes tipos de dados, como números, textos e até funções.</a:t>
            </a:r>
          </a:p>
        </p:txBody>
      </p:sp>
    </p:spTree>
    <p:extLst>
      <p:ext uri="{BB962C8B-B14F-4D97-AF65-F5344CB8AC3E}">
        <p14:creationId xmlns:p14="http://schemas.microsoft.com/office/powerpoint/2010/main" val="421585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C53F4C-B853-4FAD-806C-D8A7584F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Simples x Variáveis Composta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6FECC0A-2ACD-4ED9-BBBC-5D10EB16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880037"/>
          </a:xfrm>
        </p:spPr>
        <p:txBody>
          <a:bodyPr/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pt-BR" sz="2000" dirty="0"/>
              <a:t>No </a:t>
            </a:r>
            <a:r>
              <a:rPr lang="pt-BR" sz="2000" dirty="0" err="1"/>
              <a:t>JavaScript</a:t>
            </a:r>
            <a:r>
              <a:rPr lang="pt-BR" sz="2000" dirty="0"/>
              <a:t> e em outras linguagens de programação, podemos classificar as variáveis em </a:t>
            </a:r>
            <a:r>
              <a:rPr lang="pt-BR" sz="2000" b="1" dirty="0"/>
              <a:t>simples</a:t>
            </a:r>
            <a:r>
              <a:rPr lang="pt-BR" sz="2000" dirty="0"/>
              <a:t> e </a:t>
            </a:r>
            <a:r>
              <a:rPr lang="pt-BR" sz="2000" b="1" dirty="0"/>
              <a:t>compostas</a:t>
            </a:r>
            <a:r>
              <a:rPr lang="pt-BR" sz="2000" dirty="0"/>
              <a:t>, de acordo com a forma como armazenam dados.</a:t>
            </a:r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simples </a:t>
            </a:r>
            <a:r>
              <a:rPr lang="pt-BR" sz="1600" dirty="0"/>
              <a:t>só conseguem armazenar </a:t>
            </a:r>
            <a:r>
              <a:rPr lang="pt-BR" sz="1600" b="1" dirty="0"/>
              <a:t>um valor </a:t>
            </a:r>
            <a:r>
              <a:rPr lang="pt-BR" sz="1600" dirty="0"/>
              <a:t>por vez.</a:t>
            </a:r>
            <a:endParaRPr lang="pt-BR" sz="1600" b="1" dirty="0"/>
          </a:p>
          <a:p>
            <a:pPr marL="800100" lvl="2" indent="-342900" algn="just">
              <a:spcBef>
                <a:spcPts val="0"/>
              </a:spcBef>
            </a:pPr>
            <a:r>
              <a:rPr lang="pt-BR" sz="1600" b="1" dirty="0"/>
              <a:t>Variáveis Composta </a:t>
            </a:r>
            <a:r>
              <a:rPr lang="pt-BR" sz="1600" dirty="0"/>
              <a:t>dever ser capazes de armazenar </a:t>
            </a:r>
            <a:r>
              <a:rPr lang="pt-BR" sz="1600" b="1" dirty="0"/>
              <a:t>vários</a:t>
            </a:r>
            <a:r>
              <a:rPr lang="pt-BR" sz="1600" dirty="0"/>
              <a:t> </a:t>
            </a:r>
            <a:r>
              <a:rPr lang="pt-BR" sz="1600" b="1" dirty="0"/>
              <a:t>valores</a:t>
            </a:r>
            <a:r>
              <a:rPr lang="pt-BR" sz="1600" dirty="0"/>
              <a:t> em uma mesma estrutura.</a:t>
            </a:r>
            <a:endParaRPr lang="pt-BR" sz="1600" b="1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056369-EC5C-4FA2-B670-35CC3EE17B78}"/>
              </a:ext>
            </a:extLst>
          </p:cNvPr>
          <p:cNvSpPr/>
          <p:nvPr/>
        </p:nvSpPr>
        <p:spPr>
          <a:xfrm>
            <a:off x="1336646" y="4468964"/>
            <a:ext cx="2388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let nome = "Pedro";</a:t>
            </a:r>
          </a:p>
          <a:p>
            <a:r>
              <a:rPr lang="pt-BR"/>
              <a:t>let idade = 25;</a:t>
            </a:r>
          </a:p>
          <a:p>
            <a:r>
              <a:rPr lang="pt-BR"/>
              <a:t>let aprovado = true;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79D32D-75FA-4B69-BD0A-F638F5EC6E09}"/>
              </a:ext>
            </a:extLst>
          </p:cNvPr>
          <p:cNvSpPr/>
          <p:nvPr/>
        </p:nvSpPr>
        <p:spPr>
          <a:xfrm>
            <a:off x="5212359" y="4930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let</a:t>
            </a:r>
            <a:r>
              <a:rPr lang="pt-BR" dirty="0"/>
              <a:t> frutas = ["Maçã", "Banana", "Uva"];</a:t>
            </a:r>
          </a:p>
          <a:p>
            <a:r>
              <a:rPr lang="pt-BR" dirty="0"/>
              <a:t>console.log(frutas[0]);</a:t>
            </a:r>
          </a:p>
        </p:txBody>
      </p:sp>
    </p:spTree>
    <p:extLst>
      <p:ext uri="{BB962C8B-B14F-4D97-AF65-F5344CB8AC3E}">
        <p14:creationId xmlns:p14="http://schemas.microsoft.com/office/powerpoint/2010/main" val="405622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E94642A-7F0F-4AF3-B26B-48EA722D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23" y="4260524"/>
            <a:ext cx="381085" cy="74728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B70D5A8-657F-407D-AEBD-120CFDE0C9CC}"/>
              </a:ext>
            </a:extLst>
          </p:cNvPr>
          <p:cNvGrpSpPr/>
          <p:nvPr/>
        </p:nvGrpSpPr>
        <p:grpSpPr>
          <a:xfrm>
            <a:off x="3106311" y="4827367"/>
            <a:ext cx="2809869" cy="1440000"/>
            <a:chOff x="3106311" y="4827367"/>
            <a:chExt cx="2809869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4875761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4827367"/>
              <a:ext cx="1440000" cy="1440000"/>
            </a:xfrm>
            <a:prstGeom prst="rect">
              <a:avLst/>
            </a:prstGeom>
          </p:spPr>
        </p:pic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ED77F01-641D-4919-B94F-179455DFBC22}"/>
                </a:ext>
              </a:extLst>
            </p:cNvPr>
            <p:cNvSpPr/>
            <p:nvPr/>
          </p:nvSpPr>
          <p:spPr>
            <a:xfrm>
              <a:off x="3106311" y="52794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a2</a:t>
              </a:r>
              <a:endParaRPr lang="pt-BR" b="1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B6971C-7206-4A2C-AD35-1AB18CC4D60E}"/>
              </a:ext>
            </a:extLst>
          </p:cNvPr>
          <p:cNvGrpSpPr/>
          <p:nvPr/>
        </p:nvGrpSpPr>
        <p:grpSpPr>
          <a:xfrm>
            <a:off x="3106311" y="2163660"/>
            <a:ext cx="2809869" cy="1440000"/>
            <a:chOff x="3106311" y="2163660"/>
            <a:chExt cx="2809869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2212054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494" y="2163660"/>
              <a:ext cx="1440000" cy="1440000"/>
            </a:xfrm>
            <a:prstGeom prst="rect">
              <a:avLst/>
            </a:prstGeom>
          </p:spPr>
        </p:pic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9412214-E14C-407C-AD63-1C997E9155F0}"/>
                </a:ext>
              </a:extLst>
            </p:cNvPr>
            <p:cNvSpPr/>
            <p:nvPr/>
          </p:nvSpPr>
          <p:spPr>
            <a:xfrm>
              <a:off x="3106311" y="2615792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CA717D-7AA4-4CB8-A00B-A3112A94DAC7}"/>
              </a:ext>
            </a:extLst>
          </p:cNvPr>
          <p:cNvGrpSpPr/>
          <p:nvPr/>
        </p:nvGrpSpPr>
        <p:grpSpPr>
          <a:xfrm>
            <a:off x="3106311" y="3555266"/>
            <a:ext cx="2809869" cy="1343212"/>
            <a:chOff x="3106311" y="3555266"/>
            <a:chExt cx="2809869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6008" y="3555266"/>
              <a:ext cx="2610172" cy="1343212"/>
            </a:xfrm>
            <a:prstGeom prst="rect">
              <a:avLst/>
            </a:prstGeom>
          </p:spPr>
        </p:pic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B4B55AE-9E29-427B-8B2C-81365162057F}"/>
                </a:ext>
              </a:extLst>
            </p:cNvPr>
            <p:cNvSpPr/>
            <p:nvPr/>
          </p:nvSpPr>
          <p:spPr>
            <a:xfrm>
              <a:off x="3106311" y="3959004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a1</a:t>
              </a:r>
              <a:endParaRPr lang="pt-BR" b="1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6888652" y="3349709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a0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</a:p>
          <a:p>
            <a:r>
              <a:rPr lang="pt-BR" sz="36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</a:t>
            </a:r>
          </a:p>
        </p:txBody>
      </p:sp>
    </p:spTree>
    <p:extLst>
      <p:ext uri="{BB962C8B-B14F-4D97-AF65-F5344CB8AC3E}">
        <p14:creationId xmlns:p14="http://schemas.microsoft.com/office/powerpoint/2010/main" val="2842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EC1ED46-B0C4-4FF3-A7C7-16783D189B8B}"/>
              </a:ext>
            </a:extLst>
          </p:cNvPr>
          <p:cNvSpPr txBox="1"/>
          <p:nvPr/>
        </p:nvSpPr>
        <p:spPr>
          <a:xfrm>
            <a:off x="7162800" y="350520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a = []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C9102C-D849-4938-B8F8-2E004F40F3BB}"/>
              </a:ext>
            </a:extLst>
          </p:cNvPr>
          <p:cNvSpPr/>
          <p:nvPr/>
        </p:nvSpPr>
        <p:spPr>
          <a:xfrm>
            <a:off x="2231121" y="1827431"/>
            <a:ext cx="3276600" cy="4648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7D189C-4DBB-44B7-9750-3EA5BC4B1008}"/>
              </a:ext>
            </a:extLst>
          </p:cNvPr>
          <p:cNvSpPr/>
          <p:nvPr/>
        </p:nvSpPr>
        <p:spPr>
          <a:xfrm>
            <a:off x="1964421" y="1567325"/>
            <a:ext cx="533399" cy="535736"/>
          </a:xfrm>
          <a:prstGeom prst="ellipse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a</a:t>
            </a:r>
            <a:endParaRPr lang="pt-BR" sz="3600" b="1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C7B9FBD-F478-4422-B6F3-FD4BEE5E3316}"/>
              </a:ext>
            </a:extLst>
          </p:cNvPr>
          <p:cNvGrpSpPr/>
          <p:nvPr/>
        </p:nvGrpSpPr>
        <p:grpSpPr>
          <a:xfrm>
            <a:off x="2466354" y="1889944"/>
            <a:ext cx="2806134" cy="1440000"/>
            <a:chOff x="2376816" y="2054667"/>
            <a:chExt cx="2806134" cy="1440000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92E648B2-32C7-43D5-8EEC-2F7147A0F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2103061"/>
              <a:ext cx="2610172" cy="1343212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66180071-FCBB-4E94-95D0-5C696C6C8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264" y="2054667"/>
              <a:ext cx="1440000" cy="1440000"/>
            </a:xfrm>
            <a:prstGeom prst="rect">
              <a:avLst/>
            </a:prstGeom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9B91DE-5FBA-4784-8546-AE5EC857D500}"/>
                </a:ext>
              </a:extLst>
            </p:cNvPr>
            <p:cNvSpPr/>
            <p:nvPr/>
          </p:nvSpPr>
          <p:spPr>
            <a:xfrm>
              <a:off x="2376816" y="2506799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0</a:t>
              </a:r>
              <a:endParaRPr lang="pt-BR" b="1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43ECC5-4607-47F9-9E53-EF3CBE9B45AB}"/>
              </a:ext>
            </a:extLst>
          </p:cNvPr>
          <p:cNvGrpSpPr/>
          <p:nvPr/>
        </p:nvGrpSpPr>
        <p:grpSpPr>
          <a:xfrm>
            <a:off x="2466354" y="3480241"/>
            <a:ext cx="2806134" cy="1343212"/>
            <a:chOff x="2376816" y="3446273"/>
            <a:chExt cx="2806134" cy="1343212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F38D6B4-5CA8-482A-B555-A701250AB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3446273"/>
              <a:ext cx="2610172" cy="1343212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C21509-2FA8-43D1-8F3B-E7413A2A18F8}"/>
                </a:ext>
              </a:extLst>
            </p:cNvPr>
            <p:cNvSpPr/>
            <p:nvPr/>
          </p:nvSpPr>
          <p:spPr>
            <a:xfrm>
              <a:off x="2376816" y="385001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1</a:t>
              </a:r>
              <a:endParaRPr lang="pt-BR" b="1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D1F32FF-0519-4B21-BB7E-60C415427F45}"/>
              </a:ext>
            </a:extLst>
          </p:cNvPr>
          <p:cNvGrpSpPr/>
          <p:nvPr/>
        </p:nvGrpSpPr>
        <p:grpSpPr>
          <a:xfrm>
            <a:off x="2466354" y="4973749"/>
            <a:ext cx="2806134" cy="1440000"/>
            <a:chOff x="2376816" y="4723235"/>
            <a:chExt cx="2806134" cy="14400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4323543-D071-4244-8314-180F268F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2778" y="4771629"/>
              <a:ext cx="2610172" cy="1343212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37F4BFB9-EA94-4CAB-92E8-FEB238BF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930" y="4723235"/>
              <a:ext cx="1440000" cy="1440000"/>
            </a:xfrm>
            <a:prstGeom prst="rect">
              <a:avLst/>
            </a:prstGeom>
          </p:spPr>
        </p:pic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52C2618-1B5D-4063-89A4-E5F593BA2FFD}"/>
                </a:ext>
              </a:extLst>
            </p:cNvPr>
            <p:cNvSpPr/>
            <p:nvPr/>
          </p:nvSpPr>
          <p:spPr>
            <a:xfrm>
              <a:off x="2376816" y="5162821"/>
              <a:ext cx="533399" cy="535736"/>
            </a:xfrm>
            <a:prstGeom prst="ellipse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3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17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Variáveis Simples x Variáveis Composta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3201739" y="2035482"/>
            <a:ext cx="5250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[        ,     ,       ]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8D1C59-10AB-41EC-939D-5F70A470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3" y="3849453"/>
            <a:ext cx="10010776" cy="126642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34BBC6-7325-447F-9A0B-C61C1D6148B7}"/>
              </a:ext>
            </a:extLst>
          </p:cNvPr>
          <p:cNvSpPr txBox="1"/>
          <p:nvPr/>
        </p:nvSpPr>
        <p:spPr>
          <a:xfrm>
            <a:off x="2584388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05C0FB-60F3-4922-9A25-17F6ECA5C761}"/>
              </a:ext>
            </a:extLst>
          </p:cNvPr>
          <p:cNvSpPr txBox="1"/>
          <p:nvPr/>
        </p:nvSpPr>
        <p:spPr>
          <a:xfrm>
            <a:off x="5992538" y="5249055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42BC1A4-6122-481C-B7B9-CE337F5498B4}"/>
              </a:ext>
            </a:extLst>
          </p:cNvPr>
          <p:cNvSpPr txBox="1"/>
          <p:nvPr/>
        </p:nvSpPr>
        <p:spPr>
          <a:xfrm>
            <a:off x="9421537" y="5233321"/>
            <a:ext cx="37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dirty="0">
              <a:solidFill>
                <a:srgbClr val="04307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174583" y="3021290"/>
            <a:ext cx="585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1C8EA2-A801-46BC-985B-03C8E7520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09" y="2060202"/>
            <a:ext cx="720000" cy="72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67156F-EC3A-49A2-89C6-B0AA82E7E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38" y="2060202"/>
            <a:ext cx="720000" cy="72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0751E56-45E2-4462-A1AA-23BBED48D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3" y="3904804"/>
            <a:ext cx="1328517" cy="1328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FC58B1-0A19-4F0C-95C2-29D7FBD118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692" y="3907384"/>
            <a:ext cx="1150557" cy="115055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C339C4-FCBA-4DA8-AC10-1C560239850E}"/>
              </a:ext>
            </a:extLst>
          </p:cNvPr>
          <p:cNvSpPr txBox="1"/>
          <p:nvPr/>
        </p:nvSpPr>
        <p:spPr>
          <a:xfrm>
            <a:off x="3126094" y="6003580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86A170-00B6-41CE-8A2E-5EF54EEDC950}"/>
              </a:ext>
            </a:extLst>
          </p:cNvPr>
          <p:cNvSpPr txBox="1"/>
          <p:nvPr/>
        </p:nvSpPr>
        <p:spPr>
          <a:xfrm>
            <a:off x="2454756" y="2981270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(Vetor)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786143-B948-4B94-B9F6-A42A1E20BC3B}"/>
              </a:ext>
            </a:extLst>
          </p:cNvPr>
          <p:cNvSpPr txBox="1"/>
          <p:nvPr/>
        </p:nvSpPr>
        <p:spPr>
          <a:xfrm>
            <a:off x="9780309" y="5889719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AEC81-842E-4F62-B9BB-729644731443}"/>
              </a:ext>
            </a:extLst>
          </p:cNvPr>
          <p:cNvSpPr txBox="1"/>
          <p:nvPr/>
        </p:nvSpPr>
        <p:spPr>
          <a:xfrm>
            <a:off x="8604969" y="2981270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5378B84-8243-4AE9-9FC3-BADA2D5F61EA}"/>
              </a:ext>
            </a:extLst>
          </p:cNvPr>
          <p:cNvCxnSpPr>
            <a:stCxn id="17" idx="1"/>
            <a:endCxn id="65" idx="3"/>
          </p:cNvCxnSpPr>
          <p:nvPr/>
        </p:nvCxnSpPr>
        <p:spPr>
          <a:xfrm flipH="1">
            <a:off x="1760371" y="3165936"/>
            <a:ext cx="694385" cy="2400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55E003D-AB7C-4341-AC0D-DB9BB39ED5C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747104" y="5648002"/>
            <a:ext cx="378990" cy="67874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04B33CB-9052-4544-A9DD-389B898EABDD}"/>
              </a:ext>
            </a:extLst>
          </p:cNvPr>
          <p:cNvCxnSpPr>
            <a:cxnSpLocks/>
          </p:cNvCxnSpPr>
          <p:nvPr/>
        </p:nvCxnSpPr>
        <p:spPr>
          <a:xfrm flipH="1">
            <a:off x="8753159" y="3350602"/>
            <a:ext cx="280533" cy="49821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673377D-6CA4-4894-B722-F554BF8CB44F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656104" y="4786743"/>
            <a:ext cx="697440" cy="11029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8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65" grpId="0"/>
      <p:bldP spid="3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Sintaxe para declarar um </a:t>
            </a:r>
            <a:r>
              <a:rPr lang="pt-BR" dirty="0" err="1"/>
              <a:t>Array</a:t>
            </a:r>
            <a:endParaRPr spc="-5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9251D5-04F0-4C35-A752-80823BB9A12C}"/>
              </a:ext>
            </a:extLst>
          </p:cNvPr>
          <p:cNvSpPr txBox="1"/>
          <p:nvPr/>
        </p:nvSpPr>
        <p:spPr>
          <a:xfrm>
            <a:off x="2658199" y="2387381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3600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 = ["Fusca", "Gol", "Uno"]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19F74AD-624F-470A-AAD7-19F28CB5F43C}"/>
              </a:ext>
            </a:extLst>
          </p:cNvPr>
          <p:cNvSpPr txBox="1"/>
          <p:nvPr/>
        </p:nvSpPr>
        <p:spPr>
          <a:xfrm>
            <a:off x="1090611" y="3587097"/>
            <a:ext cx="158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carros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9348E84-36F2-4CB9-9558-7291B3D74CE6}"/>
              </a:ext>
            </a:extLst>
          </p:cNvPr>
          <p:cNvGrpSpPr/>
          <p:nvPr/>
        </p:nvGrpSpPr>
        <p:grpSpPr>
          <a:xfrm>
            <a:off x="1090611" y="4457700"/>
            <a:ext cx="10010776" cy="1922821"/>
            <a:chOff x="903179" y="3824288"/>
            <a:chExt cx="10010776" cy="192282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28D1C59-10AB-41EC-939D-5F70A470F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179" y="3824288"/>
              <a:ext cx="10010776" cy="126642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034BBC6-7325-447F-9A0B-C61C1D6148B7}"/>
                </a:ext>
              </a:extLst>
            </p:cNvPr>
            <p:cNvSpPr txBox="1"/>
            <p:nvPr/>
          </p:nvSpPr>
          <p:spPr>
            <a:xfrm>
              <a:off x="2380239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405C0FB-60F3-4922-9A25-17F6ECA5C761}"/>
                </a:ext>
              </a:extLst>
            </p:cNvPr>
            <p:cNvSpPr txBox="1"/>
            <p:nvPr/>
          </p:nvSpPr>
          <p:spPr>
            <a:xfrm>
              <a:off x="5721134" y="5223889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42BC1A4-6122-481C-B7B9-CE337F5498B4}"/>
                </a:ext>
              </a:extLst>
            </p:cNvPr>
            <p:cNvSpPr txBox="1"/>
            <p:nvPr/>
          </p:nvSpPr>
          <p:spPr>
            <a:xfrm>
              <a:off x="9062028" y="5208155"/>
              <a:ext cx="374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rgbClr val="0430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b="1" dirty="0">
                <a:solidFill>
                  <a:srgbClr val="0430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441C734-EB7D-4EF1-8B53-CF7A00ADF11A}"/>
                </a:ext>
              </a:extLst>
            </p:cNvPr>
            <p:cNvSpPr txBox="1"/>
            <p:nvPr/>
          </p:nvSpPr>
          <p:spPr>
            <a:xfrm>
              <a:off x="1784897" y="4026612"/>
              <a:ext cx="16818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Fusca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E56B8FA-B43F-490F-91B1-B2C6638891EB}"/>
                </a:ext>
              </a:extLst>
            </p:cNvPr>
            <p:cNvSpPr txBox="1"/>
            <p:nvPr/>
          </p:nvSpPr>
          <p:spPr>
            <a:xfrm>
              <a:off x="5335333" y="4026612"/>
              <a:ext cx="114646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Gol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3EF937C-0DE4-438D-836F-D8DE785FDD30}"/>
                </a:ext>
              </a:extLst>
            </p:cNvPr>
            <p:cNvSpPr txBox="1"/>
            <p:nvPr/>
          </p:nvSpPr>
          <p:spPr>
            <a:xfrm>
              <a:off x="8604894" y="4026612"/>
              <a:ext cx="128913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1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9642FB-3EA4-49D0-8C59-19E5CD01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Básicos de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9D5E2C-F851-4032-845D-90C7582F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87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1329</TotalTime>
  <Words>356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Tema1</vt:lpstr>
      <vt:lpstr>Arrays e Objetos</vt:lpstr>
      <vt:lpstr>O que é um Array ?</vt:lpstr>
      <vt:lpstr>O que é um Array ?</vt:lpstr>
      <vt:lpstr>Variáveis Simples x Variáveis Composta</vt:lpstr>
      <vt:lpstr>Variáveis Simples x Variáveis Composta</vt:lpstr>
      <vt:lpstr>Variáveis Simples x Variáveis Composta</vt:lpstr>
      <vt:lpstr>Variáveis Simples x Variáveis Composta</vt:lpstr>
      <vt:lpstr>Sintaxe para declarar um Array</vt:lpstr>
      <vt:lpstr>Métodos Básicos de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87</cp:revision>
  <dcterms:created xsi:type="dcterms:W3CDTF">2022-04-04T19:16:26Z</dcterms:created>
  <dcterms:modified xsi:type="dcterms:W3CDTF">2025-03-19T19:13:50Z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