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38"/>
  </p:notesMasterIdLst>
  <p:handoutMasterIdLst>
    <p:handoutMasterId r:id="rId39"/>
  </p:handoutMasterIdLst>
  <p:sldIdLst>
    <p:sldId id="363" r:id="rId5"/>
    <p:sldId id="353" r:id="rId6"/>
    <p:sldId id="343" r:id="rId7"/>
    <p:sldId id="344" r:id="rId8"/>
    <p:sldId id="257" r:id="rId9"/>
    <p:sldId id="346" r:id="rId10"/>
    <p:sldId id="347" r:id="rId11"/>
    <p:sldId id="356" r:id="rId12"/>
    <p:sldId id="341" r:id="rId13"/>
    <p:sldId id="365" r:id="rId14"/>
    <p:sldId id="350" r:id="rId15"/>
    <p:sldId id="351" r:id="rId16"/>
    <p:sldId id="366" r:id="rId17"/>
    <p:sldId id="342" r:id="rId18"/>
    <p:sldId id="368" r:id="rId19"/>
    <p:sldId id="369" r:id="rId20"/>
    <p:sldId id="370" r:id="rId21"/>
    <p:sldId id="371" r:id="rId22"/>
    <p:sldId id="373" r:id="rId23"/>
    <p:sldId id="372" r:id="rId24"/>
    <p:sldId id="375" r:id="rId25"/>
    <p:sldId id="376" r:id="rId26"/>
    <p:sldId id="377" r:id="rId27"/>
    <p:sldId id="378" r:id="rId28"/>
    <p:sldId id="379" r:id="rId29"/>
    <p:sldId id="380" r:id="rId30"/>
    <p:sldId id="389" r:id="rId31"/>
    <p:sldId id="381" r:id="rId32"/>
    <p:sldId id="383" r:id="rId33"/>
    <p:sldId id="384" r:id="rId34"/>
    <p:sldId id="386" r:id="rId35"/>
    <p:sldId id="387" r:id="rId36"/>
    <p:sldId id="388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>
        <p:scale>
          <a:sx n="100" d="100"/>
          <a:sy n="100" d="100"/>
        </p:scale>
        <p:origin x="990" y="38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13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342C0-3D6B-43E0-A841-E42CA35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1028700" lvl="1" indent="-342900"/>
            <a:r>
              <a:rPr lang="pt-BR" dirty="0"/>
              <a:t>Solicite ao usuário três notas de um aluno.</a:t>
            </a:r>
          </a:p>
          <a:p>
            <a:pPr marL="1028700" lvl="1" indent="-342900"/>
            <a:r>
              <a:rPr lang="pt-BR" dirty="0"/>
              <a:t>Calcule a média das notas.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maior ou igual a 7</a:t>
            </a:r>
            <a:r>
              <a:rPr lang="pt-BR" dirty="0"/>
              <a:t>, exiba a mensagem </a:t>
            </a:r>
            <a:r>
              <a:rPr lang="pt-BR" b="1" dirty="0"/>
              <a:t>"Aprovado"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maior ou igual a 5 e menor que 7</a:t>
            </a:r>
            <a:r>
              <a:rPr lang="pt-BR" dirty="0"/>
              <a:t>, exiba a mensagem </a:t>
            </a:r>
            <a:r>
              <a:rPr lang="pt-BR" b="1" dirty="0"/>
              <a:t>"Recuperação"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menor que 5</a:t>
            </a:r>
            <a:r>
              <a:rPr lang="pt-BR" dirty="0"/>
              <a:t>, exiba a mensagem </a:t>
            </a:r>
            <a:r>
              <a:rPr lang="pt-BR" b="1" dirty="0"/>
              <a:t>"Reprovado"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61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</a:t>
            </a:r>
            <a:r>
              <a:rPr lang="pt-BR" dirty="0" err="1"/>
              <a:t>or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1B9922-D6A7-4624-87FD-058171B2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operadores lógicos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são fundamentais para construir expressões lógicas em Python. Agora iremos ver uma explicação sobre cada um deles:</a:t>
            </a:r>
          </a:p>
          <a:p>
            <a:r>
              <a:rPr lang="pt-BR" b="1" dirty="0" err="1"/>
              <a:t>or</a:t>
            </a:r>
            <a:r>
              <a:rPr lang="pt-BR" b="1" dirty="0"/>
              <a:t> (||) - </a:t>
            </a:r>
            <a:r>
              <a:rPr lang="pt-BR" dirty="0"/>
              <a:t>O operador </a:t>
            </a:r>
            <a:r>
              <a:rPr lang="pt-BR" dirty="0" err="1"/>
              <a:t>or</a:t>
            </a:r>
            <a:r>
              <a:rPr lang="pt-BR" dirty="0"/>
              <a:t> retorna </a:t>
            </a:r>
            <a:r>
              <a:rPr lang="pt-BR" dirty="0" err="1"/>
              <a:t>True</a:t>
            </a:r>
            <a:r>
              <a:rPr lang="pt-BR" dirty="0"/>
              <a:t> se pelo menos uma das condições for verdadeira.</a:t>
            </a:r>
          </a:p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CCF718B-3ACB-4423-8561-AFD2FF381EDD}"/>
              </a:ext>
            </a:extLst>
          </p:cNvPr>
          <p:cNvSpPr/>
          <p:nvPr/>
        </p:nvSpPr>
        <p:spPr>
          <a:xfrm>
            <a:off x="2785532" y="3695256"/>
            <a:ext cx="7535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$condicao1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$condicao2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($condicao1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$condicao2)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“False"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</a:t>
            </a:r>
            <a:r>
              <a:rPr lang="pt-BR" dirty="0" err="1"/>
              <a:t>and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F07BE-632F-48A8-AAF0-D1C246C1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05392"/>
          </a:xfrm>
        </p:spPr>
        <p:txBody>
          <a:bodyPr/>
          <a:lstStyle/>
          <a:p>
            <a:r>
              <a:rPr lang="pt-BR" b="1" dirty="0" err="1"/>
              <a:t>and</a:t>
            </a:r>
            <a:r>
              <a:rPr lang="pt-BR" b="1" dirty="0"/>
              <a:t> (&amp;&amp;) - </a:t>
            </a:r>
            <a:r>
              <a:rPr lang="pt-BR" dirty="0"/>
              <a:t>O operador </a:t>
            </a:r>
            <a:r>
              <a:rPr lang="pt-BR" dirty="0" err="1"/>
              <a:t>and</a:t>
            </a:r>
            <a:r>
              <a:rPr lang="pt-BR" dirty="0"/>
              <a:t> retorna </a:t>
            </a:r>
            <a:r>
              <a:rPr lang="pt-BR" dirty="0" err="1"/>
              <a:t>True</a:t>
            </a:r>
            <a:r>
              <a:rPr lang="pt-BR" dirty="0"/>
              <a:t> apenas se todas as condições forem verdadeiras.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C3AA191-66AC-44FB-B4D5-8FF553613881}"/>
              </a:ext>
            </a:extLst>
          </p:cNvPr>
          <p:cNvSpPr/>
          <p:nvPr/>
        </p:nvSpPr>
        <p:spPr>
          <a:xfrm>
            <a:off x="2785532" y="3321673"/>
            <a:ext cx="75353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$condicao1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$condicao2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($condicao1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$condicao2)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“False"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778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F07BE-632F-48A8-AAF0-D1C246C1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54125"/>
          </a:xfrm>
        </p:spPr>
        <p:txBody>
          <a:bodyPr/>
          <a:lstStyle/>
          <a:p>
            <a:r>
              <a:rPr lang="pt-BR" b="1" dirty="0" err="1"/>
              <a:t>not</a:t>
            </a:r>
            <a:r>
              <a:rPr lang="pt-BR" b="1" dirty="0"/>
              <a:t> (não) - </a:t>
            </a:r>
            <a:r>
              <a:rPr lang="pt-BR" dirty="0"/>
              <a:t>O operador </a:t>
            </a:r>
            <a:r>
              <a:rPr lang="pt-BR" dirty="0" err="1"/>
              <a:t>not</a:t>
            </a:r>
            <a:r>
              <a:rPr lang="pt-BR" dirty="0"/>
              <a:t> é usado para inverter o valor de uma condição. Se a condição for verdadeira, </a:t>
            </a:r>
            <a:r>
              <a:rPr lang="pt-BR" dirty="0" err="1"/>
              <a:t>not</a:t>
            </a:r>
            <a:r>
              <a:rPr lang="pt-BR" dirty="0"/>
              <a:t> a torna falsa, e vice-versa.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F031B2E-261D-4386-82C6-3485A3142CF6}"/>
              </a:ext>
            </a:extLst>
          </p:cNvPr>
          <p:cNvSpPr/>
          <p:nvPr/>
        </p:nvSpPr>
        <p:spPr>
          <a:xfrm>
            <a:off x="2785532" y="3321673"/>
            <a:ext cx="753533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$condicao1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(!$condicao1)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“False"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53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CCD02D-27AA-48ED-9B62-1D5B95A0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Peça ao usuário para inserir um nome de usuário e uma senha.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Verifique se o nome de usuário e a senha estão corretos.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ambos estiverem corretos (usuário: "admin" e senha: "1234"), exiba "Login bem-sucedido!".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apenas o nome de usuário estiver correto, exiba "Senha incorreta!".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o nome de usuário estiver errado, exiba "Usuário não encontrado!".</a:t>
            </a:r>
          </a:p>
        </p:txBody>
      </p:sp>
    </p:spTree>
    <p:extLst>
      <p:ext uri="{BB962C8B-B14F-4D97-AF65-F5344CB8AC3E}">
        <p14:creationId xmlns:p14="http://schemas.microsoft.com/office/powerpoint/2010/main" val="44368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Conexão DB</a:t>
            </a:r>
          </a:p>
        </p:txBody>
      </p:sp>
    </p:spTree>
    <p:extLst>
      <p:ext uri="{BB962C8B-B14F-4D97-AF65-F5344CB8AC3E}">
        <p14:creationId xmlns:p14="http://schemas.microsoft.com/office/powerpoint/2010/main" val="146815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3345CFE-EBBF-4D7F-8361-ED286A8D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Conexão com MySQL usando </a:t>
            </a:r>
            <a:r>
              <a:rPr lang="pt-BR" dirty="0" err="1"/>
              <a:t>MySQLi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5A26F07-2E8C-4048-AB97-74A23B934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MySQLi</a:t>
            </a:r>
            <a:r>
              <a:rPr lang="pt-BR" dirty="0"/>
              <a:t> (MySQL </a:t>
            </a:r>
            <a:r>
              <a:rPr lang="pt-BR" dirty="0" err="1"/>
              <a:t>Improved</a:t>
            </a:r>
            <a:r>
              <a:rPr lang="pt-BR" dirty="0"/>
              <a:t>) é uma extensão do PHP que oferece uma interface mais avançada e eficiente para trabalhar com bancos de dados MySQL. Ela foi introduzida no PHP 5, como uma melhoria significativa em relação à antiga extensão </a:t>
            </a:r>
            <a:r>
              <a:rPr lang="pt-BR" b="1" dirty="0"/>
              <a:t>MySQL</a:t>
            </a:r>
            <a:r>
              <a:rPr lang="pt-BR" dirty="0"/>
              <a:t>, que foi descontinuada a partir do PHP 5.5.</a:t>
            </a:r>
          </a:p>
          <a:p>
            <a:pPr>
              <a:spcBef>
                <a:spcPts val="0"/>
              </a:spcBef>
            </a:pPr>
            <a:r>
              <a:rPr lang="pt-BR" dirty="0"/>
              <a:t>Características principais do </a:t>
            </a:r>
            <a:r>
              <a:rPr lang="pt-BR" b="1" dirty="0" err="1"/>
              <a:t>MySQLi</a:t>
            </a:r>
            <a:r>
              <a:rPr lang="pt-BR" dirty="0"/>
              <a:t>:</a:t>
            </a:r>
          </a:p>
          <a:p>
            <a:pPr marL="1028700" lvl="1" indent="-342900"/>
            <a:r>
              <a:rPr lang="pt-BR" dirty="0"/>
              <a:t>O </a:t>
            </a:r>
            <a:r>
              <a:rPr lang="pt-BR" b="1" dirty="0" err="1"/>
              <a:t>MySQLi</a:t>
            </a:r>
            <a:r>
              <a:rPr lang="pt-BR" dirty="0"/>
              <a:t> pode ser usado tanto de forma </a:t>
            </a:r>
            <a:r>
              <a:rPr lang="pt-BR" b="1" dirty="0"/>
              <a:t>orientada a objetos</a:t>
            </a:r>
            <a:r>
              <a:rPr lang="pt-BR" dirty="0"/>
              <a:t> (OO) quanto de forma </a:t>
            </a:r>
            <a:r>
              <a:rPr lang="pt-BR" b="1" dirty="0"/>
              <a:t>procedural</a:t>
            </a:r>
            <a:r>
              <a:rPr lang="pt-BR" dirty="0"/>
              <a:t>. Isso proporciona flexibilidade para o desenvolvedor escolher o estilo de codificação mais adequado para seu projeto.</a:t>
            </a:r>
          </a:p>
          <a:p>
            <a:pPr marL="1028700" lvl="1" indent="-342900"/>
            <a:r>
              <a:rPr lang="pt-BR" dirty="0"/>
              <a:t>O </a:t>
            </a:r>
            <a:r>
              <a:rPr lang="pt-BR" b="1" dirty="0" err="1"/>
              <a:t>MySQLi</a:t>
            </a:r>
            <a:r>
              <a:rPr lang="pt-BR" dirty="0"/>
              <a:t> oferece suporte para </a:t>
            </a:r>
            <a:r>
              <a:rPr lang="pt-BR" b="1" dirty="0" err="1"/>
              <a:t>prepared</a:t>
            </a:r>
            <a:r>
              <a:rPr lang="pt-BR" b="1" dirty="0"/>
              <a:t> </a:t>
            </a:r>
            <a:r>
              <a:rPr lang="pt-BR" b="1" dirty="0" err="1"/>
              <a:t>statements</a:t>
            </a:r>
            <a:r>
              <a:rPr lang="pt-BR" dirty="0"/>
              <a:t>, que ajudam a proteger contra </a:t>
            </a:r>
            <a:r>
              <a:rPr lang="pt-BR" b="1" dirty="0"/>
              <a:t>SQL </a:t>
            </a:r>
            <a:r>
              <a:rPr lang="pt-BR" b="1" dirty="0" err="1"/>
              <a:t>injection</a:t>
            </a:r>
            <a:r>
              <a:rPr lang="pt-BR" dirty="0"/>
              <a:t> e melhoram a segurança ao executar consultas. Com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, os dados são enviados separadamente do comando SQL, o que torna impossível a injeção de código malicioso.</a:t>
            </a:r>
          </a:p>
        </p:txBody>
      </p:sp>
    </p:spTree>
    <p:extLst>
      <p:ext uri="{BB962C8B-B14F-4D97-AF65-F5344CB8AC3E}">
        <p14:creationId xmlns:p14="http://schemas.microsoft.com/office/powerpoint/2010/main" val="297693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D430BF-9510-4DA0-90DA-198938D9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err="1"/>
              <a:t>mysqli</a:t>
            </a:r>
            <a:r>
              <a:rPr lang="pt-BR" dirty="0"/>
              <a:t>()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8B8B4AD-02FF-4766-9824-2108D539E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827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mysqli_connect</a:t>
            </a:r>
            <a:r>
              <a:rPr lang="pt-BR" dirty="0"/>
              <a:t>() é uma função do </a:t>
            </a:r>
            <a:r>
              <a:rPr lang="pt-BR" dirty="0" err="1"/>
              <a:t>MySQLi</a:t>
            </a:r>
            <a:r>
              <a:rPr lang="pt-BR" dirty="0"/>
              <a:t> (MySQL </a:t>
            </a:r>
            <a:r>
              <a:rPr lang="pt-BR" dirty="0" err="1"/>
              <a:t>Improved</a:t>
            </a:r>
            <a:r>
              <a:rPr lang="pt-BR" dirty="0"/>
              <a:t>) no PHP que é usada para estabelecer uma conexão com um banco de dados MySQL. Essa função retorna um identificador de conexão em caso de sucesso ou false em caso de falha.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59BAA2-835E-450F-94FF-577068735ED9}"/>
              </a:ext>
            </a:extLst>
          </p:cNvPr>
          <p:cNvSpPr/>
          <p:nvPr/>
        </p:nvSpPr>
        <p:spPr>
          <a:xfrm>
            <a:off x="2802464" y="3542084"/>
            <a:ext cx="6587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mysqli_connect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(host, username, password,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C36B1C-4286-4AB9-A566-47AC174F9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762" y="4582046"/>
            <a:ext cx="5206473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Endereço do servidor MySQL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Nome de usuário do banco de dados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Senha do usuário.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Nome do banco de dados a ser acessado.</a:t>
            </a:r>
          </a:p>
        </p:txBody>
      </p:sp>
    </p:spTree>
    <p:extLst>
      <p:ext uri="{BB962C8B-B14F-4D97-AF65-F5344CB8AC3E}">
        <p14:creationId xmlns:p14="http://schemas.microsoft.com/office/powerpoint/2010/main" val="3397747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4977528-E501-44E5-8B9E-12C4A8BE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conexão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0CF7F7F-356A-4001-BDF6-8AECED52D287}"/>
              </a:ext>
            </a:extLst>
          </p:cNvPr>
          <p:cNvSpPr/>
          <p:nvPr/>
        </p:nvSpPr>
        <p:spPr>
          <a:xfrm>
            <a:off x="1655233" y="2473742"/>
            <a:ext cx="88815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hotsname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bancodedados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'faculdade'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$usuario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$senha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''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hotsname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$usuario, $senha,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bancodedados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connect_errno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"Falha ao conectar: ("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connect_errno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98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D85F6-3D47-4A9D-8681-1F34277E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Desafio: Criando um Sistema de Cadastro de Usuários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C35C-1AC2-4B2F-8FDE-2949E1A6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Bem-vindo ao desafio! Neste exercício, você vai construir um sistema de cadastro de usuários em PHP com banco de dados MySQL. Vamos dividir o processo em partes para que você entenda o funcionamento de cada etapa.</a:t>
            </a:r>
          </a:p>
          <a:p>
            <a:pPr marL="1028700" lvl="1" indent="-342900"/>
            <a:r>
              <a:rPr lang="pt-BR" b="1" dirty="0"/>
              <a:t>Desafio 1: Estruturação da Página HTML</a:t>
            </a:r>
          </a:p>
          <a:p>
            <a:pPr marL="1028700" lvl="1" indent="-342900"/>
            <a:r>
              <a:rPr lang="pt-BR" b="1" dirty="0"/>
              <a:t>Desafio 2: Conectando ao Banco de Dados</a:t>
            </a:r>
          </a:p>
          <a:p>
            <a:pPr marL="1028700" lvl="1" indent="-342900"/>
            <a:r>
              <a:rPr lang="pt-BR" b="1" dirty="0"/>
              <a:t>Desafio 3: Inserindo Dados no Banco de Dados</a:t>
            </a:r>
          </a:p>
          <a:p>
            <a:pPr marL="1028700" lvl="1" indent="-342900"/>
            <a:r>
              <a:rPr lang="pt-BR" b="1" dirty="0"/>
              <a:t>Desafio 4: Tratando Erros com </a:t>
            </a:r>
            <a:r>
              <a:rPr lang="pt-BR" b="1" dirty="0" err="1"/>
              <a:t>Try</a:t>
            </a:r>
            <a:r>
              <a:rPr lang="pt-BR" b="1" dirty="0"/>
              <a:t>-Catch</a:t>
            </a:r>
          </a:p>
        </p:txBody>
      </p:sp>
    </p:spTree>
    <p:extLst>
      <p:ext uri="{BB962C8B-B14F-4D97-AF65-F5344CB8AC3E}">
        <p14:creationId xmlns:p14="http://schemas.microsoft.com/office/powerpoint/2010/main" val="9479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um programas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4AD4E8-C564-46B5-A05A-9447CE2D001C}"/>
              </a:ext>
            </a:extLst>
          </p:cNvPr>
          <p:cNvGrpSpPr/>
          <p:nvPr/>
        </p:nvGrpSpPr>
        <p:grpSpPr>
          <a:xfrm>
            <a:off x="1777524" y="2351647"/>
            <a:ext cx="1919265" cy="3343278"/>
            <a:chOff x="2519385" y="1499393"/>
            <a:chExt cx="1919265" cy="3343278"/>
          </a:xfrm>
        </p:grpSpPr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9184E907-7B6F-4454-8965-3B5AFBF10183}"/>
                </a:ext>
              </a:extLst>
            </p:cNvPr>
            <p:cNvSpPr/>
            <p:nvPr/>
          </p:nvSpPr>
          <p:spPr>
            <a:xfrm>
              <a:off x="3336143" y="1499393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119673B-89BF-4B8A-B45E-527529712786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3479018" y="1766093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76A2331-150D-4B46-923B-69A46DBEBE3D}"/>
                </a:ext>
              </a:extLst>
            </p:cNvPr>
            <p:cNvSpPr/>
            <p:nvPr/>
          </p:nvSpPr>
          <p:spPr>
            <a:xfrm>
              <a:off x="2519385" y="2170905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$n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8870026-AD93-4141-9D84-0AA3027E5F2F}"/>
                </a:ext>
              </a:extLst>
            </p:cNvPr>
            <p:cNvCxnSpPr/>
            <p:nvPr/>
          </p:nvCxnSpPr>
          <p:spPr>
            <a:xfrm>
              <a:off x="3479018" y="2570956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39C04FC-1D44-4FEF-86BE-BA9595A105FD}"/>
                </a:ext>
              </a:extLst>
            </p:cNvPr>
            <p:cNvSpPr/>
            <p:nvPr/>
          </p:nvSpPr>
          <p:spPr>
            <a:xfrm>
              <a:off x="2519385" y="2975768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$n += 2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922A508-266A-4B31-A014-B4559BB82077}"/>
                </a:ext>
              </a:extLst>
            </p:cNvPr>
            <p:cNvCxnSpPr/>
            <p:nvPr/>
          </p:nvCxnSpPr>
          <p:spPr>
            <a:xfrm>
              <a:off x="3479018" y="3375820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B4FDC8D-401F-46CB-AE68-83833F30C712}"/>
                </a:ext>
              </a:extLst>
            </p:cNvPr>
            <p:cNvSpPr/>
            <p:nvPr/>
          </p:nvSpPr>
          <p:spPr>
            <a:xfrm>
              <a:off x="2519385" y="378063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echo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$n 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4FD1017-16BB-485E-877D-B86269F07B49}"/>
                </a:ext>
              </a:extLst>
            </p:cNvPr>
            <p:cNvCxnSpPr/>
            <p:nvPr/>
          </p:nvCxnSpPr>
          <p:spPr>
            <a:xfrm>
              <a:off x="3479018" y="4180684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C15B542B-7047-447E-A600-53B5DB35ECF7}"/>
                </a:ext>
              </a:extLst>
            </p:cNvPr>
            <p:cNvSpPr/>
            <p:nvPr/>
          </p:nvSpPr>
          <p:spPr>
            <a:xfrm>
              <a:off x="3336142" y="4575971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48217EE-0DF2-41F1-B0F7-F07D177F043C}"/>
              </a:ext>
            </a:extLst>
          </p:cNvPr>
          <p:cNvGrpSpPr/>
          <p:nvPr/>
        </p:nvGrpSpPr>
        <p:grpSpPr>
          <a:xfrm>
            <a:off x="5474313" y="1771866"/>
            <a:ext cx="4940164" cy="4502841"/>
            <a:chOff x="6152436" y="1423597"/>
            <a:chExt cx="4940164" cy="4502841"/>
          </a:xfrm>
        </p:grpSpPr>
        <p:sp>
          <p:nvSpPr>
            <p:cNvPr id="18" name="Fluxograma: Conector 17">
              <a:extLst>
                <a:ext uri="{FF2B5EF4-FFF2-40B4-BE49-F238E27FC236}">
                  <a16:creationId xmlns:a16="http://schemas.microsoft.com/office/drawing/2014/main" id="{745537F6-C24B-4500-93BF-A134712D162B}"/>
                </a:ext>
              </a:extLst>
            </p:cNvPr>
            <p:cNvSpPr/>
            <p:nvPr/>
          </p:nvSpPr>
          <p:spPr>
            <a:xfrm>
              <a:off x="8467725" y="1423597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07400D2-E6FB-4521-ACA4-FAE480F9986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8610599" y="1690297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312BDE8-7C25-4784-A2D7-CEE9D27A0622}"/>
                </a:ext>
              </a:extLst>
            </p:cNvPr>
            <p:cNvSpPr/>
            <p:nvPr/>
          </p:nvSpPr>
          <p:spPr>
            <a:xfrm>
              <a:off x="7650966" y="200462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$n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B7D8D66-CA95-4C2D-9F06-44A2ED6CE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2518" y="2420940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Decisão 25">
              <a:extLst>
                <a:ext uri="{FF2B5EF4-FFF2-40B4-BE49-F238E27FC236}">
                  <a16:creationId xmlns:a16="http://schemas.microsoft.com/office/drawing/2014/main" id="{51D61243-F322-4C48-860D-5A90D1C12756}"/>
                </a:ext>
              </a:extLst>
            </p:cNvPr>
            <p:cNvSpPr/>
            <p:nvPr/>
          </p:nvSpPr>
          <p:spPr>
            <a:xfrm>
              <a:off x="7662893" y="2757881"/>
              <a:ext cx="1919250" cy="688980"/>
            </a:xfrm>
            <a:prstGeom prst="flowChartDecis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00AF8ED-8587-48CE-ADAE-44AA5CC30993}"/>
                </a:ext>
              </a:extLst>
            </p:cNvPr>
            <p:cNvSpPr/>
            <p:nvPr/>
          </p:nvSpPr>
          <p:spPr>
            <a:xfrm>
              <a:off x="6152436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True</a:t>
              </a:r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7DC6F8D-9311-419B-9D9A-096AF2D856CA}"/>
                </a:ext>
              </a:extLst>
            </p:cNvPr>
            <p:cNvSpPr/>
            <p:nvPr/>
          </p:nvSpPr>
          <p:spPr>
            <a:xfrm>
              <a:off x="9594070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D08AB2C-0A61-4A94-979D-941A712FBA91}"/>
                </a:ext>
              </a:extLst>
            </p:cNvPr>
            <p:cNvCxnSpPr>
              <a:stCxn id="26" idx="1"/>
              <a:endCxn id="29" idx="0"/>
            </p:cNvCxnSpPr>
            <p:nvPr/>
          </p:nvCxnSpPr>
          <p:spPr>
            <a:xfrm rot="10800000" flipV="1">
              <a:off x="6901701" y="3102370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3B1A4D06-57F4-4735-AEF5-4DE4A5A2D098}"/>
                </a:ext>
              </a:extLst>
            </p:cNvPr>
            <p:cNvCxnSpPr>
              <a:stCxn id="26" idx="3"/>
              <a:endCxn id="30" idx="0"/>
            </p:cNvCxnSpPr>
            <p:nvPr/>
          </p:nvCxnSpPr>
          <p:spPr>
            <a:xfrm>
              <a:off x="9582143" y="3102371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B3523099-56DE-471F-ABBB-9CC48A87E170}"/>
                </a:ext>
              </a:extLst>
            </p:cNvPr>
            <p:cNvSpPr/>
            <p:nvPr/>
          </p:nvSpPr>
          <p:spPr>
            <a:xfrm>
              <a:off x="8475673" y="4244977"/>
              <a:ext cx="285750" cy="2667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30C0D539-C4DD-4695-8C17-2CA67B607682}"/>
                </a:ext>
              </a:extLst>
            </p:cNvPr>
            <p:cNvCxnSpPr>
              <a:stCxn id="30" idx="2"/>
              <a:endCxn id="35" idx="6"/>
            </p:cNvCxnSpPr>
            <p:nvPr/>
          </p:nvCxnSpPr>
          <p:spPr>
            <a:xfrm rot="5400000">
              <a:off x="9284289" y="3319281"/>
              <a:ext cx="536180" cy="158191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F5F70643-FBD5-4FCE-9CC0-CF88E831243D}"/>
                </a:ext>
              </a:extLst>
            </p:cNvPr>
            <p:cNvCxnSpPr>
              <a:stCxn id="29" idx="2"/>
              <a:endCxn id="35" idx="2"/>
            </p:cNvCxnSpPr>
            <p:nvPr/>
          </p:nvCxnSpPr>
          <p:spPr>
            <a:xfrm rot="16200000" flipH="1">
              <a:off x="7420597" y="3323251"/>
              <a:ext cx="536180" cy="157397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DEE26A0-1458-41B9-A3C8-837E0D40F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547" y="4528346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5C1BCC2-7473-4D55-9FC8-1843F73EC791}"/>
                </a:ext>
              </a:extLst>
            </p:cNvPr>
            <p:cNvSpPr/>
            <p:nvPr/>
          </p:nvSpPr>
          <p:spPr>
            <a:xfrm>
              <a:off x="7658914" y="4850013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echo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$n</a:t>
              </a: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8FDA1507-3C44-49D1-903E-008559394158}"/>
                </a:ext>
              </a:extLst>
            </p:cNvPr>
            <p:cNvCxnSpPr/>
            <p:nvPr/>
          </p:nvCxnSpPr>
          <p:spPr>
            <a:xfrm>
              <a:off x="8618549" y="5264451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56F22527-CAE0-4FE1-BFC7-49C878A92188}"/>
                </a:ext>
              </a:extLst>
            </p:cNvPr>
            <p:cNvSpPr/>
            <p:nvPr/>
          </p:nvSpPr>
          <p:spPr>
            <a:xfrm>
              <a:off x="8475673" y="5659738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341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D85F6-3D47-4A9D-8681-1F34277E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Introdução ao Formulário HTML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C35C-1AC2-4B2F-8FDE-2949E1A66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Primeiro, vamos criar a estrutura básica da página HTML onde o formulário de cadastro será exibido.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Crie uma página HTML com a estrutura básica.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Adicione um título “Cadastro de Usuário”.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Dentro da </a:t>
            </a:r>
            <a:r>
              <a:rPr lang="pt-BR" dirty="0" err="1"/>
              <a:t>tag</a:t>
            </a:r>
            <a:r>
              <a:rPr lang="pt-BR" dirty="0"/>
              <a:t> &lt;</a:t>
            </a:r>
            <a:r>
              <a:rPr lang="pt-BR" dirty="0" err="1"/>
              <a:t>body</a:t>
            </a:r>
            <a:r>
              <a:rPr lang="pt-BR" dirty="0"/>
              <a:t>&gt;, crie um formulário para o cadastro com os seguintes campos: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Nome (campo de texto)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Sobrenome (campo de texto)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E-mail (campo de e-mail)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pt-BR" dirty="0"/>
              <a:t>Curso (campo de seleção com as opções de curso)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dirty="0"/>
              <a:t>Adicione um botão Cadastrar para submeter o formulário.</a:t>
            </a:r>
          </a:p>
        </p:txBody>
      </p:sp>
    </p:spTree>
    <p:extLst>
      <p:ext uri="{BB962C8B-B14F-4D97-AF65-F5344CB8AC3E}">
        <p14:creationId xmlns:p14="http://schemas.microsoft.com/office/powerpoint/2010/main" val="33593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Sixtaxe</a:t>
            </a:r>
            <a:r>
              <a:rPr lang="pt-BR" dirty="0"/>
              <a:t> HTML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49AB8A-4F22-451E-AA04-7B6D1F4A5149}"/>
              </a:ext>
            </a:extLst>
          </p:cNvPr>
          <p:cNvSpPr/>
          <p:nvPr/>
        </p:nvSpPr>
        <p:spPr>
          <a:xfrm>
            <a:off x="761583" y="1945650"/>
            <a:ext cx="106688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cadastrar.php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"sobrenome"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Sobrenome: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"sobrenome"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E-mail: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Selecione o curso: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required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analise_desenvolvimento_sistemas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Análise e Desenvolvimento de Sistemas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engenharia_software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Engenharia de Software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ciencias_computacao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Ciências da Computação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sistemas_informacao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Sistemas da Informação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"Cadastrar"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4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sz="1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0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2: Conectando ao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645C2-6B4E-4151-9065-992A8CB5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Agora, vamos preparar a conexão com o banco de dados MySQL para que possamos armazenar os dados do formulário. Para isso, você precisa: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Crie um arquivo </a:t>
            </a:r>
            <a:r>
              <a:rPr lang="pt-BR" dirty="0" err="1"/>
              <a:t>conexao.php</a:t>
            </a:r>
            <a:r>
              <a:rPr lang="pt-BR" dirty="0"/>
              <a:t> que vai conter a conexão com o banco de dados MySQL.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Utilize as credenciais corretas do seu banco de dados para realizar a conexão (host, usuário, senha e banco de dados).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No seu arquivo </a:t>
            </a:r>
            <a:r>
              <a:rPr lang="pt-BR" dirty="0" err="1"/>
              <a:t>cadastrar.php</a:t>
            </a:r>
            <a:r>
              <a:rPr lang="pt-BR" dirty="0"/>
              <a:t>, inclua o arquivo de conexão com 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341099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conexão com 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83EBA50-8EC2-45DC-816A-BF7A54F3091F}"/>
              </a:ext>
            </a:extLst>
          </p:cNvPr>
          <p:cNvSpPr/>
          <p:nvPr/>
        </p:nvSpPr>
        <p:spPr>
          <a:xfrm>
            <a:off x="1524000" y="198444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localhost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"root"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sua_base_de_dados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indent="457200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Criando a conexão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servername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"Conexão falhou: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connect_error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96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3: Inserindo Dados no Banco de Dados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645C2-6B4E-4151-9065-992A8CB5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Agora que temos o formulário e a conexão com o banco de dados, vamos fazer a inserção dos dados fornecidos pelo usuário.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No arquivo </a:t>
            </a:r>
            <a:r>
              <a:rPr lang="pt-BR" dirty="0" err="1"/>
              <a:t>cadastrar.php</a:t>
            </a:r>
            <a:r>
              <a:rPr lang="pt-BR" dirty="0"/>
              <a:t>, capture os dados do formulário com $_POST.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Crie uma consulta SQL para inserir os dados no banco de dados.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Execute a consulta utilizando </a:t>
            </a:r>
            <a:r>
              <a:rPr lang="pt-BR" dirty="0" err="1"/>
              <a:t>mysqli</a:t>
            </a:r>
            <a:r>
              <a:rPr lang="pt-BR" dirty="0"/>
              <a:t> para realizar a inserção</a:t>
            </a:r>
          </a:p>
        </p:txBody>
      </p:sp>
    </p:spTree>
    <p:extLst>
      <p:ext uri="{BB962C8B-B14F-4D97-AF65-F5344CB8AC3E}">
        <p14:creationId xmlns:p14="http://schemas.microsoft.com/office/powerpoint/2010/main" val="152345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capturar Dados do Formulário com PHP</a:t>
            </a:r>
            <a:br>
              <a:rPr lang="pt-BR" dirty="0"/>
            </a:b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32E1963-005F-4B46-A145-00B4BCA4FF99}"/>
              </a:ext>
            </a:extLst>
          </p:cNvPr>
          <p:cNvSpPr/>
          <p:nvPr/>
        </p:nvSpPr>
        <p:spPr>
          <a:xfrm>
            <a:off x="1247775" y="2515791"/>
            <a:ext cx="1013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($_SERVER[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"REQUEST_METHOD"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$nome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$sobrenome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"sobrenome"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$curso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"curso"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$prefixo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"114"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$id = $prefixo .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999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61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inserir os dados no banco de dados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41E02B2-72C2-4010-A20D-16E7602A14A3}"/>
              </a:ext>
            </a:extLst>
          </p:cNvPr>
          <p:cNvSpPr/>
          <p:nvPr/>
        </p:nvSpPr>
        <p:spPr>
          <a:xfrm>
            <a:off x="509587" y="2297996"/>
            <a:ext cx="1117282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Preparando a consulta SQL para inserir no banco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(id, nome, sobrenome,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, curso)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(?, ?, ?, ?, ?)"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-&gt;prepare($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sssss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$id, $nome, $sobrenome,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$curso);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// Executando a consulta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"Usuário cadastrado com sucesso!"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"Erro ao cadastrar o usuário: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$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28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E523B5-08AC-4C33-A231-9A962F6D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1F91097-9379-4046-9898-AFA5D08B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>
                <a:solidFill>
                  <a:srgbClr val="000000"/>
                </a:solidFill>
              </a:rPr>
              <a:t>Este é o comando SQL que será executado no banco de dados. A instrução SQL está inserindo dados na tabela </a:t>
            </a:r>
            <a:r>
              <a:rPr lang="pt-BR" sz="1600" dirty="0" err="1">
                <a:solidFill>
                  <a:srgbClr val="000000"/>
                </a:solidFill>
              </a:rPr>
              <a:t>usuarios</a:t>
            </a:r>
            <a:r>
              <a:rPr lang="pt-BR" sz="1600" dirty="0">
                <a:solidFill>
                  <a:srgbClr val="000000"/>
                </a:solidFill>
              </a:rPr>
              <a:t>.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(id, nome, sobrenome,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, curso)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(?, ?, ?, ?, ?)"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Aqui, estamos utilizando o método prepare da conexão $</a:t>
            </a:r>
            <a:r>
              <a:rPr lang="pt-BR" sz="1600" dirty="0" err="1">
                <a:solidFill>
                  <a:srgbClr val="000000"/>
                </a:solidFill>
              </a:rPr>
              <a:t>conn</a:t>
            </a:r>
            <a:r>
              <a:rPr lang="pt-BR" sz="1600" dirty="0">
                <a:solidFill>
                  <a:srgbClr val="000000"/>
                </a:solidFill>
              </a:rPr>
              <a:t> para preparar a consulta SQL. O objetivo do método prepare é garantir que a consulta SQL seja executada de forma eficiente e segura.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-&gt;prepare($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rgbClr val="000000"/>
                </a:solidFill>
              </a:rPr>
              <a:t>Este método </a:t>
            </a:r>
            <a:r>
              <a:rPr lang="pt-BR" sz="1600" dirty="0" err="1">
                <a:solidFill>
                  <a:srgbClr val="000000"/>
                </a:solidFill>
              </a:rPr>
              <a:t>bind_param</a:t>
            </a:r>
            <a:r>
              <a:rPr lang="pt-BR" sz="1600" dirty="0">
                <a:solidFill>
                  <a:srgbClr val="000000"/>
                </a:solidFill>
              </a:rPr>
              <a:t> é usado para vincular os valores das variáveis PHP aos </a:t>
            </a:r>
            <a:r>
              <a:rPr lang="pt-BR" sz="1600" dirty="0" err="1">
                <a:solidFill>
                  <a:srgbClr val="000000"/>
                </a:solidFill>
              </a:rPr>
              <a:t>placeholders</a:t>
            </a:r>
            <a:r>
              <a:rPr lang="pt-BR" sz="1600" dirty="0">
                <a:solidFill>
                  <a:srgbClr val="000000"/>
                </a:solidFill>
              </a:rPr>
              <a:t> (?) na consulta SQL preparada.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sssss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$id, $nome, $sobrenome,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$curso); </a:t>
            </a:r>
          </a:p>
          <a:p>
            <a:r>
              <a:rPr lang="pt-BR" sz="1600" dirty="0">
                <a:solidFill>
                  <a:srgbClr val="000000"/>
                </a:solidFill>
              </a:rPr>
              <a:t>O método execute() executa a consulta SQL preparada e insere os dados no banco de dados.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852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01B99-9C06-4EFF-8E7E-C8996DBD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4: Tratando Erros com Try-Catch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645C2-6B4E-4151-9065-992A8CB5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Agora, vamos melhorar o código adicionando tratamento de erros. Caso ocorra um erro durante a execução da consulta SQL, como um e-mail já cadastrado, vamos capturar o erro e exibir uma mensagem amigável.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Envolva a parte do código que lida com a inserção no banco de dados com um bloco </a:t>
            </a:r>
            <a:r>
              <a:rPr lang="pt-BR" dirty="0" err="1"/>
              <a:t>try</a:t>
            </a:r>
            <a:r>
              <a:rPr lang="pt-BR" dirty="0"/>
              <a:t>-catch.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Use a exceção </a:t>
            </a:r>
            <a:r>
              <a:rPr lang="pt-BR" dirty="0" err="1"/>
              <a:t>mysqli_sql_exception</a:t>
            </a:r>
            <a:r>
              <a:rPr lang="pt-BR" dirty="0"/>
              <a:t> para tratar erros de SQL.</a:t>
            </a:r>
          </a:p>
        </p:txBody>
      </p:sp>
    </p:spTree>
    <p:extLst>
      <p:ext uri="{BB962C8B-B14F-4D97-AF65-F5344CB8AC3E}">
        <p14:creationId xmlns:p14="http://schemas.microsoft.com/office/powerpoint/2010/main" val="365128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25542-40EF-463E-BD27-A240F310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Tratar a exceção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5EF191-7AF7-45C3-ADFD-DD3C980201D2}"/>
              </a:ext>
            </a:extLst>
          </p:cNvPr>
          <p:cNvSpPr/>
          <p:nvPr/>
        </p:nvSpPr>
        <p:spPr>
          <a:xfrm>
            <a:off x="795337" y="1690271"/>
            <a:ext cx="106013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($_SERVER[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"REQUEST_METHOD"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"POST"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mysqli_report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(MYSQLI_REPORT_ERROR | MYSQLI_REPORT_STRICT); </a:t>
            </a: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include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"../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conexao.php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$nome = $_POST[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$sobrenome = $_POST[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"sobrenome"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$curso = $_POST[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"curso"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$prefixo =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"114"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Pode ser um prefixo fixo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$id = $prefixo .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098658"/>
                </a:solidFill>
                <a:latin typeface="Consolas" panose="020B0609020204030204" pitchFamily="49" charset="0"/>
              </a:rPr>
              <a:t>999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Gera um número aleatório de 6 dígitos</a:t>
            </a:r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INSERT INTO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usuarios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(id, nome, sobrenome,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, curso)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(?, ?, ?, ?, ?)"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-&gt;prepare($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bind_param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sssss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$id, $nome, $sobrenome,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, $curso);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-&gt;execute();</a:t>
            </a: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='mensagem sucesso'&gt;Usuário cadastrado com sucesso&lt;/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stmt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$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pt-BR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9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E4D97-83F4-4D8D-8AED-9FF4231A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blocos de código em PHP são delimitados por chaves {} e são usados para agrupar instruções em uma única seção. Um bloco pode conter zero ou mais instruções e é frequentemente utilizado em estruturas de controle de fluxo, como condicionais (</a:t>
            </a:r>
            <a:r>
              <a:rPr lang="pt-BR" dirty="0" err="1"/>
              <a:t>if</a:t>
            </a:r>
            <a:r>
              <a:rPr lang="pt-BR" dirty="0"/>
              <a:t>, </a:t>
            </a:r>
            <a:r>
              <a:rPr lang="pt-BR" dirty="0" err="1"/>
              <a:t>else</a:t>
            </a:r>
            <a:r>
              <a:rPr lang="pt-BR" dirty="0"/>
              <a:t>, </a:t>
            </a:r>
            <a:r>
              <a:rPr lang="pt-BR" dirty="0" err="1"/>
              <a:t>elseif</a:t>
            </a:r>
            <a:r>
              <a:rPr lang="pt-BR" dirty="0"/>
              <a:t>, switch) e laços de repetição (for, </a:t>
            </a:r>
            <a:r>
              <a:rPr lang="pt-BR" dirty="0" err="1"/>
              <a:t>while</a:t>
            </a:r>
            <a:r>
              <a:rPr lang="pt-BR" dirty="0"/>
              <a:t>, do-</a:t>
            </a:r>
            <a:r>
              <a:rPr lang="pt-BR" dirty="0" err="1"/>
              <a:t>while</a:t>
            </a:r>
            <a:r>
              <a:rPr lang="pt-BR" dirty="0"/>
              <a:t>, </a:t>
            </a:r>
            <a:r>
              <a:rPr lang="pt-BR" dirty="0" err="1"/>
              <a:t>foreach</a:t>
            </a:r>
            <a:r>
              <a:rPr lang="pt-BR" dirty="0"/>
              <a:t>). Também são usados na definição de funções, classes e outros contextos em que um conjunto de instruções precisa ser executado em conjunto. O uso correto dos blocos ajuda a organizar e controlar a execução do código de forma lógica e estruturada.</a:t>
            </a:r>
          </a:p>
        </p:txBody>
      </p:sp>
    </p:spTree>
    <p:extLst>
      <p:ext uri="{BB962C8B-B14F-4D97-AF65-F5344CB8AC3E}">
        <p14:creationId xmlns:p14="http://schemas.microsoft.com/office/powerpoint/2010/main" val="2633092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DC742-2374-4185-A3A1-057D0E50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para Tratar a exceção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2B06A39-A8E1-404B-A71F-DF2EC3E76659}"/>
              </a:ext>
            </a:extLst>
          </p:cNvPr>
          <p:cNvSpPr/>
          <p:nvPr/>
        </p:nvSpPr>
        <p:spPr>
          <a:xfrm>
            <a:off x="441325" y="3165465"/>
            <a:ext cx="113093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mysqli_sql_exception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$e) {</a:t>
            </a:r>
          </a:p>
          <a:p>
            <a:pPr indent="914400"/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str_contains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($e-&gt;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Duplicate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entry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indent="162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erro'&gt;Este e-mail já está cadastrado.&lt;/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1620000"/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='mensagem erro'&gt;Erro ao cadastrar: 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. $e-&gt;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getMessage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. 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pt-BR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indent="457200"/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548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A906-2200-402F-A2A8-81597D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mysqli_report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AD25-96EC-49BE-9973-786BDC7F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comando </a:t>
            </a:r>
            <a:r>
              <a:rPr lang="pt-BR" dirty="0" err="1"/>
              <a:t>mysqli_report</a:t>
            </a:r>
            <a:r>
              <a:rPr lang="pt-BR" dirty="0"/>
              <a:t>(MYSQLI_REPORT_ERROR | MYSQLI_REPORT_STRICT); é usado para configurar o modo de exibição de erros no </a:t>
            </a:r>
            <a:r>
              <a:rPr lang="pt-BR" dirty="0" err="1"/>
              <a:t>MySQLi</a:t>
            </a:r>
            <a:r>
              <a:rPr lang="pt-BR" dirty="0"/>
              <a:t> (a extensão do PHP que permite a interação com bancos de dados MySQL). Ele ativa um comportamento específico para lidar com erros e exceções.</a:t>
            </a:r>
          </a:p>
          <a:p>
            <a:pPr>
              <a:spcBef>
                <a:spcPts val="0"/>
              </a:spcBef>
            </a:pPr>
            <a:r>
              <a:rPr lang="pt-BR" b="1" dirty="0"/>
              <a:t>1. </a:t>
            </a:r>
            <a:r>
              <a:rPr lang="pt-BR" b="1" dirty="0" err="1"/>
              <a:t>mysqli_report</a:t>
            </a:r>
            <a:r>
              <a:rPr lang="pt-BR" b="1" dirty="0"/>
              <a:t>()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 função </a:t>
            </a:r>
            <a:r>
              <a:rPr lang="pt-BR" dirty="0" err="1"/>
              <a:t>mysqli_report</a:t>
            </a:r>
            <a:r>
              <a:rPr lang="pt-BR" dirty="0"/>
              <a:t>() permite configurar o comportamento do </a:t>
            </a:r>
            <a:r>
              <a:rPr lang="pt-BR" dirty="0" err="1"/>
              <a:t>MySQLi</a:t>
            </a:r>
            <a:r>
              <a:rPr lang="pt-BR" dirty="0"/>
              <a:t> em relação à exibição de erros.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Ela aceita uma ou mais constantes que definem o tipo de comportamento que será adotado para os erros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23552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A906-2200-402F-A2A8-81597D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mysqli_report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AD25-96EC-49BE-9973-786BDC7F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 dirty="0"/>
              <a:t>2. MYSQLI_REPORT_ERROR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MYSQLI_REPORT_ERROR instrui o </a:t>
            </a:r>
            <a:r>
              <a:rPr lang="pt-BR" sz="1400" dirty="0" err="1"/>
              <a:t>MySQLi</a:t>
            </a:r>
            <a:r>
              <a:rPr lang="pt-BR" sz="1400" dirty="0"/>
              <a:t> a exibir erros. Quando ocorre um erro no banco de dados, o </a:t>
            </a:r>
            <a:r>
              <a:rPr lang="pt-BR" sz="1400" dirty="0" err="1"/>
              <a:t>MySQLi</a:t>
            </a:r>
            <a:r>
              <a:rPr lang="pt-BR" sz="1400" dirty="0"/>
              <a:t> gera uma mensagem de erro detalhada, mas não interrompe a execução do script. Isso significa que o erro é reportado, mas o script continua a ser executado normalmente, ao invés de falhar imediatamente.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Exemplo de uso: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Se uma consulta falhar, o </a:t>
            </a:r>
            <a:r>
              <a:rPr lang="pt-BR" sz="1400" dirty="0" err="1"/>
              <a:t>MySQLi</a:t>
            </a:r>
            <a:r>
              <a:rPr lang="pt-BR" sz="1400" dirty="0"/>
              <a:t> irá imprimir uma mensagem com detalhes sobre o erro ocorrido (como a consulta SQL malformada ou um erro de conexão).</a:t>
            </a:r>
          </a:p>
        </p:txBody>
      </p:sp>
    </p:spTree>
    <p:extLst>
      <p:ext uri="{BB962C8B-B14F-4D97-AF65-F5344CB8AC3E}">
        <p14:creationId xmlns:p14="http://schemas.microsoft.com/office/powerpoint/2010/main" val="2908628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A906-2200-402F-A2A8-81597D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mysqli_report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AD25-96EC-49BE-9973-786BDC7F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 dirty="0"/>
              <a:t>3. MYSQLI_REPORT_STRICT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O MYSQLI_REPORT_STRICT faz com que o </a:t>
            </a:r>
            <a:r>
              <a:rPr lang="pt-BR" sz="1400" dirty="0" err="1"/>
              <a:t>MySQLi</a:t>
            </a:r>
            <a:r>
              <a:rPr lang="pt-BR" sz="1400" dirty="0"/>
              <a:t> lance exceções (</a:t>
            </a:r>
            <a:r>
              <a:rPr lang="pt-BR" sz="1400" dirty="0" err="1"/>
              <a:t>exceptions</a:t>
            </a:r>
            <a:r>
              <a:rPr lang="pt-BR" sz="1400" dirty="0"/>
              <a:t>) quando ocorrerem erros. Isso significa que, ao invés de apenas exibir o erro, o </a:t>
            </a:r>
            <a:r>
              <a:rPr lang="pt-BR" sz="1400" dirty="0" err="1"/>
              <a:t>MySQLi</a:t>
            </a:r>
            <a:r>
              <a:rPr lang="pt-BR" sz="1400" dirty="0"/>
              <a:t> irá gerar uma exceção do tipo </a:t>
            </a:r>
            <a:r>
              <a:rPr lang="pt-BR" sz="1400" dirty="0" err="1"/>
              <a:t>mysqli_sql_exception</a:t>
            </a:r>
            <a:r>
              <a:rPr lang="pt-BR" sz="1400" dirty="0"/>
              <a:t>, permitindo que você capture esse erro usando um bloco </a:t>
            </a:r>
            <a:r>
              <a:rPr lang="pt-BR" sz="1400" dirty="0" err="1"/>
              <a:t>try</a:t>
            </a:r>
            <a:r>
              <a:rPr lang="pt-BR" sz="1400" dirty="0"/>
              <a:t>-catch.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Quando essa constante é usada em conjunto com o </a:t>
            </a:r>
            <a:r>
              <a:rPr lang="pt-BR" sz="1400" dirty="0" err="1"/>
              <a:t>mysqli_report</a:t>
            </a:r>
            <a:r>
              <a:rPr lang="pt-BR" sz="1400" dirty="0"/>
              <a:t>, qualquer erro crítico que ocorra no banco de dados será transformado em uma exceção, que pode ser tratada explicitamente no código.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Exemplo: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400" dirty="0"/>
              <a:t>Em vez de o </a:t>
            </a:r>
            <a:r>
              <a:rPr lang="pt-BR" sz="1400" dirty="0" err="1"/>
              <a:t>MySQLi</a:t>
            </a:r>
            <a:r>
              <a:rPr lang="pt-BR" sz="1400" dirty="0"/>
              <a:t> apenas exibir uma mensagem de erro (como acontece com MYSQLI_REPORT_ERROR), ele lança uma exceção </a:t>
            </a:r>
            <a:r>
              <a:rPr lang="pt-BR" sz="1400" dirty="0" err="1"/>
              <a:t>mysqli_sql_exception</a:t>
            </a:r>
            <a:r>
              <a:rPr lang="pt-BR" sz="1400" dirty="0"/>
              <a:t> que pode ser capturada com o bloco </a:t>
            </a:r>
            <a:r>
              <a:rPr lang="pt-BR" sz="1400" dirty="0" err="1"/>
              <a:t>try</a:t>
            </a:r>
            <a:r>
              <a:rPr lang="pt-BR" sz="1400" dirty="0"/>
              <a:t>-catch.</a:t>
            </a:r>
          </a:p>
        </p:txBody>
      </p:sp>
    </p:spTree>
    <p:extLst>
      <p:ext uri="{BB962C8B-B14F-4D97-AF65-F5344CB8AC3E}">
        <p14:creationId xmlns:p14="http://schemas.microsoft.com/office/powerpoint/2010/main" val="325478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EC2D-87C7-49F3-8FA9-5B3E358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21EF75E-DBD6-4668-879B-90EBF57707D5}"/>
              </a:ext>
            </a:extLst>
          </p:cNvPr>
          <p:cNvGrpSpPr/>
          <p:nvPr/>
        </p:nvGrpSpPr>
        <p:grpSpPr>
          <a:xfrm>
            <a:off x="2741714" y="1869439"/>
            <a:ext cx="5424921" cy="4704449"/>
            <a:chOff x="2260465" y="1879599"/>
            <a:chExt cx="5424921" cy="470444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23E79D09-15C5-4E32-A4E4-2A2E11D93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8628" y="1879599"/>
              <a:ext cx="3196758" cy="4704449"/>
            </a:xfrm>
            <a:prstGeom prst="rect">
              <a:avLst/>
            </a:prstGeom>
          </p:spPr>
        </p:pic>
        <p:sp>
          <p:nvSpPr>
            <p:cNvPr id="21" name="Chave Esquerda 20">
              <a:extLst>
                <a:ext uri="{FF2B5EF4-FFF2-40B4-BE49-F238E27FC236}">
                  <a16:creationId xmlns:a16="http://schemas.microsoft.com/office/drawing/2014/main" id="{35769664-57C2-41F3-A1A1-0D93B0879099}"/>
                </a:ext>
              </a:extLst>
            </p:cNvPr>
            <p:cNvSpPr/>
            <p:nvPr/>
          </p:nvSpPr>
          <p:spPr>
            <a:xfrm>
              <a:off x="4135120" y="2811806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have Esquerda 21">
              <a:extLst>
                <a:ext uri="{FF2B5EF4-FFF2-40B4-BE49-F238E27FC236}">
                  <a16:creationId xmlns:a16="http://schemas.microsoft.com/office/drawing/2014/main" id="{591EE464-5256-4854-9DED-CD04113ED983}"/>
                </a:ext>
              </a:extLst>
            </p:cNvPr>
            <p:cNvSpPr/>
            <p:nvPr/>
          </p:nvSpPr>
          <p:spPr>
            <a:xfrm>
              <a:off x="4135120" y="4339630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1CDDED3-FE84-4013-AAEC-A58551D0D45A}"/>
                </a:ext>
              </a:extLst>
            </p:cNvPr>
            <p:cNvSpPr txBox="1"/>
            <p:nvPr/>
          </p:nvSpPr>
          <p:spPr>
            <a:xfrm>
              <a:off x="2260465" y="322275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CE3821-3F24-499A-BB39-547F322E08C2}"/>
                </a:ext>
              </a:extLst>
            </p:cNvPr>
            <p:cNvSpPr txBox="1"/>
            <p:nvPr/>
          </p:nvSpPr>
          <p:spPr>
            <a:xfrm>
              <a:off x="2260465" y="475058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AEDF-8CD9-4672-AB1D-040CE5E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31731-3B04-4525-B7DE-A3A7CDFA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0" i="0" dirty="0">
                <a:solidFill>
                  <a:srgbClr val="333333"/>
                </a:solidFill>
                <a:effectLst/>
              </a:rPr>
              <a:t>Uma estrutura de decisão examina uma ou mais condições e decide quais instruções serão executadas dependendo se a condição foi ou não foi.</a:t>
            </a:r>
          </a:p>
          <a:p>
            <a:pPr>
              <a:spcBef>
                <a:spcPts val="0"/>
              </a:spcBef>
            </a:pPr>
            <a:r>
              <a:rPr lang="pt-BR" b="0" i="0" dirty="0">
                <a:solidFill>
                  <a:srgbClr val="333333"/>
                </a:solidFill>
                <a:effectLst/>
              </a:rPr>
              <a:t>O comando </a:t>
            </a:r>
            <a:r>
              <a:rPr lang="pt-BR" b="0" i="0" dirty="0">
                <a:solidFill>
                  <a:srgbClr val="FF0000"/>
                </a:solidFill>
                <a:effectLst/>
              </a:rPr>
              <a:t>if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é uma estrutura de decisão muito utilizada.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2034DD-9293-40B3-A6D3-EE75256EAED4}"/>
              </a:ext>
            </a:extLst>
          </p:cNvPr>
          <p:cNvSpPr/>
          <p:nvPr/>
        </p:nvSpPr>
        <p:spPr>
          <a:xfrm>
            <a:off x="3666067" y="3970682"/>
            <a:ext cx="4859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$idade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($idade &gt;=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"Você é maior de idade."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"Você é menor de idade."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14B79-3E4B-46E9-BD11-94ADEFB3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739005"/>
          </a:xfrm>
        </p:spPr>
        <p:txBody>
          <a:bodyPr/>
          <a:lstStyle/>
          <a:p>
            <a:r>
              <a:rPr lang="pt-BR" dirty="0"/>
              <a:t>Igual a (==) - Retorna </a:t>
            </a:r>
            <a:r>
              <a:rPr lang="pt-BR" dirty="0" err="1"/>
              <a:t>True</a:t>
            </a:r>
            <a:r>
              <a:rPr lang="pt-BR" dirty="0"/>
              <a:t> se os operandos forem iguais.</a:t>
            </a:r>
          </a:p>
          <a:p>
            <a:pPr algn="ctr"/>
            <a:r>
              <a:rPr lang="pt-BR" dirty="0"/>
              <a:t>X == Y</a:t>
            </a:r>
          </a:p>
          <a:p>
            <a:r>
              <a:rPr lang="pt-BR" dirty="0"/>
              <a:t>Diferente de (!=) - Retorna </a:t>
            </a:r>
            <a:r>
              <a:rPr lang="pt-BR" dirty="0" err="1"/>
              <a:t>True</a:t>
            </a:r>
            <a:r>
              <a:rPr lang="pt-BR" dirty="0"/>
              <a:t> se os operandos não forem iguais.</a:t>
            </a:r>
          </a:p>
          <a:p>
            <a:pPr algn="ctr"/>
            <a:r>
              <a:rPr lang="pt-BR" dirty="0"/>
              <a:t>X != Y</a:t>
            </a:r>
          </a:p>
          <a:p>
            <a:r>
              <a:rPr lang="pt-BR" dirty="0"/>
              <a:t>Maior que (&gt;) - Retorna </a:t>
            </a:r>
            <a:r>
              <a:rPr lang="pt-BR" dirty="0" err="1"/>
              <a:t>True</a:t>
            </a:r>
            <a:r>
              <a:rPr lang="pt-BR" dirty="0"/>
              <a:t> se o operando à esquerda for maior que o operando à direita.</a:t>
            </a:r>
          </a:p>
          <a:p>
            <a:pPr algn="ctr"/>
            <a:r>
              <a:rPr lang="pt-BR" dirty="0"/>
              <a:t>X &gt; Y</a:t>
            </a:r>
          </a:p>
          <a:p>
            <a:r>
              <a:rPr lang="pt-BR" dirty="0"/>
              <a:t>Menor que (&lt;)  - Retorna </a:t>
            </a:r>
            <a:r>
              <a:rPr lang="pt-BR" dirty="0" err="1"/>
              <a:t>True</a:t>
            </a:r>
            <a:r>
              <a:rPr lang="pt-BR" dirty="0"/>
              <a:t> se o operando à esquerda for menor que o operando à direita</a:t>
            </a:r>
          </a:p>
          <a:p>
            <a:pPr algn="ctr"/>
            <a:r>
              <a:rPr lang="pt-BR" dirty="0"/>
              <a:t>X &lt; 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68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33F8B-10C7-463B-8990-57EB46FA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ou igual a (&gt;=) - Retorna </a:t>
            </a:r>
            <a:r>
              <a:rPr lang="pt-BR" dirty="0" err="1"/>
              <a:t>True</a:t>
            </a:r>
            <a:r>
              <a:rPr lang="pt-BR" dirty="0"/>
              <a:t> se o operando à esquerda for maior ou igual ao operando à direita.</a:t>
            </a:r>
          </a:p>
          <a:p>
            <a:pPr algn="ctr"/>
            <a:r>
              <a:rPr lang="pt-BR" dirty="0"/>
              <a:t>X &gt;= Y</a:t>
            </a:r>
          </a:p>
          <a:p>
            <a:r>
              <a:rPr lang="pt-BR" dirty="0"/>
              <a:t>Menor ou igual a (&lt;=) - Retorna </a:t>
            </a:r>
            <a:r>
              <a:rPr lang="pt-BR" dirty="0" err="1"/>
              <a:t>True</a:t>
            </a:r>
            <a:r>
              <a:rPr lang="pt-BR" dirty="0"/>
              <a:t> se o operando à esquerda for menor ou igual ao operando à direita.</a:t>
            </a:r>
          </a:p>
          <a:p>
            <a:pPr algn="ctr"/>
            <a:r>
              <a:rPr lang="pt-BR" dirty="0"/>
              <a:t>X &lt;= 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87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342C0-3D6B-43E0-A841-E42CA35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em PHP que:</a:t>
            </a:r>
          </a:p>
          <a:p>
            <a:pPr marL="1028700" lvl="1" indent="-342900"/>
            <a:r>
              <a:rPr lang="pt-BR" dirty="0"/>
              <a:t>Solicite ao usuário três notas de um aluno.</a:t>
            </a:r>
          </a:p>
          <a:p>
            <a:pPr marL="1028700" lvl="1" indent="-342900"/>
            <a:r>
              <a:rPr lang="pt-BR" dirty="0"/>
              <a:t>Calcule a média das notas.</a:t>
            </a:r>
          </a:p>
          <a:p>
            <a:pPr marL="1028700" lvl="1" indent="-342900"/>
            <a:r>
              <a:rPr lang="pt-BR" dirty="0"/>
              <a:t>Se a média for maior ou igual a 7, exiba a mensagem "Aprovado".</a:t>
            </a:r>
          </a:p>
          <a:p>
            <a:pPr marL="1028700" lvl="1" indent="-342900"/>
            <a:r>
              <a:rPr lang="pt-BR" dirty="0"/>
              <a:t>Se a média for menor que 7, exiba a mensagem "Reprovado".</a:t>
            </a:r>
          </a:p>
        </p:txBody>
      </p:sp>
    </p:spTree>
    <p:extLst>
      <p:ext uri="{BB962C8B-B14F-4D97-AF65-F5344CB8AC3E}">
        <p14:creationId xmlns:p14="http://schemas.microsoft.com/office/powerpoint/2010/main" val="154979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2BF-4D6B-442E-A397-D9060DDD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</a:t>
            </a:r>
            <a:r>
              <a:rPr lang="pt-BR" dirty="0">
                <a:solidFill>
                  <a:srgbClr val="FF0000"/>
                </a:solidFill>
              </a:rPr>
              <a:t>ELSEIF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7DDC63F-BD4C-4D1A-BD44-914EF263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79030"/>
          </a:xfrm>
        </p:spPr>
        <p:txBody>
          <a:bodyPr/>
          <a:lstStyle/>
          <a:p>
            <a:r>
              <a:rPr lang="pt-BR" dirty="0"/>
              <a:t>A estrutura </a:t>
            </a:r>
            <a:r>
              <a:rPr lang="pt-BR" dirty="0" err="1"/>
              <a:t>elseif</a:t>
            </a:r>
            <a:r>
              <a:rPr lang="pt-BR" dirty="0"/>
              <a:t> é utilizada em PHP para encadear condições adicionais a um bloco if e permite verificar múltiplas condições sequencialmente. </a:t>
            </a:r>
          </a:p>
          <a:p>
            <a:endParaRPr lang="pt-BR" dirty="0"/>
          </a:p>
        </p:txBody>
      </p:sp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FAC56D62-C8DA-4785-B112-DAED2EFF5309}"/>
              </a:ext>
            </a:extLst>
          </p:cNvPr>
          <p:cNvSpPr/>
          <p:nvPr/>
        </p:nvSpPr>
        <p:spPr>
          <a:xfrm>
            <a:off x="8913040" y="2666476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10CB08-8729-4EDF-AE03-61DA9A60D160}"/>
              </a:ext>
            </a:extLst>
          </p:cNvPr>
          <p:cNvCxnSpPr>
            <a:cxnSpLocks/>
          </p:cNvCxnSpPr>
          <p:nvPr/>
        </p:nvCxnSpPr>
        <p:spPr>
          <a:xfrm>
            <a:off x="9003040" y="2846476"/>
            <a:ext cx="1" cy="169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EDCDAF2-5246-42DC-8435-140134009BF4}"/>
              </a:ext>
            </a:extLst>
          </p:cNvPr>
          <p:cNvSpPr/>
          <p:nvPr/>
        </p:nvSpPr>
        <p:spPr>
          <a:xfrm>
            <a:off x="8643040" y="3015645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$n = 3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7DCBFD2-8E13-40F2-B529-4E743143FE2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003040" y="3275470"/>
            <a:ext cx="1" cy="205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7C8CF8DC-4D9F-4B61-909B-570448C4FA78}"/>
              </a:ext>
            </a:extLst>
          </p:cNvPr>
          <p:cNvSpPr/>
          <p:nvPr/>
        </p:nvSpPr>
        <p:spPr>
          <a:xfrm>
            <a:off x="8273289" y="3481425"/>
            <a:ext cx="1459503" cy="452871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BE4E679-8AEB-46C7-A40C-0F7EB69221B5}"/>
              </a:ext>
            </a:extLst>
          </p:cNvPr>
          <p:cNvSpPr/>
          <p:nvPr/>
        </p:nvSpPr>
        <p:spPr>
          <a:xfrm>
            <a:off x="6995847" y="4655852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pt-BR" sz="1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B7F3CFB-D059-4540-8963-B3650B9355C8}"/>
              </a:ext>
            </a:extLst>
          </p:cNvPr>
          <p:cNvSpPr/>
          <p:nvPr/>
        </p:nvSpPr>
        <p:spPr>
          <a:xfrm>
            <a:off x="10273458" y="3875104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0BE87A6-C4C7-42E1-A003-3467F0EF710B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 rot="10800000" flipV="1">
            <a:off x="7355847" y="3707860"/>
            <a:ext cx="917442" cy="9479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C08BFF2-4022-4F7D-849B-AE581A3F975F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>
            <a:off x="9732792" y="3707861"/>
            <a:ext cx="900666" cy="1672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05E854E-0D23-43BD-9BAC-11281A42CAC3}"/>
              </a:ext>
            </a:extLst>
          </p:cNvPr>
          <p:cNvCxnSpPr>
            <a:cxnSpLocks/>
            <a:stCxn id="15" idx="2"/>
            <a:endCxn id="72" idx="2"/>
          </p:cNvCxnSpPr>
          <p:nvPr/>
        </p:nvCxnSpPr>
        <p:spPr>
          <a:xfrm rot="16200000" flipH="1">
            <a:off x="7765975" y="4505549"/>
            <a:ext cx="789339" cy="1609594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EA7B2E7-4CCA-4B8F-A104-C96B1809610F}"/>
              </a:ext>
            </a:extLst>
          </p:cNvPr>
          <p:cNvCxnSpPr>
            <a:cxnSpLocks/>
            <a:stCxn id="72" idx="4"/>
            <a:endCxn id="23" idx="0"/>
          </p:cNvCxnSpPr>
          <p:nvPr/>
        </p:nvCxnSpPr>
        <p:spPr>
          <a:xfrm>
            <a:off x="9055441" y="5795016"/>
            <a:ext cx="1" cy="214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FFD8F0A-0B2D-45FF-97E7-335B495FB18C}"/>
              </a:ext>
            </a:extLst>
          </p:cNvPr>
          <p:cNvSpPr/>
          <p:nvPr/>
        </p:nvSpPr>
        <p:spPr>
          <a:xfrm>
            <a:off x="8544615" y="6009439"/>
            <a:ext cx="1021653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echo</a:t>
            </a:r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$n 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E5C2E5D-59E5-4C63-B0DE-FA840AD6C11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9055441" y="6269264"/>
            <a:ext cx="1" cy="182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E18D68CF-B362-42B2-B713-396DAF1B8A64}"/>
              </a:ext>
            </a:extLst>
          </p:cNvPr>
          <p:cNvSpPr/>
          <p:nvPr/>
        </p:nvSpPr>
        <p:spPr>
          <a:xfrm>
            <a:off x="8965441" y="6451295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16F14FB9-8253-4DAC-B3FF-017483A0E981}"/>
              </a:ext>
            </a:extLst>
          </p:cNvPr>
          <p:cNvSpPr/>
          <p:nvPr/>
        </p:nvSpPr>
        <p:spPr>
          <a:xfrm>
            <a:off x="9892735" y="4341871"/>
            <a:ext cx="1459503" cy="452871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CE45AC5-4394-43D6-B9AC-B080C6EC517B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10622487" y="4134929"/>
            <a:ext cx="10971" cy="206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7BAC23B-D0CF-4104-8346-0F871A8FEA0E}"/>
              </a:ext>
            </a:extLst>
          </p:cNvPr>
          <p:cNvSpPr/>
          <p:nvPr/>
        </p:nvSpPr>
        <p:spPr>
          <a:xfrm>
            <a:off x="11369455" y="5036825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949A51E-DF32-4C45-98EA-43042C6B1838}"/>
              </a:ext>
            </a:extLst>
          </p:cNvPr>
          <p:cNvSpPr/>
          <p:nvPr/>
        </p:nvSpPr>
        <p:spPr>
          <a:xfrm>
            <a:off x="9155518" y="5036824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pt-BR" sz="1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CF2D270-0260-46F0-A548-73CA41F292AB}"/>
              </a:ext>
            </a:extLst>
          </p:cNvPr>
          <p:cNvCxnSpPr>
            <a:stCxn id="33" idx="1"/>
            <a:endCxn id="38" idx="0"/>
          </p:cNvCxnSpPr>
          <p:nvPr/>
        </p:nvCxnSpPr>
        <p:spPr>
          <a:xfrm rot="10800000" flipV="1">
            <a:off x="9515519" y="4568306"/>
            <a:ext cx="377217" cy="4685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CA0D4EA4-7E7C-47BD-B2DA-7DD21064CAA3}"/>
              </a:ext>
            </a:extLst>
          </p:cNvPr>
          <p:cNvCxnSpPr>
            <a:stCxn id="33" idx="3"/>
            <a:endCxn id="36" idx="0"/>
          </p:cNvCxnSpPr>
          <p:nvPr/>
        </p:nvCxnSpPr>
        <p:spPr>
          <a:xfrm>
            <a:off x="11352238" y="4568307"/>
            <a:ext cx="377217" cy="4685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8E543D10-2B39-470C-9136-C5B5757FD609}"/>
              </a:ext>
            </a:extLst>
          </p:cNvPr>
          <p:cNvSpPr/>
          <p:nvPr/>
        </p:nvSpPr>
        <p:spPr>
          <a:xfrm>
            <a:off x="10513836" y="5443976"/>
            <a:ext cx="180000" cy="180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24BA99B-223A-499D-9BDC-AC3A24AFB3C2}"/>
              </a:ext>
            </a:extLst>
          </p:cNvPr>
          <p:cNvCxnSpPr>
            <a:stCxn id="38" idx="2"/>
            <a:endCxn id="47" idx="2"/>
          </p:cNvCxnSpPr>
          <p:nvPr/>
        </p:nvCxnSpPr>
        <p:spPr>
          <a:xfrm rot="16200000" flipH="1">
            <a:off x="9896014" y="4916153"/>
            <a:ext cx="237327" cy="9983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5B48FF1D-3A0D-45A1-A0D4-99FC8F14493D}"/>
              </a:ext>
            </a:extLst>
          </p:cNvPr>
          <p:cNvCxnSpPr>
            <a:stCxn id="36" idx="2"/>
            <a:endCxn id="47" idx="6"/>
          </p:cNvCxnSpPr>
          <p:nvPr/>
        </p:nvCxnSpPr>
        <p:spPr>
          <a:xfrm rot="5400000">
            <a:off x="11092983" y="4897504"/>
            <a:ext cx="237326" cy="1035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BE85F9A6-EB27-4A18-8683-65653F2BEA82}"/>
              </a:ext>
            </a:extLst>
          </p:cNvPr>
          <p:cNvSpPr/>
          <p:nvPr/>
        </p:nvSpPr>
        <p:spPr>
          <a:xfrm>
            <a:off x="8965441" y="5615016"/>
            <a:ext cx="180000" cy="180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D4195179-27E9-4801-9543-E508B97392AA}"/>
              </a:ext>
            </a:extLst>
          </p:cNvPr>
          <p:cNvCxnSpPr>
            <a:stCxn id="47" idx="4"/>
            <a:endCxn id="72" idx="6"/>
          </p:cNvCxnSpPr>
          <p:nvPr/>
        </p:nvCxnSpPr>
        <p:spPr>
          <a:xfrm rot="5400000">
            <a:off x="9834119" y="4935299"/>
            <a:ext cx="81040" cy="14583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3DC4473F-A3EC-4C19-9523-6DF01FA5A70E}"/>
              </a:ext>
            </a:extLst>
          </p:cNvPr>
          <p:cNvSpPr/>
          <p:nvPr/>
        </p:nvSpPr>
        <p:spPr>
          <a:xfrm>
            <a:off x="1255355" y="3316904"/>
            <a:ext cx="39551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$nota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75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($nota &gt;=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"Aprovado!"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($nota &gt;=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"Recuperação"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"Reprovado"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770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69D1F-6C1F-4FA3-8CCB-EA801E558BEC}">
  <ds:schemaRefs>
    <ds:schemaRef ds:uri="http://schemas.microsoft.com/office/infopath/2007/PartnerControl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9359566a-d9e3-4df0-bfba-fd78eef428d8"/>
    <ds:schemaRef ds:uri="http://schemas.openxmlformats.org/package/2006/metadata/core-properties"/>
    <ds:schemaRef ds:uri="70a57813-994f-4259-80d7-0e2fa131df4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1341</TotalTime>
  <Words>3399</Words>
  <Application>Microsoft Office PowerPoint</Application>
  <PresentationFormat>Widescreen</PresentationFormat>
  <Paragraphs>266</Paragraphs>
  <Slides>33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Times New Roman</vt:lpstr>
      <vt:lpstr>Tema1</vt:lpstr>
      <vt:lpstr>Estruturas Condicionais</vt:lpstr>
      <vt:lpstr>Etapas um programas</vt:lpstr>
      <vt:lpstr>Blocos de Código</vt:lpstr>
      <vt:lpstr>Blocos de código</vt:lpstr>
      <vt:lpstr>Estrutura Condicional Simples</vt:lpstr>
      <vt:lpstr>Operadores De Comparação</vt:lpstr>
      <vt:lpstr>Operadores De Comparação</vt:lpstr>
      <vt:lpstr>Vamos Praticar</vt:lpstr>
      <vt:lpstr>Estrutura Condicional ELSEIF</vt:lpstr>
      <vt:lpstr>Vamos Praticar</vt:lpstr>
      <vt:lpstr>Operadores lógicos or</vt:lpstr>
      <vt:lpstr>Operador lógico and</vt:lpstr>
      <vt:lpstr>Operador lógico not</vt:lpstr>
      <vt:lpstr>VAMOS PRATICAR</vt:lpstr>
      <vt:lpstr>Conexão DB</vt:lpstr>
      <vt:lpstr>Conexão com MySQL usando MySQLi</vt:lpstr>
      <vt:lpstr>Função mysqli()</vt:lpstr>
      <vt:lpstr>Sintaxe para conexão</vt:lpstr>
      <vt:lpstr>Desafio: Criando um Sistema de Cadastro de Usuários</vt:lpstr>
      <vt:lpstr>1. Introdução ao Formulário HTML </vt:lpstr>
      <vt:lpstr>Sixtaxe HTML</vt:lpstr>
      <vt:lpstr>2: Conectando ao Banco de Dados</vt:lpstr>
      <vt:lpstr>Sintaxe conexão com o Banco de Dados</vt:lpstr>
      <vt:lpstr>3: Inserindo Dados no Banco de Dados </vt:lpstr>
      <vt:lpstr>Sintaxe capturar Dados do Formulário com PHP </vt:lpstr>
      <vt:lpstr>Sintaxe para inserir os dados no banco de dados</vt:lpstr>
      <vt:lpstr>Apresentação do PowerPoint</vt:lpstr>
      <vt:lpstr>4: Tratando Erros com Try-Catch</vt:lpstr>
      <vt:lpstr>Sintaxe para Tratar a exceção</vt:lpstr>
      <vt:lpstr>Sintaxe para Tratar a exceção</vt:lpstr>
      <vt:lpstr>O que é mysqli_report ?</vt:lpstr>
      <vt:lpstr>O que é mysqli_report ?</vt:lpstr>
      <vt:lpstr>O que é mysqli_report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Miho</cp:lastModifiedBy>
  <cp:revision>102</cp:revision>
  <dcterms:created xsi:type="dcterms:W3CDTF">2022-04-04T19:16:26Z</dcterms:created>
  <dcterms:modified xsi:type="dcterms:W3CDTF">2025-05-03T22:46:27Z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