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515F9C"/>
    <a:srgbClr val="FFE7E7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014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0F596-9C86-4E1A-B5B9-5E848152B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programa em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32151-CE0C-4020-987B-CDFE336A2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HTML é usado para estruturar o conteúdo de páginas web, mas é uma linguagem estática — ou seja, o conteúdo é sempre o mesmo para todos os usuários.</a:t>
            </a:r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Já o PHP é uma linguagem de programação que roda no servidor (server-</a:t>
            </a:r>
            <a:r>
              <a:rPr lang="pt-BR" dirty="0" err="1"/>
              <a:t>side</a:t>
            </a:r>
            <a:r>
              <a:rPr lang="pt-BR" dirty="0"/>
              <a:t>) e permite gerar conteúdo dinâmico dentro do HTML, conforme variáveis, condições ou dados.</a:t>
            </a:r>
          </a:p>
          <a:p>
            <a:pPr>
              <a:spcBef>
                <a:spcPts val="0"/>
              </a:spcBef>
            </a:pPr>
            <a:endParaRPr lang="pt-BR" dirty="0"/>
          </a:p>
          <a:p>
            <a:pPr>
              <a:spcBef>
                <a:spcPts val="0"/>
              </a:spcBef>
            </a:pPr>
            <a:r>
              <a:rPr lang="pt-BR" dirty="0"/>
              <a:t>📌 PHP não substitui o HTML, ele se mistura ao código da página para deixar o site inteligente e interativo.</a:t>
            </a:r>
          </a:p>
        </p:txBody>
      </p:sp>
    </p:spTree>
    <p:extLst>
      <p:ext uri="{BB962C8B-B14F-4D97-AF65-F5344CB8AC3E}">
        <p14:creationId xmlns:p14="http://schemas.microsoft.com/office/powerpoint/2010/main" val="340005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A98ED-C749-4659-B9F1-1594A368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básicas de utilização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5FCD80-DA95-4914-848C-28A4DCF2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40392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/>
              <a:t>Arquivos devem ter extensão .php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/>
              <a:t>Blocos de PHP começam com &lt;?php e terminam com ?&gt;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/>
              <a:t>Dentro do HTML, você pode abrir blocos PHP para gerar trechos dinâmicos</a:t>
            </a:r>
            <a:endParaRPr lang="pt-BR" sz="16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99BCD2C-0FF4-4549-B4D6-511713B1F19E}"/>
              </a:ext>
            </a:extLst>
          </p:cNvPr>
          <p:cNvSpPr/>
          <p:nvPr/>
        </p:nvSpPr>
        <p:spPr>
          <a:xfrm>
            <a:off x="3048000" y="369525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"Olá, mundo"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Hello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World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39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AC8DD3B1-A195-4B3F-BA6B-6B723793751F}"/>
              </a:ext>
            </a:extLst>
          </p:cNvPr>
          <p:cNvSpPr/>
          <p:nvPr/>
        </p:nvSpPr>
        <p:spPr>
          <a:xfrm>
            <a:off x="3310466" y="40982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$nome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"Pedro"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$sobrenome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"Miho"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"Nome: $nome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"Idade: $sobrenome 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DB54F7-84AE-404D-83EC-C5D8BB01ADA4}"/>
              </a:ext>
            </a:extLst>
          </p:cNvPr>
          <p:cNvSpPr/>
          <p:nvPr/>
        </p:nvSpPr>
        <p:spPr>
          <a:xfrm>
            <a:off x="4258733" y="5177198"/>
            <a:ext cx="3911600" cy="651933"/>
          </a:xfrm>
          <a:prstGeom prst="rect">
            <a:avLst/>
          </a:prstGeom>
          <a:noFill/>
          <a:ln>
            <a:solidFill>
              <a:srgbClr val="043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0E7F46-774D-4A99-83D9-F0DFEC281D10}"/>
              </a:ext>
            </a:extLst>
          </p:cNvPr>
          <p:cNvSpPr/>
          <p:nvPr/>
        </p:nvSpPr>
        <p:spPr>
          <a:xfrm>
            <a:off x="4258733" y="4377267"/>
            <a:ext cx="2633134" cy="651933"/>
          </a:xfrm>
          <a:prstGeom prst="rect">
            <a:avLst/>
          </a:prstGeom>
          <a:noFill/>
          <a:ln>
            <a:solidFill>
              <a:srgbClr val="043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C44C5-DD1F-44CD-9629-79354359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em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2F821-E0AF-4873-8200-CE6CB93B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9653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/>
              <a:t> Para criar sites dinâmicos com PHP, precisamos armazenar informações que podem mudar: nomes, idades, valores, respostas de formulários, etc. Essas informações são guardadas em variáveis, que funcionam como caixinhas com um nome onde colocamos um dado. No PHP, trabalhar com variáveis é simples e direto: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Não precisa declarar tipo (texto, número, etc.)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Sempre começam com o símbolo $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7A945D-5FBD-4794-B137-B072A4947ED3}"/>
              </a:ext>
            </a:extLst>
          </p:cNvPr>
          <p:cNvSpPr txBox="1"/>
          <p:nvPr/>
        </p:nvSpPr>
        <p:spPr>
          <a:xfrm>
            <a:off x="7306770" y="4549345"/>
            <a:ext cx="237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das variáveis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B2224F-ADE0-408C-A41B-AEA06EE6BA86}"/>
              </a:ext>
            </a:extLst>
          </p:cNvPr>
          <p:cNvSpPr txBox="1"/>
          <p:nvPr/>
        </p:nvSpPr>
        <p:spPr>
          <a:xfrm>
            <a:off x="8373497" y="5349276"/>
            <a:ext cx="198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Chamadas das variáveis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2065761-E8A7-45F9-A924-CAE51AECC58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6891867" y="4703234"/>
            <a:ext cx="414903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C05C99F-ED1D-45A4-BFD7-E4A800AEFAB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8170333" y="5503165"/>
            <a:ext cx="203164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9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86756D5-E9F0-4267-A590-479B0D4FB648}"/>
              </a:ext>
            </a:extLst>
          </p:cNvPr>
          <p:cNvSpPr/>
          <p:nvPr/>
        </p:nvSpPr>
        <p:spPr>
          <a:xfrm>
            <a:off x="2859142" y="3759201"/>
            <a:ext cx="584459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faculdade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"UMC"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cidade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"Mogi das Cruzes"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"Faculdade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. faculdade .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"Cidade"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. cidade .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EDB54F7-84AE-404D-83EC-C5D8BB01ADA4}"/>
              </a:ext>
            </a:extLst>
          </p:cNvPr>
          <p:cNvSpPr/>
          <p:nvPr/>
        </p:nvSpPr>
        <p:spPr>
          <a:xfrm>
            <a:off x="3333273" y="5078344"/>
            <a:ext cx="5040259" cy="651933"/>
          </a:xfrm>
          <a:prstGeom prst="rect">
            <a:avLst/>
          </a:prstGeom>
          <a:noFill/>
          <a:ln>
            <a:solidFill>
              <a:srgbClr val="043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0E7F46-774D-4A99-83D9-F0DFEC281D10}"/>
              </a:ext>
            </a:extLst>
          </p:cNvPr>
          <p:cNvSpPr/>
          <p:nvPr/>
        </p:nvSpPr>
        <p:spPr>
          <a:xfrm>
            <a:off x="3333274" y="4128821"/>
            <a:ext cx="4235925" cy="651933"/>
          </a:xfrm>
          <a:prstGeom prst="rect">
            <a:avLst/>
          </a:prstGeom>
          <a:noFill/>
          <a:ln>
            <a:solidFill>
              <a:srgbClr val="0430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5C44C5-DD1F-44CD-9629-793543598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Constantes em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2F821-E0AF-4873-8200-CE6CB93BF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541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/>
              <a:t>No PHP, as constantes são similares às variáveis, mas seu valor não pode ser alterado após definição. Elas são ideais para armazenar valores fixos e imutáveis, como configurações e taxas. Ao contrário das variáveis, não precisam do símbolo $ e são definidas com a palavra-chave const. Uma vez definida, a constante mantém seu valor em todo o código.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7A945D-5FBD-4794-B137-B072A4947ED3}"/>
              </a:ext>
            </a:extLst>
          </p:cNvPr>
          <p:cNvSpPr txBox="1"/>
          <p:nvPr/>
        </p:nvSpPr>
        <p:spPr>
          <a:xfrm>
            <a:off x="7899437" y="4300899"/>
            <a:ext cx="2370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das Constantes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B2224F-ADE0-408C-A41B-AEA06EE6BA86}"/>
              </a:ext>
            </a:extLst>
          </p:cNvPr>
          <p:cNvSpPr txBox="1"/>
          <p:nvPr/>
        </p:nvSpPr>
        <p:spPr>
          <a:xfrm>
            <a:off x="8813764" y="5243275"/>
            <a:ext cx="2100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Chamadas das Constantes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2065761-E8A7-45F9-A924-CAE51AECC58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569199" y="4454788"/>
            <a:ext cx="33023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C05C99F-ED1D-45A4-BFD7-E4A800AEFAB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8373532" y="5397164"/>
            <a:ext cx="440232" cy="714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61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966F-99EB-433E-B8E3-AD82A9F6F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primitivos em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CF0AFC-C48A-4C2A-B50A-B69436E9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87992"/>
          </a:xfrm>
        </p:spPr>
        <p:txBody>
          <a:bodyPr/>
          <a:lstStyle/>
          <a:p>
            <a:r>
              <a:rPr lang="pt-BR" sz="1800" dirty="0"/>
              <a:t>No PHP, os </a:t>
            </a:r>
            <a:r>
              <a:rPr lang="pt-BR" sz="1800" b="1" dirty="0"/>
              <a:t>tipos primitivos</a:t>
            </a:r>
            <a:r>
              <a:rPr lang="pt-BR" sz="1800" dirty="0"/>
              <a:t> são os tipos básicos de dados que você pode usar para armazenar informações simples. Eles são essenciais para o funcionamento do código e podem ser divididos em diferentes categorias. Aqui estão os principais tipos primitivos em PHP: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A5184DE-1FA1-4ECB-BFD6-37AD9F4C39C4}"/>
              </a:ext>
            </a:extLst>
          </p:cNvPr>
          <p:cNvSpPr/>
          <p:nvPr/>
        </p:nvSpPr>
        <p:spPr>
          <a:xfrm>
            <a:off x="4508500" y="3725334"/>
            <a:ext cx="3175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$inteiro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$flutuante =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"Texto"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$booleanos = </a:t>
            </a:r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330801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9EACE-4E47-47F8-BAC8-38712CB3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Obtendo dados de formulários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D8129-A0A4-42D2-AB41-A96A3A21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499658"/>
          </a:xfrm>
        </p:spPr>
        <p:txBody>
          <a:bodyPr/>
          <a:lstStyle/>
          <a:p>
            <a:r>
              <a:rPr lang="pt-BR" sz="1800" dirty="0"/>
              <a:t>Os métodos </a:t>
            </a:r>
            <a:r>
              <a:rPr lang="pt-BR" sz="1800" b="1" dirty="0"/>
              <a:t>GET</a:t>
            </a:r>
            <a:r>
              <a:rPr lang="pt-BR" sz="1800" dirty="0"/>
              <a:t> e </a:t>
            </a:r>
            <a:r>
              <a:rPr lang="pt-BR" sz="1800" b="1" dirty="0"/>
              <a:t>POST</a:t>
            </a:r>
            <a:r>
              <a:rPr lang="pt-BR" sz="1800" dirty="0"/>
              <a:t> são os dois principais meios de envio de dados de formulários HTML para um servidor usando PHP. Eles definem </a:t>
            </a:r>
            <a:r>
              <a:rPr lang="pt-BR" sz="1800" b="1" dirty="0"/>
              <a:t>como</a:t>
            </a:r>
            <a:r>
              <a:rPr lang="pt-BR" sz="1800" dirty="0"/>
              <a:t> as informações do formulário são transmitidas ao script PHP que processará os dados.</a:t>
            </a: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CA52C0-E8B6-4983-9209-8DB4B044CEA7}"/>
              </a:ext>
            </a:extLst>
          </p:cNvPr>
          <p:cNvSpPr txBox="1"/>
          <p:nvPr/>
        </p:nvSpPr>
        <p:spPr>
          <a:xfrm>
            <a:off x="592347" y="3513668"/>
            <a:ext cx="5328703" cy="231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dados são enviados pela URL, após o ?.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visível no navegador.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para formulários simples, pesquisas, filtros,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limite de caracteres (~2000).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salvo em favoritos ou compartilhado.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C65570-48CA-40D7-8F0E-4457BDED2392}"/>
              </a:ext>
            </a:extLst>
          </p:cNvPr>
          <p:cNvSpPr txBox="1"/>
          <p:nvPr/>
        </p:nvSpPr>
        <p:spPr>
          <a:xfrm>
            <a:off x="6096000" y="3513668"/>
            <a:ext cx="5328703" cy="2310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dados são enviados no corpo da requisição, não aparecendo na URL.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seguro para enviar dados sensíveis 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senhas).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tem limite prático de tamanho.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para cadastros, login, envio de arquivos, etc.</a:t>
            </a:r>
          </a:p>
        </p:txBody>
      </p:sp>
    </p:spTree>
    <p:extLst>
      <p:ext uri="{BB962C8B-B14F-4D97-AF65-F5344CB8AC3E}">
        <p14:creationId xmlns:p14="http://schemas.microsoft.com/office/powerpoint/2010/main" val="2789540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9EACE-4E47-47F8-BAC8-38712CB3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Verificando os Dados entregues no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3D8129-A0A4-42D2-AB41-A96A3A21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251326"/>
          </a:xfrm>
        </p:spPr>
        <p:txBody>
          <a:bodyPr/>
          <a:lstStyle/>
          <a:p>
            <a:r>
              <a:rPr lang="pt-BR" sz="1800" dirty="0"/>
              <a:t>A função </a:t>
            </a:r>
            <a:r>
              <a:rPr lang="pt-BR" sz="1800" dirty="0" err="1"/>
              <a:t>var_dump</a:t>
            </a:r>
            <a:r>
              <a:rPr lang="pt-BR" sz="1800" dirty="0"/>
              <a:t>() em PHP é uma ferramenta essencial para desenvolvedores que desejam inspecionar o conteúdo das </a:t>
            </a:r>
            <a:r>
              <a:rPr lang="pt-BR" sz="1800" dirty="0" err="1"/>
              <a:t>superglobais</a:t>
            </a:r>
            <a:r>
              <a:rPr lang="pt-BR" sz="1800" dirty="0"/>
              <a:t> como $_GET, $_POST e $_REQUEST. Essas </a:t>
            </a:r>
            <a:r>
              <a:rPr lang="pt-BR" sz="1800" dirty="0" err="1"/>
              <a:t>superglobais</a:t>
            </a:r>
            <a:r>
              <a:rPr lang="pt-BR" sz="1800" dirty="0"/>
              <a:t> armazenam dados enviados por formulários HTML, e o </a:t>
            </a:r>
            <a:r>
              <a:rPr lang="pt-BR" sz="1800" dirty="0" err="1"/>
              <a:t>var_dump</a:t>
            </a:r>
            <a:r>
              <a:rPr lang="pt-BR" sz="1800" dirty="0"/>
              <a:t>() permite visualizar essas informações de forma detalhada.</a:t>
            </a:r>
          </a:p>
          <a:p>
            <a:r>
              <a:rPr lang="pt-BR" sz="1800" dirty="0"/>
              <a:t>Ao usar </a:t>
            </a:r>
            <a:r>
              <a:rPr lang="pt-BR" sz="1800" dirty="0" err="1"/>
              <a:t>var_dump</a:t>
            </a:r>
            <a:r>
              <a:rPr lang="pt-BR" sz="1800" dirty="0"/>
              <a:t>($_GET), </a:t>
            </a:r>
            <a:r>
              <a:rPr lang="pt-BR" sz="1800" dirty="0" err="1"/>
              <a:t>var_dump</a:t>
            </a:r>
            <a:r>
              <a:rPr lang="pt-BR" sz="1800" dirty="0"/>
              <a:t>($_POST) ou </a:t>
            </a:r>
            <a:r>
              <a:rPr lang="pt-BR" sz="1800" dirty="0" err="1"/>
              <a:t>var_dump</a:t>
            </a:r>
            <a:r>
              <a:rPr lang="pt-BR" sz="1800" dirty="0"/>
              <a:t>($_REQUEST), o PHP exibirá:</a:t>
            </a:r>
          </a:p>
          <a:p>
            <a:pPr marL="971550" lvl="1" indent="-285750"/>
            <a:r>
              <a:rPr lang="pt-BR" sz="1400" dirty="0"/>
              <a:t>O tipo de dado (</a:t>
            </a:r>
            <a:r>
              <a:rPr lang="pt-BR" sz="1400" dirty="0" err="1"/>
              <a:t>string</a:t>
            </a:r>
            <a:r>
              <a:rPr lang="pt-BR" sz="1400" dirty="0"/>
              <a:t>, </a:t>
            </a:r>
            <a:r>
              <a:rPr lang="pt-BR" sz="1400" dirty="0" err="1"/>
              <a:t>int</a:t>
            </a:r>
            <a:r>
              <a:rPr lang="pt-BR" sz="1400" dirty="0"/>
              <a:t>, </a:t>
            </a:r>
            <a:r>
              <a:rPr lang="pt-BR" sz="1400" dirty="0" err="1"/>
              <a:t>array</a:t>
            </a:r>
            <a:r>
              <a:rPr lang="pt-BR" sz="1400" dirty="0"/>
              <a:t>, etc.)</a:t>
            </a:r>
          </a:p>
          <a:p>
            <a:pPr marL="971550" lvl="1" indent="-285750"/>
            <a:r>
              <a:rPr lang="pt-BR" sz="1400" dirty="0"/>
              <a:t>O tamanho, se aplicável (como o número de caracteres de uma </a:t>
            </a:r>
            <a:r>
              <a:rPr lang="pt-BR" sz="1400" dirty="0" err="1"/>
              <a:t>string</a:t>
            </a:r>
            <a:r>
              <a:rPr lang="pt-BR" sz="1400" dirty="0"/>
              <a:t> ou elementos de um </a:t>
            </a:r>
            <a:r>
              <a:rPr lang="pt-BR" sz="1400" dirty="0" err="1"/>
              <a:t>array</a:t>
            </a:r>
            <a:r>
              <a:rPr lang="pt-BR" sz="1400" dirty="0"/>
              <a:t>)</a:t>
            </a:r>
          </a:p>
          <a:p>
            <a:pPr marL="971550" lvl="1" indent="-285750"/>
            <a:r>
              <a:rPr lang="pt-BR" sz="1400" dirty="0"/>
              <a:t>E o valor real que foi enviado para o servidor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4244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8426A1-CB52-46D6-92B8-91668866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Superglobais</a:t>
            </a:r>
            <a:r>
              <a:rPr lang="pt-BR" dirty="0"/>
              <a:t> em PHP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6B727-274F-4D58-9E07-976AD9964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289175"/>
          </a:xfrm>
        </p:spPr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superglobais</a:t>
            </a:r>
            <a:r>
              <a:rPr lang="pt-BR" dirty="0"/>
              <a:t> $_GET, $_POST e $_REQUEST são </a:t>
            </a:r>
            <a:r>
              <a:rPr lang="pt-BR" dirty="0" err="1"/>
              <a:t>arrays</a:t>
            </a:r>
            <a:r>
              <a:rPr lang="pt-BR" dirty="0"/>
              <a:t> associativos que armazenam dados enviados por formulários HTML ou </a:t>
            </a:r>
            <a:r>
              <a:rPr lang="pt-BR" dirty="0" err="1"/>
              <a:t>URLs</a:t>
            </a:r>
            <a:r>
              <a:rPr lang="pt-BR" dirty="0"/>
              <a:t>.</a:t>
            </a:r>
          </a:p>
          <a:p>
            <a:pPr marL="1028700" lvl="1" indent="-342900"/>
            <a:r>
              <a:rPr lang="pt-BR" dirty="0"/>
              <a:t>$_GET: captura dados enviados pela URL (quando o formulário usa </a:t>
            </a:r>
            <a:r>
              <a:rPr lang="pt-BR" dirty="0" err="1"/>
              <a:t>method</a:t>
            </a:r>
            <a:r>
              <a:rPr lang="pt-BR" dirty="0"/>
              <a:t>="</a:t>
            </a:r>
            <a:r>
              <a:rPr lang="pt-BR" dirty="0" err="1"/>
              <a:t>get</a:t>
            </a:r>
            <a:r>
              <a:rPr lang="pt-BR" dirty="0"/>
              <a:t>").</a:t>
            </a:r>
          </a:p>
          <a:p>
            <a:pPr marL="1028700" lvl="1" indent="-342900"/>
            <a:r>
              <a:rPr lang="pt-BR" dirty="0"/>
              <a:t>$_POST: captura dados enviados de forma oculta no corpo da requisição (quando usa </a:t>
            </a:r>
            <a:r>
              <a:rPr lang="pt-BR" dirty="0" err="1"/>
              <a:t>method</a:t>
            </a:r>
            <a:r>
              <a:rPr lang="pt-BR" dirty="0"/>
              <a:t>="post").</a:t>
            </a:r>
          </a:p>
          <a:p>
            <a:pPr marL="1028700" lvl="1" indent="-342900"/>
            <a:r>
              <a:rPr lang="pt-BR" dirty="0"/>
              <a:t>$_REQUEST: captura dados de ambos os métodos (GET e POST), além de cookies.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95030F3-9ADB-45B3-AE37-4E7EBAAB2949}"/>
              </a:ext>
            </a:extLst>
          </p:cNvPr>
          <p:cNvSpPr/>
          <p:nvPr/>
        </p:nvSpPr>
        <p:spPr>
          <a:xfrm>
            <a:off x="4700587" y="4996160"/>
            <a:ext cx="2790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indent="457200"/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var_dump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($_POST)</a:t>
            </a:r>
          </a:p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649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8C0CE-1A39-4D31-9DDD-2CB04286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Processando os dados com o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6F6E79-98CE-42AD-80B7-9B550BE8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código PHP coleta dados de um formulário HTML enviado via método POST, armazenando as informações (nome, sobrenome, e-mail e senha) em variáveis. Em seguida, os dados são exibidos na página usando o comando </a:t>
            </a:r>
            <a:r>
              <a:rPr lang="pt-BR" dirty="0" err="1"/>
              <a:t>echo</a:t>
            </a:r>
            <a:r>
              <a:rPr lang="pt-BR" dirty="0"/>
              <a:t>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597DD3-22EA-426B-8708-F7142D035672}"/>
              </a:ext>
            </a:extLst>
          </p:cNvPr>
          <p:cNvSpPr/>
          <p:nvPr/>
        </p:nvSpPr>
        <p:spPr>
          <a:xfrm>
            <a:off x="2021304" y="3857625"/>
            <a:ext cx="8149391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&lt;?</a:t>
            </a:r>
            <a:r>
              <a:rPr lang="pt-BR" dirty="0" err="1">
                <a:solidFill>
                  <a:srgbClr val="800000"/>
                </a:solidFill>
                <a:latin typeface="Consolas" panose="020B0609020204030204" pitchFamily="49" charset="0"/>
              </a:rPr>
              <a:t>php</a:t>
            </a:r>
            <a:endParaRPr lang="pt-BR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$nome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"nome"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sobreNome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$_POST[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sobreNome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"&lt;p&gt;&lt;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&gt;O seu nome:&lt;/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 $nome&lt;/p&gt;"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echo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"&lt;p&gt;&lt;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&gt;O seu sobrenome:&lt;/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strong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&gt; $</a:t>
            </a:r>
            <a:r>
              <a:rPr lang="pt-BR" dirty="0" err="1">
                <a:solidFill>
                  <a:srgbClr val="A31515"/>
                </a:solidFill>
                <a:latin typeface="Consolas" panose="020B0609020204030204" pitchFamily="49" charset="0"/>
              </a:rPr>
              <a:t>sobreNome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&lt;/p&gt;"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?&gt;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6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D4A3-F10A-4D0A-A987-4957AD1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Surgimento do PHP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3022E-1B29-4C43-8E88-664AE131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24592"/>
          </a:xfrm>
        </p:spPr>
        <p:txBody>
          <a:bodyPr/>
          <a:lstStyle/>
          <a:p>
            <a:r>
              <a:rPr lang="pt-BR" b="1" dirty="0"/>
              <a:t>O PHP</a:t>
            </a:r>
            <a:r>
              <a:rPr lang="pt-BR" dirty="0"/>
              <a:t> (sigla recursiva para </a:t>
            </a:r>
            <a:r>
              <a:rPr lang="pt-BR" i="1" dirty="0"/>
              <a:t>"</a:t>
            </a:r>
            <a:r>
              <a:rPr lang="pt-BR" b="1" i="1" dirty="0">
                <a:solidFill>
                  <a:srgbClr val="515F9C"/>
                </a:solidFill>
              </a:rPr>
              <a:t>P</a:t>
            </a:r>
            <a:r>
              <a:rPr lang="pt-BR" i="1" dirty="0"/>
              <a:t>HP: </a:t>
            </a:r>
            <a:r>
              <a:rPr lang="pt-BR" b="1" i="1" dirty="0">
                <a:solidFill>
                  <a:srgbClr val="515F9C"/>
                </a:solidFill>
              </a:rPr>
              <a:t>H</a:t>
            </a:r>
            <a:r>
              <a:rPr lang="pt-BR" i="1" dirty="0"/>
              <a:t>ypertext </a:t>
            </a:r>
            <a:r>
              <a:rPr lang="pt-BR" b="1" i="1" dirty="0" err="1">
                <a:solidFill>
                  <a:srgbClr val="515F9C"/>
                </a:solidFill>
              </a:rPr>
              <a:t>P</a:t>
            </a:r>
            <a:r>
              <a:rPr lang="pt-BR" i="1" dirty="0" err="1"/>
              <a:t>reprocessor</a:t>
            </a:r>
            <a:r>
              <a:rPr lang="pt-BR" i="1" dirty="0"/>
              <a:t>"</a:t>
            </a:r>
            <a:r>
              <a:rPr lang="pt-BR" dirty="0"/>
              <a:t>) é uma linguagem de programação amplamente utilizada no desenvolvimento de aplicações web dinâmicas, atuando no lado do servidor (</a:t>
            </a:r>
            <a:r>
              <a:rPr lang="pt-BR" i="1" dirty="0"/>
              <a:t>server-</a:t>
            </a:r>
            <a:r>
              <a:rPr lang="pt-BR" i="1" dirty="0" err="1"/>
              <a:t>side</a:t>
            </a:r>
            <a:r>
              <a:rPr lang="pt-BR" dirty="0"/>
              <a:t>). O que poucos sabem é que sua origem foi bastante simples e pessoal: a linguagem nasceu da iniciativa de um programador que buscava uma solução prática para gerenciar seu próprio site.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77227C-F9FA-44B6-9C2A-D1301ED3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635" y="4258549"/>
            <a:ext cx="3827195" cy="20039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E3DFF4-FA4B-4221-841A-6F49182FD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465" y="4093532"/>
            <a:ext cx="340090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BC8D-DA97-4F3E-9155-21A4E369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tudo começou?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D130C-C333-4DDB-92B4-CD3EBA48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PHP foi criado em </a:t>
            </a:r>
            <a:r>
              <a:rPr lang="pt-BR" b="1" dirty="0"/>
              <a:t>1994</a:t>
            </a:r>
            <a:r>
              <a:rPr lang="pt-BR" dirty="0"/>
              <a:t> por </a:t>
            </a:r>
            <a:r>
              <a:rPr lang="pt-BR" b="1" dirty="0" err="1"/>
              <a:t>Rasmus</a:t>
            </a:r>
            <a:r>
              <a:rPr lang="pt-BR" b="1" dirty="0"/>
              <a:t> </a:t>
            </a:r>
            <a:r>
              <a:rPr lang="pt-BR" b="1" dirty="0" err="1"/>
              <a:t>Lerdorf</a:t>
            </a:r>
            <a:r>
              <a:rPr lang="pt-BR" dirty="0"/>
              <a:t>, um programador dinamarquês-canadense. No começo, ele nem imaginava que estava criando uma linguagem de programação! Ele desenvolveu um conjunto de scripts em C para monitorar o tráfego no seu currículo online. Esses scripts se chamavam </a:t>
            </a:r>
            <a:r>
              <a:rPr lang="pt-BR" b="1" dirty="0"/>
              <a:t>"</a:t>
            </a:r>
            <a:r>
              <a:rPr lang="pt-BR" b="1" dirty="0" err="1"/>
              <a:t>Personal</a:t>
            </a:r>
            <a:r>
              <a:rPr lang="pt-BR" b="1" dirty="0"/>
              <a:t> Home Page Tools"</a:t>
            </a:r>
            <a:r>
              <a:rPr lang="pt-BR" dirty="0"/>
              <a:t>, que mais tarde deram origem ao nome </a:t>
            </a:r>
            <a:r>
              <a:rPr lang="pt-BR" b="1" dirty="0"/>
              <a:t>PHP</a:t>
            </a:r>
            <a:r>
              <a:rPr lang="pt-BR" dirty="0"/>
              <a:t>.</a:t>
            </a:r>
          </a:p>
          <a:p>
            <a:r>
              <a:rPr lang="pt-BR" dirty="0"/>
              <a:t>Com o tempo, </a:t>
            </a:r>
            <a:r>
              <a:rPr lang="pt-BR" dirty="0" err="1"/>
              <a:t>Rasmus</a:t>
            </a:r>
            <a:r>
              <a:rPr lang="pt-BR" dirty="0"/>
              <a:t> percebeu que outras pessoas também poderiam usar essas ferramentas para desenvolver sites dinâmicos — ou seja, sites que mudam o conteúdo com base na interação do usuário. Então, ele decidiu </a:t>
            </a:r>
            <a:r>
              <a:rPr lang="pt-BR" b="1" dirty="0"/>
              <a:t>abrir o código para a comunidade</a:t>
            </a:r>
            <a:r>
              <a:rPr lang="pt-BR" dirty="0"/>
              <a:t>, o que permitiu que outros desenvolvedores contribuíssem com melhorias.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6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5F191-AC68-4BE7-9D4C-8333E1D6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Como funciona o PHP ?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9E004A-4F7D-4AED-B4ED-C05835B7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O PHP (Hypertext </a:t>
            </a:r>
            <a:r>
              <a:rPr lang="pt-BR" dirty="0" err="1"/>
              <a:t>Preprocessor</a:t>
            </a:r>
            <a:r>
              <a:rPr lang="pt-BR" dirty="0"/>
              <a:t>) é uma linguagem de </a:t>
            </a:r>
            <a:r>
              <a:rPr lang="pt-BR" b="1" dirty="0"/>
              <a:t>programação de script do lado do servidor</a:t>
            </a:r>
            <a:r>
              <a:rPr lang="pt-BR" dirty="0"/>
              <a:t>, usada principalmente para desenvolvimento web. Ele é executado no servidor e envia apenas o </a:t>
            </a:r>
            <a:r>
              <a:rPr lang="pt-BR" b="1" dirty="0"/>
              <a:t>HTML processado</a:t>
            </a:r>
            <a:r>
              <a:rPr lang="pt-BR" dirty="0"/>
              <a:t> para o navegador do usuário, com o PHP você pode:</a:t>
            </a:r>
          </a:p>
          <a:p>
            <a:pPr lvl="1"/>
            <a:r>
              <a:rPr lang="pt-BR" dirty="0"/>
              <a:t>Conectar-se a bancos de dados como MySQL</a:t>
            </a:r>
          </a:p>
          <a:p>
            <a:pPr lvl="1"/>
            <a:r>
              <a:rPr lang="pt-BR" dirty="0"/>
              <a:t>Criar e manipular sessões e cookies</a:t>
            </a:r>
          </a:p>
          <a:p>
            <a:pPr lvl="1"/>
            <a:r>
              <a:rPr lang="pt-BR" dirty="0"/>
              <a:t>Criar sistemas dinâmicos (blogs, e-</a:t>
            </a:r>
            <a:r>
              <a:rPr lang="pt-BR" dirty="0" err="1"/>
              <a:t>commerces</a:t>
            </a:r>
            <a:r>
              <a:rPr lang="pt-BR" dirty="0"/>
              <a:t>, fóruns)</a:t>
            </a:r>
          </a:p>
          <a:p>
            <a:pPr lvl="1"/>
            <a:r>
              <a:rPr lang="pt-BR" dirty="0"/>
              <a:t>Processar formulários</a:t>
            </a:r>
          </a:p>
          <a:p>
            <a:pPr lvl="1"/>
            <a:r>
              <a:rPr lang="pt-BR" dirty="0"/>
              <a:t>Enviar </a:t>
            </a:r>
            <a:r>
              <a:rPr lang="pt-BR" dirty="0" err="1"/>
              <a:t>e-mailsConstruir</a:t>
            </a:r>
            <a:r>
              <a:rPr lang="pt-BR" dirty="0"/>
              <a:t> APIs</a:t>
            </a:r>
          </a:p>
        </p:txBody>
      </p:sp>
    </p:spTree>
    <p:extLst>
      <p:ext uri="{BB962C8B-B14F-4D97-AF65-F5344CB8AC3E}">
        <p14:creationId xmlns:p14="http://schemas.microsoft.com/office/powerpoint/2010/main" val="25709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D2866-0486-44F1-B4D7-A8CD3A28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Client-Side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F8D5FB-29C6-42CD-A8AA-861602D6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5" y="5463580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90319E-EC2E-4ABD-B8EF-DCB142B06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5" y="3682375"/>
            <a:ext cx="1080000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05DEBB-1F7E-47DD-87AE-BF0499A12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06" y="3682375"/>
            <a:ext cx="1080000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6669069-9FAD-411B-B677-CED6033DE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5" y="1901170"/>
            <a:ext cx="1080000" cy="108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1E074C5-1A14-48CD-BF36-29A4C23FD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921" y="3069000"/>
            <a:ext cx="360000" cy="36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946EE4F-F7AD-4144-8920-CF29BCC1F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097" y="2657035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85760B6-B627-4688-882E-B7C85E7DA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921" y="2233717"/>
            <a:ext cx="720000" cy="72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84B3CFD-E101-416D-BB88-7C7E8A0A5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71" y="5638553"/>
            <a:ext cx="360000" cy="36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212603F-A224-47D8-932C-A522E1856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66" y="6050518"/>
            <a:ext cx="360000" cy="36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D838CAF-BDA1-4741-B1E1-6AD97659F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42" y="5638553"/>
            <a:ext cx="360000" cy="360000"/>
          </a:xfrm>
          <a:prstGeom prst="rect">
            <a:avLst/>
          </a:prstGeom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D34B8D8-C31A-4E1E-A914-9FBFC28A36BF}"/>
              </a:ext>
            </a:extLst>
          </p:cNvPr>
          <p:cNvCxnSpPr/>
          <p:nvPr/>
        </p:nvCxnSpPr>
        <p:spPr>
          <a:xfrm flipV="1">
            <a:off x="5842000" y="4762375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244F54B-1264-4475-8F63-0D6DDEEF985B}"/>
              </a:ext>
            </a:extLst>
          </p:cNvPr>
          <p:cNvCxnSpPr/>
          <p:nvPr/>
        </p:nvCxnSpPr>
        <p:spPr>
          <a:xfrm>
            <a:off x="6384171" y="4343400"/>
            <a:ext cx="248042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0F39C97-BAC7-483F-BBB8-A5877DFE323C}"/>
              </a:ext>
            </a:extLst>
          </p:cNvPr>
          <p:cNvCxnSpPr/>
          <p:nvPr/>
        </p:nvCxnSpPr>
        <p:spPr>
          <a:xfrm>
            <a:off x="6384171" y="3987800"/>
            <a:ext cx="248042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456CA8A-AEC9-40FA-92A6-6F25AAB401C2}"/>
              </a:ext>
            </a:extLst>
          </p:cNvPr>
          <p:cNvCxnSpPr/>
          <p:nvPr/>
        </p:nvCxnSpPr>
        <p:spPr>
          <a:xfrm flipV="1">
            <a:off x="5842000" y="3078397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6574D95-2051-4B35-9B9F-8C050E88CCA5}"/>
              </a:ext>
            </a:extLst>
          </p:cNvPr>
          <p:cNvCxnSpPr>
            <a:cxnSpLocks/>
          </p:cNvCxnSpPr>
          <p:nvPr/>
        </p:nvCxnSpPr>
        <p:spPr>
          <a:xfrm>
            <a:off x="5342467" y="4762375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8A7280EC-35CE-4DE3-A0AE-92B5C12FB84A}"/>
              </a:ext>
            </a:extLst>
          </p:cNvPr>
          <p:cNvCxnSpPr>
            <a:cxnSpLocks/>
          </p:cNvCxnSpPr>
          <p:nvPr/>
        </p:nvCxnSpPr>
        <p:spPr>
          <a:xfrm>
            <a:off x="5342467" y="3078397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C91AF67-6E00-41A2-AA0D-103D1660D9DE}"/>
              </a:ext>
            </a:extLst>
          </p:cNvPr>
          <p:cNvSpPr txBox="1"/>
          <p:nvPr/>
        </p:nvSpPr>
        <p:spPr>
          <a:xfrm>
            <a:off x="6024171" y="4959089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CF45694-4FC4-4BFC-91D4-A55C78E6E56F}"/>
              </a:ext>
            </a:extLst>
          </p:cNvPr>
          <p:cNvSpPr txBox="1"/>
          <p:nvPr/>
        </p:nvSpPr>
        <p:spPr>
          <a:xfrm>
            <a:off x="4262468" y="4959089"/>
            <a:ext cx="9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92FA24-714A-4A31-B3D6-EBB01ED3A1F1}"/>
              </a:ext>
            </a:extLst>
          </p:cNvPr>
          <p:cNvSpPr txBox="1"/>
          <p:nvPr/>
        </p:nvSpPr>
        <p:spPr>
          <a:xfrm>
            <a:off x="4772532" y="1450065"/>
            <a:ext cx="167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142.250.78.14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1D7D8F5-703F-441B-8643-D9A813904741}"/>
              </a:ext>
            </a:extLst>
          </p:cNvPr>
          <p:cNvSpPr txBox="1"/>
          <p:nvPr/>
        </p:nvSpPr>
        <p:spPr>
          <a:xfrm>
            <a:off x="7111933" y="4465708"/>
            <a:ext cx="119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google.com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3036289-5D0E-468A-B9B8-76CCF38A1848}"/>
              </a:ext>
            </a:extLst>
          </p:cNvPr>
          <p:cNvSpPr txBox="1"/>
          <p:nvPr/>
        </p:nvSpPr>
        <p:spPr>
          <a:xfrm>
            <a:off x="7027390" y="3550889"/>
            <a:ext cx="136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142.250.78.14</a:t>
            </a:r>
          </a:p>
        </p:txBody>
      </p:sp>
    </p:spTree>
    <p:extLst>
      <p:ext uri="{BB962C8B-B14F-4D97-AF65-F5344CB8AC3E}">
        <p14:creationId xmlns:p14="http://schemas.microsoft.com/office/powerpoint/2010/main" val="172297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D2866-0486-44F1-B4D7-A8CD3A28E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Server-</a:t>
            </a:r>
            <a:r>
              <a:rPr lang="pt-BR" dirty="0" err="1"/>
              <a:t>Side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F8D5FB-29C6-42CD-A8AA-861602D6E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5" y="5463580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B90319E-EC2E-4ABD-B8EF-DCB142B06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5" y="3682375"/>
            <a:ext cx="1080000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C05DEBB-1F7E-47DD-87AE-BF0499A12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06" y="3682375"/>
            <a:ext cx="1080000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6669069-9FAD-411B-B677-CED6033DED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5" y="1901170"/>
            <a:ext cx="1080000" cy="108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1E074C5-1A14-48CD-BF36-29A4C23FD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125" y="3014507"/>
            <a:ext cx="360000" cy="3600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946EE4F-F7AD-4144-8920-CF29BCC1F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79" y="3014507"/>
            <a:ext cx="360000" cy="3600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385760B6-B627-4688-882E-B7C85E7DAD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921" y="2233717"/>
            <a:ext cx="720000" cy="72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984B3CFD-E101-416D-BB88-7C7E8A0A56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85" y="2032292"/>
            <a:ext cx="360000" cy="36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212603F-A224-47D8-932C-A522E18568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66" y="6050518"/>
            <a:ext cx="360000" cy="36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2D838CAF-BDA1-4741-B1E1-6AD97659F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642" y="5638553"/>
            <a:ext cx="360000" cy="360000"/>
          </a:xfrm>
          <a:prstGeom prst="rect">
            <a:avLst/>
          </a:prstGeom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4D34B8D8-C31A-4E1E-A914-9FBFC28A36BF}"/>
              </a:ext>
            </a:extLst>
          </p:cNvPr>
          <p:cNvCxnSpPr/>
          <p:nvPr/>
        </p:nvCxnSpPr>
        <p:spPr>
          <a:xfrm flipV="1">
            <a:off x="5842000" y="4762375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244F54B-1264-4475-8F63-0D6DDEEF985B}"/>
              </a:ext>
            </a:extLst>
          </p:cNvPr>
          <p:cNvCxnSpPr/>
          <p:nvPr/>
        </p:nvCxnSpPr>
        <p:spPr>
          <a:xfrm>
            <a:off x="6384171" y="4343400"/>
            <a:ext cx="248042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0F39C97-BAC7-483F-BBB8-A5877DFE323C}"/>
              </a:ext>
            </a:extLst>
          </p:cNvPr>
          <p:cNvCxnSpPr/>
          <p:nvPr/>
        </p:nvCxnSpPr>
        <p:spPr>
          <a:xfrm>
            <a:off x="6384171" y="3987800"/>
            <a:ext cx="248042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456CA8A-AEC9-40FA-92A6-6F25AAB401C2}"/>
              </a:ext>
            </a:extLst>
          </p:cNvPr>
          <p:cNvCxnSpPr/>
          <p:nvPr/>
        </p:nvCxnSpPr>
        <p:spPr>
          <a:xfrm flipV="1">
            <a:off x="5842000" y="3078397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C91AF67-6E00-41A2-AA0D-103D1660D9DE}"/>
              </a:ext>
            </a:extLst>
          </p:cNvPr>
          <p:cNvSpPr txBox="1"/>
          <p:nvPr/>
        </p:nvSpPr>
        <p:spPr>
          <a:xfrm>
            <a:off x="6024171" y="4959089"/>
            <a:ext cx="107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92FA24-714A-4A31-B3D6-EBB01ED3A1F1}"/>
              </a:ext>
            </a:extLst>
          </p:cNvPr>
          <p:cNvSpPr txBox="1"/>
          <p:nvPr/>
        </p:nvSpPr>
        <p:spPr>
          <a:xfrm>
            <a:off x="4772532" y="1450065"/>
            <a:ext cx="1674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142.250.78.14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1D7D8F5-703F-441B-8643-D9A813904741}"/>
              </a:ext>
            </a:extLst>
          </p:cNvPr>
          <p:cNvSpPr txBox="1"/>
          <p:nvPr/>
        </p:nvSpPr>
        <p:spPr>
          <a:xfrm>
            <a:off x="7111933" y="4465708"/>
            <a:ext cx="1193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google.com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3036289-5D0E-468A-B9B8-76CCF38A1848}"/>
              </a:ext>
            </a:extLst>
          </p:cNvPr>
          <p:cNvSpPr txBox="1"/>
          <p:nvPr/>
        </p:nvSpPr>
        <p:spPr>
          <a:xfrm>
            <a:off x="7027390" y="3550889"/>
            <a:ext cx="1363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142.250.78.14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E3ADF5-1D86-4279-97BE-214B0C134A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79" y="2465396"/>
            <a:ext cx="360000" cy="36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D14935-212E-4850-93F9-0843AA09312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5" y="3841591"/>
            <a:ext cx="720000" cy="72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D5B1EE6-118D-4D2D-BAEC-BF79472A28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85" y="2212292"/>
            <a:ext cx="1080000" cy="1080000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35A97D8-0861-4C3B-8A0F-CFD89AA4A12D}"/>
              </a:ext>
            </a:extLst>
          </p:cNvPr>
          <p:cNvCxnSpPr>
            <a:cxnSpLocks/>
          </p:cNvCxnSpPr>
          <p:nvPr/>
        </p:nvCxnSpPr>
        <p:spPr>
          <a:xfrm>
            <a:off x="1943100" y="2752292"/>
            <a:ext cx="1635369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52BE10CC-4CAE-48B0-B171-9504AA1263BE}"/>
              </a:ext>
            </a:extLst>
          </p:cNvPr>
          <p:cNvCxnSpPr>
            <a:cxnSpLocks/>
          </p:cNvCxnSpPr>
          <p:nvPr/>
        </p:nvCxnSpPr>
        <p:spPr>
          <a:xfrm flipH="1">
            <a:off x="749185" y="3143734"/>
            <a:ext cx="540000" cy="63586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9E7B823-46D1-48DE-8400-B48065B4B8AF}"/>
              </a:ext>
            </a:extLst>
          </p:cNvPr>
          <p:cNvGrpSpPr/>
          <p:nvPr/>
        </p:nvGrpSpPr>
        <p:grpSpPr>
          <a:xfrm>
            <a:off x="1719030" y="4021591"/>
            <a:ext cx="932046" cy="360000"/>
            <a:chOff x="2005036" y="3627800"/>
            <a:chExt cx="932046" cy="360000"/>
          </a:xfrm>
        </p:grpSpPr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D43D52A5-759F-46D4-8E9E-62C4A4470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7082" y="3627800"/>
              <a:ext cx="360000" cy="360000"/>
            </a:xfrm>
            <a:prstGeom prst="rect">
              <a:avLst/>
            </a:prstGeom>
          </p:spPr>
        </p:pic>
        <p:pic>
          <p:nvPicPr>
            <p:cNvPr id="40" name="Imagem 39">
              <a:extLst>
                <a:ext uri="{FF2B5EF4-FFF2-40B4-BE49-F238E27FC236}">
                  <a16:creationId xmlns:a16="http://schemas.microsoft.com/office/drawing/2014/main" id="{969CF8DA-CFD0-432E-8589-D6CE0181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036" y="3627800"/>
              <a:ext cx="360000" cy="360000"/>
            </a:xfrm>
            <a:prstGeom prst="rect">
              <a:avLst/>
            </a:prstGeom>
          </p:spPr>
        </p:pic>
      </p:grp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F67D1AF9-9953-4D57-BDBB-A84576D51BA9}"/>
              </a:ext>
            </a:extLst>
          </p:cNvPr>
          <p:cNvCxnSpPr/>
          <p:nvPr/>
        </p:nvCxnSpPr>
        <p:spPr>
          <a:xfrm>
            <a:off x="1719030" y="3143734"/>
            <a:ext cx="360000" cy="57643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5BBC67A5-CA62-4689-A58F-712B5617DB6B}"/>
              </a:ext>
            </a:extLst>
          </p:cNvPr>
          <p:cNvCxnSpPr>
            <a:cxnSpLocks/>
          </p:cNvCxnSpPr>
          <p:nvPr/>
        </p:nvCxnSpPr>
        <p:spPr>
          <a:xfrm flipV="1">
            <a:off x="2804483" y="4320429"/>
            <a:ext cx="2111438" cy="652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m 42">
            <a:extLst>
              <a:ext uri="{FF2B5EF4-FFF2-40B4-BE49-F238E27FC236}">
                <a16:creationId xmlns:a16="http://schemas.microsoft.com/office/drawing/2014/main" id="{BB8CDE0B-A7AD-43B4-88CB-57AF061FE4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71" y="5638553"/>
            <a:ext cx="360000" cy="360000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64C1DD10-58EB-48A2-96E5-28D458B7B96C}"/>
              </a:ext>
            </a:extLst>
          </p:cNvPr>
          <p:cNvSpPr txBox="1"/>
          <p:nvPr/>
        </p:nvSpPr>
        <p:spPr>
          <a:xfrm>
            <a:off x="3452975" y="4381591"/>
            <a:ext cx="9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47BBD64-3156-4425-9393-9410EF490D4E}"/>
              </a:ext>
            </a:extLst>
          </p:cNvPr>
          <p:cNvCxnSpPr>
            <a:cxnSpLocks/>
          </p:cNvCxnSpPr>
          <p:nvPr/>
        </p:nvCxnSpPr>
        <p:spPr>
          <a:xfrm>
            <a:off x="5342467" y="4762375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6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02D37-DD9F-49B1-B9E4-75C75E2E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 x Back-</a:t>
            </a:r>
            <a:r>
              <a:rPr lang="pt-BR" dirty="0" err="1"/>
              <a:t>end</a:t>
            </a:r>
            <a:r>
              <a:rPr lang="pt-BR" dirty="0"/>
              <a:t> x Full-</a:t>
            </a:r>
            <a:r>
              <a:rPr lang="pt-BR" dirty="0" err="1"/>
              <a:t>Stack</a:t>
            </a: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7985DD3-C486-4C78-AF05-D4149B92E8F8}"/>
              </a:ext>
            </a:extLst>
          </p:cNvPr>
          <p:cNvSpPr/>
          <p:nvPr/>
        </p:nvSpPr>
        <p:spPr>
          <a:xfrm>
            <a:off x="956147" y="2057400"/>
            <a:ext cx="2239548" cy="626534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1444A25-69CE-4176-9272-B27CB7189062}"/>
              </a:ext>
            </a:extLst>
          </p:cNvPr>
          <p:cNvSpPr/>
          <p:nvPr/>
        </p:nvSpPr>
        <p:spPr>
          <a:xfrm>
            <a:off x="4976226" y="2057400"/>
            <a:ext cx="2239548" cy="626534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43AF9E1-9B80-4945-82C8-7751D47276F5}"/>
              </a:ext>
            </a:extLst>
          </p:cNvPr>
          <p:cNvSpPr/>
          <p:nvPr/>
        </p:nvSpPr>
        <p:spPr>
          <a:xfrm>
            <a:off x="8996305" y="2057400"/>
            <a:ext cx="2239548" cy="626534"/>
          </a:xfrm>
          <a:prstGeom prst="roundRect">
            <a:avLst/>
          </a:prstGeom>
          <a:solidFill>
            <a:srgbClr val="0430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92AB8A-50E0-43F8-A7EC-8DCF1A6765BA}"/>
              </a:ext>
            </a:extLst>
          </p:cNvPr>
          <p:cNvSpPr txBox="1"/>
          <p:nvPr/>
        </p:nvSpPr>
        <p:spPr>
          <a:xfrm>
            <a:off x="455921" y="2980266"/>
            <a:ext cx="3240000" cy="19926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 no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Client-Side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Linguagens HTML, CSS, JS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React, Angular, Vue.JS,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manipula o banco de dados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 APIs para falar com o Back-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 (UI)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F835F48-C8E8-414A-9AFD-7E7EB78E63AA}"/>
              </a:ext>
            </a:extLst>
          </p:cNvPr>
          <p:cNvSpPr txBox="1"/>
          <p:nvPr/>
        </p:nvSpPr>
        <p:spPr>
          <a:xfrm>
            <a:off x="4476000" y="2980266"/>
            <a:ext cx="3240000" cy="19926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 no Server-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Linguagens PHP, Java, Python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 o banco de dados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APIs para falar com o Front-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Lógica, conexão com o DB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2B2B9BC-E810-47D9-B792-68D728FCED9B}"/>
              </a:ext>
            </a:extLst>
          </p:cNvPr>
          <p:cNvSpPr txBox="1"/>
          <p:nvPr/>
        </p:nvSpPr>
        <p:spPr>
          <a:xfrm>
            <a:off x="8496079" y="2980266"/>
            <a:ext cx="3240000" cy="26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 no Server-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Client-side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Linguagens HTML, CSS, JS, PHP, Java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React, Spring, Angular,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 o Banco de Dados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e consome APIs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do Usuário, Lógica e Conexão com o DB</a:t>
            </a:r>
          </a:p>
        </p:txBody>
      </p:sp>
    </p:spTree>
    <p:extLst>
      <p:ext uri="{BB962C8B-B14F-4D97-AF65-F5344CB8AC3E}">
        <p14:creationId xmlns:p14="http://schemas.microsoft.com/office/powerpoint/2010/main" val="3704373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8910A-FDEF-479B-935A-A6EBA0C0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de Software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36C10D-4978-4877-A071-229BF6A1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5" y="5463580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CFBCA4F-4292-4597-8409-1217A1D41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5" y="3682375"/>
            <a:ext cx="1080000" cy="10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32DB8B8-DE5D-408D-A1D2-2C9C14865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45" y="1901170"/>
            <a:ext cx="1080000" cy="10800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6351058-5F7D-4107-9603-02F493E8836D}"/>
              </a:ext>
            </a:extLst>
          </p:cNvPr>
          <p:cNvCxnSpPr/>
          <p:nvPr/>
        </p:nvCxnSpPr>
        <p:spPr>
          <a:xfrm flipV="1">
            <a:off x="5842000" y="4762375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F91139B-BF81-4CEF-909E-E2D3899C6758}"/>
              </a:ext>
            </a:extLst>
          </p:cNvPr>
          <p:cNvCxnSpPr/>
          <p:nvPr/>
        </p:nvCxnSpPr>
        <p:spPr>
          <a:xfrm flipV="1">
            <a:off x="5842000" y="3078397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7B19FF9-D7CD-4EA6-BC59-DB1A190214B4}"/>
              </a:ext>
            </a:extLst>
          </p:cNvPr>
          <p:cNvCxnSpPr>
            <a:cxnSpLocks/>
          </p:cNvCxnSpPr>
          <p:nvPr/>
        </p:nvCxnSpPr>
        <p:spPr>
          <a:xfrm>
            <a:off x="5342467" y="4762375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8022F80-57E3-4CF8-93F2-046ABC7E9468}"/>
              </a:ext>
            </a:extLst>
          </p:cNvPr>
          <p:cNvCxnSpPr>
            <a:cxnSpLocks/>
          </p:cNvCxnSpPr>
          <p:nvPr/>
        </p:nvCxnSpPr>
        <p:spPr>
          <a:xfrm>
            <a:off x="5342467" y="3078397"/>
            <a:ext cx="0" cy="7012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>
            <a:extLst>
              <a:ext uri="{FF2B5EF4-FFF2-40B4-BE49-F238E27FC236}">
                <a16:creationId xmlns:a16="http://schemas.microsoft.com/office/drawing/2014/main" id="{2822A2D4-A3A6-4302-8757-B6B8A86DA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029" y="5643580"/>
            <a:ext cx="720000" cy="7200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7F95B98E-0E7E-4433-AEF2-1FE1AEC12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3927" y="5643580"/>
            <a:ext cx="720000" cy="720000"/>
          </a:xfrm>
          <a:prstGeom prst="rect">
            <a:avLst/>
          </a:prstGeo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E8BE447-1359-4E12-8EE1-B80CB3861245}"/>
              </a:ext>
            </a:extLst>
          </p:cNvPr>
          <p:cNvGrpSpPr/>
          <p:nvPr/>
        </p:nvGrpSpPr>
        <p:grpSpPr>
          <a:xfrm>
            <a:off x="6488031" y="2081170"/>
            <a:ext cx="2399341" cy="720000"/>
            <a:chOff x="8479825" y="5643580"/>
            <a:chExt cx="2399341" cy="720000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977392C4-8EB6-4413-B360-97783910F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9825" y="5643580"/>
              <a:ext cx="407547" cy="720000"/>
            </a:xfrm>
            <a:prstGeom prst="rect">
              <a:avLst/>
            </a:prstGeom>
          </p:spPr>
        </p:pic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06708EC-E298-44F7-BC71-0F77C1AB1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3270" y="5643580"/>
              <a:ext cx="720000" cy="720000"/>
            </a:xfrm>
            <a:prstGeom prst="rect">
              <a:avLst/>
            </a:prstGeom>
          </p:spPr>
        </p:pic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9071BBA9-10E7-499A-BE36-7F84765CF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9166" y="5643580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00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16393 0.5194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90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0FF85-F480-4064-9042-19726F03F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servidor local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C5D1E24-6A5C-4840-87B6-DB73A19128F1}"/>
              </a:ext>
            </a:extLst>
          </p:cNvPr>
          <p:cNvGrpSpPr/>
          <p:nvPr/>
        </p:nvGrpSpPr>
        <p:grpSpPr>
          <a:xfrm>
            <a:off x="4880881" y="1807920"/>
            <a:ext cx="2018821" cy="844410"/>
            <a:chOff x="4896329" y="1546365"/>
            <a:chExt cx="2399341" cy="1209584"/>
          </a:xfrm>
        </p:grpSpPr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2DA817F6-A17B-4A45-9241-224E7CCBB860}"/>
                </a:ext>
              </a:extLst>
            </p:cNvPr>
            <p:cNvGrpSpPr/>
            <p:nvPr/>
          </p:nvGrpSpPr>
          <p:grpSpPr>
            <a:xfrm>
              <a:off x="4896329" y="1546365"/>
              <a:ext cx="407547" cy="1209584"/>
              <a:chOff x="4896329" y="1546365"/>
              <a:chExt cx="407547" cy="1209584"/>
            </a:xfrm>
          </p:grpSpPr>
          <p:pic>
            <p:nvPicPr>
              <p:cNvPr id="5" name="Imagem 4">
                <a:extLst>
                  <a:ext uri="{FF2B5EF4-FFF2-40B4-BE49-F238E27FC236}">
                    <a16:creationId xmlns:a16="http://schemas.microsoft.com/office/drawing/2014/main" id="{DD6D70EA-3C46-45B5-A172-A2803BEFA2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6329" y="1546365"/>
                <a:ext cx="407547" cy="720000"/>
              </a:xfrm>
              <a:prstGeom prst="rect">
                <a:avLst/>
              </a:prstGeom>
            </p:spPr>
          </p:pic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3548BF0-23EA-4936-8CB5-C85DB09B2F81}"/>
                  </a:ext>
                </a:extLst>
              </p:cNvPr>
              <p:cNvSpPr txBox="1"/>
              <p:nvPr/>
            </p:nvSpPr>
            <p:spPr>
              <a:xfrm>
                <a:off x="4924413" y="2386617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B8A40706-57CC-49A9-BF5B-D56CB7FF6705}"/>
                </a:ext>
              </a:extLst>
            </p:cNvPr>
            <p:cNvGrpSpPr/>
            <p:nvPr/>
          </p:nvGrpSpPr>
          <p:grpSpPr>
            <a:xfrm>
              <a:off x="5579774" y="1546365"/>
              <a:ext cx="720000" cy="1209584"/>
              <a:chOff x="5579774" y="1546365"/>
              <a:chExt cx="720000" cy="1209584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66D80FE9-2213-4D9F-B7A1-6DF18D2517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9774" y="154636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387B5CB-8292-490D-94AB-DE75B0711E9C}"/>
                  </a:ext>
                </a:extLst>
              </p:cNvPr>
              <p:cNvSpPr txBox="1"/>
              <p:nvPr/>
            </p:nvSpPr>
            <p:spPr>
              <a:xfrm>
                <a:off x="5744849" y="2386617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9FB24FC-BEA9-48EB-9E27-FE0B3CC950CF}"/>
                </a:ext>
              </a:extLst>
            </p:cNvPr>
            <p:cNvGrpSpPr/>
            <p:nvPr/>
          </p:nvGrpSpPr>
          <p:grpSpPr>
            <a:xfrm>
              <a:off x="6575670" y="1546365"/>
              <a:ext cx="720000" cy="1209584"/>
              <a:chOff x="6575670" y="1546365"/>
              <a:chExt cx="720000" cy="1209584"/>
            </a:xfrm>
          </p:grpSpPr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C5781CE5-3A47-4BCF-BE7C-C97A21605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5670" y="1546365"/>
                <a:ext cx="720000" cy="720000"/>
              </a:xfrm>
              <a:prstGeom prst="rect">
                <a:avLst/>
              </a:prstGeom>
            </p:spPr>
          </p:pic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ED9A85D-AC24-4770-865E-557E6C14C655}"/>
                  </a:ext>
                </a:extLst>
              </p:cNvPr>
              <p:cNvSpPr txBox="1"/>
              <p:nvPr/>
            </p:nvSpPr>
            <p:spPr>
              <a:xfrm>
                <a:off x="6779217" y="238661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</p:txBody>
          </p:sp>
        </p:grp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AC3627DF-D260-4A59-95F2-8CE49F072AE9}"/>
              </a:ext>
            </a:extLst>
          </p:cNvPr>
          <p:cNvGrpSpPr/>
          <p:nvPr/>
        </p:nvGrpSpPr>
        <p:grpSpPr>
          <a:xfrm>
            <a:off x="1362627" y="2967223"/>
            <a:ext cx="9466746" cy="3634196"/>
            <a:chOff x="749185" y="2967223"/>
            <a:chExt cx="9466746" cy="3634196"/>
          </a:xfrm>
        </p:grpSpPr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187B2617-2772-4F15-B5A5-E07287F5172A}"/>
                </a:ext>
              </a:extLst>
            </p:cNvPr>
            <p:cNvGrpSpPr/>
            <p:nvPr/>
          </p:nvGrpSpPr>
          <p:grpSpPr>
            <a:xfrm>
              <a:off x="749185" y="4244321"/>
              <a:ext cx="1888243" cy="1080000"/>
              <a:chOff x="749185" y="4059655"/>
              <a:chExt cx="1888243" cy="1080000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1F4EAE59-9239-4A33-9334-FC39C44A3B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9185" y="4059655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1582354B-B0B6-4BCC-A76E-BFDF0FEE8890}"/>
                  </a:ext>
                </a:extLst>
              </p:cNvPr>
              <p:cNvSpPr txBox="1"/>
              <p:nvPr/>
            </p:nvSpPr>
            <p:spPr>
              <a:xfrm>
                <a:off x="1952625" y="4414989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</a:t>
                </a:r>
              </a:p>
            </p:txBody>
          </p:sp>
        </p:grp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E9D3432B-CB32-4383-902D-73073612E848}"/>
                </a:ext>
              </a:extLst>
            </p:cNvPr>
            <p:cNvGrpSpPr/>
            <p:nvPr/>
          </p:nvGrpSpPr>
          <p:grpSpPr>
            <a:xfrm>
              <a:off x="4125142" y="2967223"/>
              <a:ext cx="730720" cy="3634196"/>
              <a:chOff x="3725092" y="2967223"/>
              <a:chExt cx="730720" cy="3634196"/>
            </a:xfrm>
          </p:grpSpPr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A9EF2F26-6AB7-42F2-BFA9-0D95139BF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25092" y="5881419"/>
                <a:ext cx="730720" cy="720000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A96AB44D-7B76-4A2C-B658-4688922721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0452" y="2967223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386AB686-8954-4522-91B8-991073C98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0452" y="4424321"/>
                <a:ext cx="720000" cy="720000"/>
              </a:xfrm>
              <a:prstGeom prst="rect">
                <a:avLst/>
              </a:prstGeom>
            </p:spPr>
          </p:pic>
        </p:grp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F949DD38-58B9-4DC5-8BC4-D11291D54814}"/>
                </a:ext>
              </a:extLst>
            </p:cNvPr>
            <p:cNvCxnSpPr>
              <a:cxnSpLocks/>
              <a:stCxn id="32" idx="3"/>
              <a:endCxn id="39" idx="1"/>
            </p:cNvCxnSpPr>
            <p:nvPr/>
          </p:nvCxnSpPr>
          <p:spPr>
            <a:xfrm>
              <a:off x="2637428" y="4784321"/>
              <a:ext cx="1493074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1440168A-E5CA-4E77-B3FE-CA5B55C87748}"/>
                </a:ext>
              </a:extLst>
            </p:cNvPr>
            <p:cNvCxnSpPr>
              <a:cxnSpLocks/>
              <a:stCxn id="32" idx="3"/>
              <a:endCxn id="37" idx="1"/>
            </p:cNvCxnSpPr>
            <p:nvPr/>
          </p:nvCxnSpPr>
          <p:spPr>
            <a:xfrm flipV="1">
              <a:off x="2637428" y="3327223"/>
              <a:ext cx="1493074" cy="145709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0F6E967F-9197-4853-9897-589FE833060F}"/>
                </a:ext>
              </a:extLst>
            </p:cNvPr>
            <p:cNvCxnSpPr>
              <a:cxnSpLocks/>
              <a:stCxn id="32" idx="3"/>
              <a:endCxn id="35" idx="1"/>
            </p:cNvCxnSpPr>
            <p:nvPr/>
          </p:nvCxnSpPr>
          <p:spPr>
            <a:xfrm>
              <a:off x="2637428" y="4784321"/>
              <a:ext cx="1487714" cy="1457098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B11FE8FC-4436-4305-A427-03033FCCE813}"/>
                </a:ext>
              </a:extLst>
            </p:cNvPr>
            <p:cNvSpPr txBox="1"/>
            <p:nvPr/>
          </p:nvSpPr>
          <p:spPr>
            <a:xfrm>
              <a:off x="5276850" y="3142557"/>
              <a:ext cx="106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LAMP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2F6AE5BD-2694-41D2-A763-491AC4115582}"/>
                </a:ext>
              </a:extLst>
            </p:cNvPr>
            <p:cNvSpPr txBox="1"/>
            <p:nvPr/>
          </p:nvSpPr>
          <p:spPr>
            <a:xfrm>
              <a:off x="5276850" y="4599655"/>
              <a:ext cx="106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WAMP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0B4AE375-49DC-4013-BB65-3F742A26A60F}"/>
                </a:ext>
              </a:extLst>
            </p:cNvPr>
            <p:cNvSpPr txBox="1"/>
            <p:nvPr/>
          </p:nvSpPr>
          <p:spPr>
            <a:xfrm>
              <a:off x="5276850" y="6056753"/>
              <a:ext cx="106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MAMP</a:t>
              </a:r>
            </a:p>
          </p:txBody>
        </p: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92A08AF9-6FF3-41E1-8FAE-0164DD4DC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3576" y="4784321"/>
              <a:ext cx="1493074" cy="0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1A03502D-0D22-4EA3-85DD-0BB384E16A61}"/>
                </a:ext>
              </a:extLst>
            </p:cNvPr>
            <p:cNvCxnSpPr>
              <a:cxnSpLocks/>
            </p:cNvCxnSpPr>
            <p:nvPr/>
          </p:nvCxnSpPr>
          <p:spPr>
            <a:xfrm>
              <a:off x="6343576" y="3327223"/>
              <a:ext cx="1487714" cy="1432896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118D2183-25B8-48F3-A0E2-200AEF773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3576" y="4808524"/>
              <a:ext cx="1487714" cy="1432895"/>
            </a:xfrm>
            <a:prstGeom prst="straightConnector1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A279F8F8-A77D-4972-BF6E-AE55261999DD}"/>
                </a:ext>
              </a:extLst>
            </p:cNvPr>
            <p:cNvSpPr txBox="1"/>
            <p:nvPr/>
          </p:nvSpPr>
          <p:spPr>
            <a:xfrm>
              <a:off x="9149205" y="4599655"/>
              <a:ext cx="1066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XAMPP</a:t>
              </a:r>
            </a:p>
          </p:txBody>
        </p:sp>
        <p:pic>
          <p:nvPicPr>
            <p:cNvPr id="63" name="Imagem 62">
              <a:extLst>
                <a:ext uri="{FF2B5EF4-FFF2-40B4-BE49-F238E27FC236}">
                  <a16:creationId xmlns:a16="http://schemas.microsoft.com/office/drawing/2014/main" id="{FF33BA1B-9B97-4198-AB0B-B23903B80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4854" y="4424321"/>
              <a:ext cx="712871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5990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2525</TotalTime>
  <Words>1401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PHP</vt:lpstr>
      <vt:lpstr>Surgimento do PHP </vt:lpstr>
      <vt:lpstr>Como tudo começou? </vt:lpstr>
      <vt:lpstr>Como funciona o PHP ?</vt:lpstr>
      <vt:lpstr>Client-Side</vt:lpstr>
      <vt:lpstr>Server-Side</vt:lpstr>
      <vt:lpstr>Front-end x Back-end x Full-Stack</vt:lpstr>
      <vt:lpstr>Requisitos de Software</vt:lpstr>
      <vt:lpstr>Criando um servidor local</vt:lpstr>
      <vt:lpstr>Primeiro programa em PHP</vt:lpstr>
      <vt:lpstr>Regras básicas de utilização</vt:lpstr>
      <vt:lpstr>Variáveis em PHP</vt:lpstr>
      <vt:lpstr>Constantes em PHP</vt:lpstr>
      <vt:lpstr>Tipos primitivos em PHP</vt:lpstr>
      <vt:lpstr>Obtendo dados de formulários</vt:lpstr>
      <vt:lpstr>Verificando os Dados entregues no PHP</vt:lpstr>
      <vt:lpstr>Superglobais em PHP </vt:lpstr>
      <vt:lpstr>Processando os dados com o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298</cp:revision>
  <dcterms:created xsi:type="dcterms:W3CDTF">2024-03-08T12:14:33Z</dcterms:created>
  <dcterms:modified xsi:type="dcterms:W3CDTF">2025-05-02T17:13:31Z</dcterms:modified>
</cp:coreProperties>
</file>