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073"/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Ameaças </a:t>
            </a:r>
            <a:r>
              <a:rPr lang="pt-BR" dirty="0" err="1"/>
              <a:t>Ciberneticas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6E52E-C71E-47E5-82D9-7285A939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</a:t>
            </a:r>
            <a:r>
              <a:rPr lang="pt-BR" dirty="0" err="1"/>
              <a:t>Ransomware</a:t>
            </a:r>
            <a:r>
              <a:rPr lang="pt-BR" dirty="0"/>
              <a:t> 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A6EE5349-EE91-4B1D-AA7F-43ABD7DD2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55" y="4562802"/>
            <a:ext cx="1080000" cy="108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2E27483-CE8A-4A93-8B70-CA9AD36F8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16" y="3364129"/>
            <a:ext cx="2463339" cy="24633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D7FFD36-9886-4457-AB17-ABA213856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964" y="4378136"/>
            <a:ext cx="1080000" cy="10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93D1F58-59E5-45BB-9714-56C21BF34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737" y="2555502"/>
            <a:ext cx="653097" cy="6530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CDB03D3-386B-4CA4-8480-7C1260A4C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964" y="2945922"/>
            <a:ext cx="1080000" cy="1080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5FDB346-47E7-4D0D-AEBD-33684B2AFE5F}"/>
              </a:ext>
            </a:extLst>
          </p:cNvPr>
          <p:cNvSpPr txBox="1"/>
          <p:nvPr/>
        </p:nvSpPr>
        <p:spPr>
          <a:xfrm>
            <a:off x="8273964" y="5458136"/>
            <a:ext cx="115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Mykrosoft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BEC138B-50C5-4349-88A3-6350F8070BE2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5049955" y="3485922"/>
            <a:ext cx="3224009" cy="110987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A804B468-F2EF-444B-A09C-760AFFFFC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036" y="2986990"/>
            <a:ext cx="503817" cy="54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261F93F-FAD3-4EEF-9315-14DD14A346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853" y="3485922"/>
            <a:ext cx="503817" cy="540000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BB9B29-291B-47DB-B658-BDE85E60F631}"/>
              </a:ext>
            </a:extLst>
          </p:cNvPr>
          <p:cNvGrpSpPr/>
          <p:nvPr/>
        </p:nvGrpSpPr>
        <p:grpSpPr>
          <a:xfrm>
            <a:off x="3263330" y="5898159"/>
            <a:ext cx="1109911" cy="546203"/>
            <a:chOff x="2855826" y="5815186"/>
            <a:chExt cx="1109911" cy="546203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F9E1D69C-2707-4365-93C0-BDB5545C3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826" y="5821389"/>
              <a:ext cx="503817" cy="540000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7F6E3439-3910-48F4-B3DC-CC8BC8753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1920" y="5815186"/>
              <a:ext cx="503817" cy="540000"/>
            </a:xfrm>
            <a:prstGeom prst="rect">
              <a:avLst/>
            </a:prstGeom>
          </p:spPr>
        </p:pic>
      </p:grpSp>
      <p:pic>
        <p:nvPicPr>
          <p:cNvPr id="22" name="Imagem 21">
            <a:extLst>
              <a:ext uri="{FF2B5EF4-FFF2-40B4-BE49-F238E27FC236}">
                <a16:creationId xmlns:a16="http://schemas.microsoft.com/office/drawing/2014/main" id="{2B708E06-44CE-43AB-A568-69BE01C790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199" y="3755922"/>
            <a:ext cx="1078172" cy="1078172"/>
          </a:xfrm>
          <a:prstGeom prst="rect">
            <a:avLst/>
          </a:prstGeom>
        </p:spPr>
      </p:pic>
      <p:grpSp>
        <p:nvGrpSpPr>
          <p:cNvPr id="31" name="Agrupar 30">
            <a:extLst>
              <a:ext uri="{FF2B5EF4-FFF2-40B4-BE49-F238E27FC236}">
                <a16:creationId xmlns:a16="http://schemas.microsoft.com/office/drawing/2014/main" id="{EC700C7B-8124-478F-95EC-02DE9AC22E0C}"/>
              </a:ext>
            </a:extLst>
          </p:cNvPr>
          <p:cNvGrpSpPr/>
          <p:nvPr/>
        </p:nvGrpSpPr>
        <p:grpSpPr>
          <a:xfrm>
            <a:off x="4888166" y="1842993"/>
            <a:ext cx="2415668" cy="720000"/>
            <a:chOff x="5248166" y="1913486"/>
            <a:chExt cx="2415668" cy="7200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D63BD1AC-3317-49A4-8CD5-1A01BE343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166" y="1913486"/>
              <a:ext cx="720000" cy="720000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9B004A95-0E12-4AF8-823D-0EFE1121E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913486"/>
              <a:ext cx="720000" cy="720000"/>
            </a:xfrm>
            <a:prstGeom prst="rect">
              <a:avLst/>
            </a:prstGeom>
          </p:spPr>
        </p:pic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F1DB4AEC-998A-40FE-AA92-7B707C8A9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3834" y="1913486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092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6E52E-C71E-47E5-82D9-7285A939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</a:t>
            </a:r>
            <a:r>
              <a:rPr lang="pt-BR" dirty="0" err="1"/>
              <a:t>Spyware</a:t>
            </a:r>
            <a:r>
              <a:rPr lang="pt-BR" dirty="0"/>
              <a:t> 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A6EE5349-EE91-4B1D-AA7F-43ABD7DD2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55" y="4562802"/>
            <a:ext cx="1080000" cy="108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2E27483-CE8A-4A93-8B70-CA9AD36F8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16" y="3364129"/>
            <a:ext cx="2463339" cy="24633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D7FFD36-9886-4457-AB17-ABA213856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964" y="4378136"/>
            <a:ext cx="1080000" cy="10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93D1F58-59E5-45BB-9714-56C21BF34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737" y="2555502"/>
            <a:ext cx="653097" cy="6530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CDB03D3-386B-4CA4-8480-7C1260A4C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964" y="2945922"/>
            <a:ext cx="1080000" cy="1080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5FDB346-47E7-4D0D-AEBD-33684B2AFE5F}"/>
              </a:ext>
            </a:extLst>
          </p:cNvPr>
          <p:cNvSpPr txBox="1"/>
          <p:nvPr/>
        </p:nvSpPr>
        <p:spPr>
          <a:xfrm>
            <a:off x="8273964" y="5458136"/>
            <a:ext cx="115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Mykrosoft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BEC138B-50C5-4349-88A3-6350F8070BE2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5049955" y="3485922"/>
            <a:ext cx="3224009" cy="110987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A804B468-F2EF-444B-A09C-760AFFFFC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036" y="2986990"/>
            <a:ext cx="503817" cy="54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261F93F-FAD3-4EEF-9315-14DD14A346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853" y="3485922"/>
            <a:ext cx="503817" cy="540000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BB9B29-291B-47DB-B658-BDE85E60F631}"/>
              </a:ext>
            </a:extLst>
          </p:cNvPr>
          <p:cNvGrpSpPr/>
          <p:nvPr/>
        </p:nvGrpSpPr>
        <p:grpSpPr>
          <a:xfrm>
            <a:off x="3263330" y="5898159"/>
            <a:ext cx="1109911" cy="546203"/>
            <a:chOff x="2855826" y="5815186"/>
            <a:chExt cx="1109911" cy="546203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F9E1D69C-2707-4365-93C0-BDB5545C3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826" y="5821389"/>
              <a:ext cx="503817" cy="540000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7F6E3439-3910-48F4-B3DC-CC8BC8753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1920" y="5815186"/>
              <a:ext cx="503817" cy="540000"/>
            </a:xfrm>
            <a:prstGeom prst="rect">
              <a:avLst/>
            </a:prstGeom>
          </p:spPr>
        </p:pic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9E6F519C-139F-4567-B783-B4CFEBDE3C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158" y="3741532"/>
            <a:ext cx="1120255" cy="112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2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17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415D6-D7E8-4E6E-B875-DC805198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o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216C38-03B2-4A24-881D-4931D261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744954"/>
            <a:ext cx="11007306" cy="325442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Software é um conjunto de instruções e dados que fazem um computador executar tarefas específicas. Ele pode ser categorizado em três tipos principais:</a:t>
            </a:r>
          </a:p>
          <a:p>
            <a:pPr marL="1028700" lvl="1" indent="-342900"/>
            <a:r>
              <a:rPr lang="pt-BR" sz="1700" b="1" dirty="0"/>
              <a:t>Software de Sistema</a:t>
            </a:r>
            <a:r>
              <a:rPr lang="pt-BR" sz="1700" dirty="0"/>
              <a:t>: Sistemas operacionais como Windows, Linux e </a:t>
            </a:r>
            <a:r>
              <a:rPr lang="pt-BR" sz="1700" dirty="0" err="1"/>
              <a:t>macOS</a:t>
            </a:r>
            <a:r>
              <a:rPr lang="pt-BR" sz="1700" dirty="0"/>
              <a:t>.</a:t>
            </a:r>
          </a:p>
          <a:p>
            <a:pPr marL="1028700" lvl="1" indent="-342900"/>
            <a:r>
              <a:rPr lang="pt-BR" sz="1700" b="1" dirty="0"/>
              <a:t>Software</a:t>
            </a:r>
            <a:r>
              <a:rPr lang="pt-BR" sz="1700" dirty="0"/>
              <a:t> </a:t>
            </a:r>
            <a:r>
              <a:rPr lang="pt-BR" sz="1700" b="1" dirty="0"/>
              <a:t>Aplicativo</a:t>
            </a:r>
            <a:r>
              <a:rPr lang="pt-BR" sz="1700" dirty="0"/>
              <a:t>: Programas como navegadores, editores de texto e aplicativos de produtividade.</a:t>
            </a:r>
          </a:p>
          <a:p>
            <a:pPr marL="1028700" lvl="1" indent="-342900"/>
            <a:r>
              <a:rPr lang="pt-BR" sz="1700" b="1" dirty="0"/>
              <a:t>Software</a:t>
            </a:r>
            <a:r>
              <a:rPr lang="pt-BR" sz="1700" dirty="0"/>
              <a:t> </a:t>
            </a:r>
            <a:r>
              <a:rPr lang="pt-BR" sz="1700" b="1" dirty="0"/>
              <a:t>Utilitário</a:t>
            </a:r>
            <a:r>
              <a:rPr lang="pt-BR" sz="1700" dirty="0"/>
              <a:t>: Ferramentas para manutenção do sistema, como antivírus e </a:t>
            </a:r>
            <a:r>
              <a:rPr lang="pt-BR" sz="1700" dirty="0" err="1"/>
              <a:t>otimizadores</a:t>
            </a:r>
            <a:r>
              <a:rPr lang="pt-BR" sz="1700" dirty="0"/>
              <a:t> de desempenho.</a:t>
            </a:r>
          </a:p>
          <a:p>
            <a:pPr>
              <a:spcBef>
                <a:spcPts val="0"/>
              </a:spcBef>
            </a:pPr>
            <a:r>
              <a:rPr lang="pt-BR" dirty="0"/>
              <a:t>O software legítimo é desenvolvido para facilitar a vida dos usuários e aumentar a produtividade. Ele segue normas de segurança e boas práticas de desenvolvimento.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166AC7-315D-4C83-ACDF-586739720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000" y="5538010"/>
            <a:ext cx="720000" cy="72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27F748D-321F-4561-AC1B-5CDEFAB8C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5533272"/>
            <a:ext cx="720000" cy="720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36DC5CA-9C8D-453D-81C9-9C5C2CF28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000" y="553801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415D6-D7E8-4E6E-B875-DC805198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o Malware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216C38-03B2-4A24-881D-4931D261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744954"/>
            <a:ext cx="11007306" cy="3005621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pt-BR" dirty="0"/>
              <a:t>Malware (abreviação de </a:t>
            </a:r>
            <a:r>
              <a:rPr lang="pt-BR" dirty="0" err="1"/>
              <a:t>malicious</a:t>
            </a:r>
            <a:r>
              <a:rPr lang="pt-BR" dirty="0"/>
              <a:t> software) é um tipo de software malicioso criado para causar danos, roubar informações ou explorar vulnerabilidades de sistemas. Ele pode assumir diversas formas, como:</a:t>
            </a:r>
          </a:p>
          <a:p>
            <a:pPr marL="1028700" lvl="1" indent="-342900"/>
            <a:r>
              <a:rPr lang="pt-BR" sz="1800" b="1" dirty="0"/>
              <a:t>Vírus</a:t>
            </a:r>
          </a:p>
          <a:p>
            <a:pPr marL="1028700" lvl="1" indent="-342900"/>
            <a:r>
              <a:rPr lang="pt-BR" sz="1800" b="1" dirty="0" err="1"/>
              <a:t>Worms</a:t>
            </a:r>
            <a:endParaRPr lang="pt-BR" sz="1800" b="1" dirty="0"/>
          </a:p>
          <a:p>
            <a:pPr marL="1028700" lvl="1" indent="-342900"/>
            <a:r>
              <a:rPr lang="pt-BR" sz="1800" b="1" dirty="0"/>
              <a:t>Trojan</a:t>
            </a:r>
            <a:r>
              <a:rPr lang="pt-BR" sz="1800" dirty="0"/>
              <a:t> </a:t>
            </a:r>
            <a:r>
              <a:rPr lang="pt-BR" sz="1800" b="1" dirty="0"/>
              <a:t>(Cavalo de Troia)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83566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69B0B-FCA6-4F8C-AA17-E92AE042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Software vs. Malware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DAB5B0-D460-4D19-89D8-6243C1736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07247"/>
          </a:xfrm>
        </p:spPr>
        <p:txBody>
          <a:bodyPr/>
          <a:lstStyle/>
          <a:p>
            <a:r>
              <a:rPr lang="pt-BR" dirty="0"/>
              <a:t>A tabela abaixo destaca as principais diferenças entre softwares legítimos e malwares, mostrando como cada um se comporta em relação à segurança, distribuição e propósito.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95E9F1-5FBC-4C8C-8DAB-4B8348DC3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630" y="3258047"/>
            <a:ext cx="592074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6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100B9-31CD-498D-9E06-48030E88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Vetores de Ataques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9E57F9-B6D5-42A9-8697-76CC4BA8F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Os principais responsáveis por permitir que um ataque ocorra, muitas vezes de forma não intencional, são: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b="1" dirty="0"/>
              <a:t>Erro Humano:</a:t>
            </a:r>
            <a:r>
              <a:rPr lang="pt-BR" dirty="0"/>
              <a:t> Funcionários e usuários cometem falhas como clicar em links de </a:t>
            </a:r>
            <a:r>
              <a:rPr lang="pt-BR" dirty="0" err="1"/>
              <a:t>phishing</a:t>
            </a:r>
            <a:r>
              <a:rPr lang="pt-BR" dirty="0"/>
              <a:t>, usar senhas fracas ou compartilhar informações sensíveis sem perceber os riscos.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b="1" dirty="0"/>
              <a:t>Falta de Atualizações:</a:t>
            </a:r>
            <a:r>
              <a:rPr lang="pt-BR" dirty="0"/>
              <a:t> Sistemas desatualizados com vulnerabilidades conhecidas se tornam alvos fáceis para invasores explorarem falhas de segurança.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b="1" dirty="0"/>
              <a:t>Configuração Insegura:</a:t>
            </a:r>
            <a:r>
              <a:rPr lang="pt-BR" dirty="0"/>
              <a:t> Servidores, bancos de dados e redes mal configurados podem expor dados sensíveis ou permitir acessos indevidos.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b="1" dirty="0"/>
              <a:t>Uso de Softwares Não Oficiais:</a:t>
            </a:r>
            <a:r>
              <a:rPr lang="pt-BR" dirty="0"/>
              <a:t> Aplicações baixadas de fontes não confiáveis podem conter malwares e comprometer a segurança do sistema.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b="1" dirty="0"/>
              <a:t>Políticas de Segurança Fracas:</a:t>
            </a:r>
            <a:r>
              <a:rPr lang="pt-BR" dirty="0"/>
              <a:t> Empresas sem medidas rigorosas, como autenticação </a:t>
            </a:r>
            <a:r>
              <a:rPr lang="pt-BR" dirty="0" err="1"/>
              <a:t>multifator</a:t>
            </a:r>
            <a:r>
              <a:rPr lang="pt-BR" dirty="0"/>
              <a:t> e controle de acessos, deixam brechas para invasões.</a:t>
            </a:r>
          </a:p>
        </p:txBody>
      </p:sp>
    </p:spTree>
    <p:extLst>
      <p:ext uri="{BB962C8B-B14F-4D97-AF65-F5344CB8AC3E}">
        <p14:creationId xmlns:p14="http://schemas.microsoft.com/office/powerpoint/2010/main" val="260123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A11A6-EFBE-4BCE-A3CC-34D79075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Malwares existentes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36FEF0-5A7D-47A5-A92E-FF33EB61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Malwares são softwares desenvolvidos para infectar sistemas e causar danos ou roubo de dados. Alguns exemplos incluem:</a:t>
            </a:r>
          </a:p>
          <a:p>
            <a:pPr marL="1028700" lvl="1" indent="-342900"/>
            <a:r>
              <a:rPr lang="pt-BR" b="1" dirty="0"/>
              <a:t>Vírus</a:t>
            </a:r>
            <a:r>
              <a:rPr lang="pt-BR" dirty="0"/>
              <a:t>: Se anexam a arquivos legítimos e se espalham quando executados.</a:t>
            </a:r>
          </a:p>
          <a:p>
            <a:pPr marL="1028700" lvl="1" indent="-342900"/>
            <a:r>
              <a:rPr lang="pt-BR" b="1" dirty="0" err="1"/>
              <a:t>Worms</a:t>
            </a:r>
            <a:r>
              <a:rPr lang="pt-BR" dirty="0"/>
              <a:t>: Se replicam automaticamente pela rede sem necessidade de interação do usuário.</a:t>
            </a:r>
          </a:p>
          <a:p>
            <a:pPr marL="1028700" lvl="1" indent="-342900"/>
            <a:r>
              <a:rPr lang="pt-BR" b="1" dirty="0"/>
              <a:t>Trojan</a:t>
            </a:r>
            <a:r>
              <a:rPr lang="pt-BR" dirty="0"/>
              <a:t> </a:t>
            </a:r>
            <a:r>
              <a:rPr lang="pt-BR" b="1" dirty="0"/>
              <a:t>(Cavalo de Troia)</a:t>
            </a:r>
            <a:r>
              <a:rPr lang="pt-BR" dirty="0"/>
              <a:t>: Disfarçado de software legítimo para enganar usuários e abrir brechas no sistema.</a:t>
            </a:r>
          </a:p>
          <a:p>
            <a:pPr marL="1028700" lvl="1" indent="-342900"/>
            <a:r>
              <a:rPr lang="pt-BR" b="1" dirty="0" err="1"/>
              <a:t>Ransomware</a:t>
            </a:r>
            <a:r>
              <a:rPr lang="pt-BR" dirty="0"/>
              <a:t>: Sequestra arquivos e exige resgate para a liberação.</a:t>
            </a:r>
          </a:p>
          <a:p>
            <a:pPr marL="1028700" lvl="1" indent="-342900"/>
            <a:r>
              <a:rPr lang="pt-BR" b="1" dirty="0" err="1"/>
              <a:t>Spyware</a:t>
            </a:r>
            <a:r>
              <a:rPr lang="pt-BR" dirty="0"/>
              <a:t>: Monitora atividades do usuário sem consentimento, coletando informações sensíveis.</a:t>
            </a:r>
          </a:p>
        </p:txBody>
      </p:sp>
    </p:spTree>
    <p:extLst>
      <p:ext uri="{BB962C8B-B14F-4D97-AF65-F5344CB8AC3E}">
        <p14:creationId xmlns:p14="http://schemas.microsoft.com/office/powerpoint/2010/main" val="387968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5FEC7-D6F2-40DD-9511-758BB7F63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Exemplo Vírus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7CF3E33-08D2-4CD8-A928-E87765058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29" y="4295163"/>
            <a:ext cx="1080000" cy="1080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3E0DA22-F3CA-4B4C-A563-A8286A82A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052" y="4295163"/>
            <a:ext cx="1080000" cy="108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7D5B6CE-0BBB-4D0F-8146-D205E6BFE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60" y="4295163"/>
            <a:ext cx="1080000" cy="108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3D12248-8FD4-4C67-A45A-924059AD52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052" y="2862949"/>
            <a:ext cx="1080000" cy="108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7CABF02-E9CB-44D5-87CF-AEF6926020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60" y="2862949"/>
            <a:ext cx="1080000" cy="10800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C667FC8-F1B1-458D-9B27-08157CAE344B}"/>
              </a:ext>
            </a:extLst>
          </p:cNvPr>
          <p:cNvSpPr txBox="1"/>
          <p:nvPr/>
        </p:nvSpPr>
        <p:spPr>
          <a:xfrm>
            <a:off x="7866460" y="5375163"/>
            <a:ext cx="115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Mykrosoft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409AA42-AC55-4443-9DF3-0AD9BBE31C31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>
            <a:off x="4143052" y="3402949"/>
            <a:ext cx="3723408" cy="143221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m 26">
            <a:extLst>
              <a:ext uri="{FF2B5EF4-FFF2-40B4-BE49-F238E27FC236}">
                <a16:creationId xmlns:a16="http://schemas.microsoft.com/office/drawing/2014/main" id="{F43D6203-1AE1-444B-993A-81D994A46F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532" y="2904017"/>
            <a:ext cx="503817" cy="5400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F6347D98-9B70-4363-99B8-88E054A599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349" y="3402949"/>
            <a:ext cx="503817" cy="5400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FD917777-11EC-44DF-8135-C2C5EBB77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958" y="5463580"/>
            <a:ext cx="503817" cy="5400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9E7A5EB9-225D-495B-B175-C02C9F3350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52" y="5457377"/>
            <a:ext cx="503817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9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861B8-965A-4ED0-A542-21F6EF98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</a:t>
            </a:r>
            <a:r>
              <a:rPr lang="pt-BR" dirty="0" err="1"/>
              <a:t>Worms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03287F-14AE-447F-9BB8-3C3C27E3D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226" y="3767013"/>
            <a:ext cx="1080000" cy="108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4D102A5-4108-468A-8564-4838DF2B5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60" y="3767013"/>
            <a:ext cx="1080000" cy="10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02D9EB-03C3-459D-80D8-7827F8F84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26" y="2925533"/>
            <a:ext cx="720000" cy="72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704384E-6501-4A4C-8AF8-D1C7D9EC0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460" y="2925533"/>
            <a:ext cx="720000" cy="720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6834B60-3F41-42BD-87D5-DB749B55B849}"/>
              </a:ext>
            </a:extLst>
          </p:cNvPr>
          <p:cNvSpPr txBox="1"/>
          <p:nvPr/>
        </p:nvSpPr>
        <p:spPr>
          <a:xfrm>
            <a:off x="8374460" y="4847013"/>
            <a:ext cx="115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Mykrosoft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67F41536-2923-4EA1-9F1F-2AFD28C85B0C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6355226" y="3285533"/>
            <a:ext cx="2199234" cy="102148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55FEF2E4-F75A-4EF2-B279-7493A8E841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380" y="2925533"/>
            <a:ext cx="335878" cy="36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EC8C24B-2C29-4742-820E-582903FE87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239" y="3227013"/>
            <a:ext cx="335878" cy="360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56132BE-6C25-4706-BE42-7043941E8D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32" y="4935430"/>
            <a:ext cx="503817" cy="54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CE2B5CF-A218-4CCB-B6FE-B135C30EF0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226" y="4929227"/>
            <a:ext cx="503817" cy="540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6B7F399-8874-486B-98CD-34E74C0D64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226" y="3767013"/>
            <a:ext cx="1080000" cy="1080000"/>
          </a:xfrm>
          <a:prstGeom prst="rect">
            <a:avLst/>
          </a:prstGeom>
        </p:spPr>
      </p:pic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82EA91F-DCD2-4B29-B50D-A5CB691BC8A3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735226" y="4307013"/>
            <a:ext cx="47390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7C0D42D9-6E9E-459A-A153-C1B72F47D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06" y="2687013"/>
            <a:ext cx="1080000" cy="10800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A82A6375-5E99-423F-A619-FCCE6489E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59" y="3767013"/>
            <a:ext cx="1080000" cy="10800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A5DB2ACE-9681-4800-983D-5EFEF799D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04" y="4847013"/>
            <a:ext cx="1080000" cy="1080000"/>
          </a:xfrm>
          <a:prstGeom prst="rect">
            <a:avLst/>
          </a:prstGeom>
        </p:spPr>
      </p:pic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A6A635-1D93-4F3F-A105-2CE7865D3191}"/>
              </a:ext>
            </a:extLst>
          </p:cNvPr>
          <p:cNvCxnSpPr>
            <a:stCxn id="24" idx="2"/>
            <a:endCxn id="19" idx="1"/>
          </p:cNvCxnSpPr>
          <p:nvPr/>
        </p:nvCxnSpPr>
        <p:spPr>
          <a:xfrm>
            <a:off x="2797706" y="3767013"/>
            <a:ext cx="857520" cy="5400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8CD709F5-4A58-4C81-9361-F5D89B09734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346960" y="4307013"/>
            <a:ext cx="130826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BCE313E7-2DC8-43B6-A195-48AA8CCD77AB}"/>
              </a:ext>
            </a:extLst>
          </p:cNvPr>
          <p:cNvCxnSpPr>
            <a:stCxn id="19" idx="1"/>
            <a:endCxn id="26" idx="0"/>
          </p:cNvCxnSpPr>
          <p:nvPr/>
        </p:nvCxnSpPr>
        <p:spPr>
          <a:xfrm flipH="1">
            <a:off x="2795904" y="4307013"/>
            <a:ext cx="859322" cy="5400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agem 38">
            <a:extLst>
              <a:ext uri="{FF2B5EF4-FFF2-40B4-BE49-F238E27FC236}">
                <a16:creationId xmlns:a16="http://schemas.microsoft.com/office/drawing/2014/main" id="{07A4711A-5DDA-4677-AB0B-478BD1871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26" y="5954830"/>
            <a:ext cx="335878" cy="3600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4EE15D17-C574-4532-A4F2-9DC4CE7EFF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154" y="5954830"/>
            <a:ext cx="335878" cy="3600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12501C12-53AB-4A1D-91F0-86B574931F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26" y="2299196"/>
            <a:ext cx="335878" cy="3600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3DB06DF4-6189-4FCC-BD30-5C8C2C5D7A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154" y="2299196"/>
            <a:ext cx="335878" cy="3600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6BD42DB3-DC5F-4FA1-9A63-EA1640C94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910" y="3414799"/>
            <a:ext cx="335878" cy="3600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6DD9279A-6D6C-49FB-90AB-34604A9C12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38" y="3414799"/>
            <a:ext cx="335878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3057D-B728-4D70-A921-C23FA430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Cavalo de Troia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D0D441-A959-49B3-BCF3-273DB95FE217}"/>
              </a:ext>
            </a:extLst>
          </p:cNvPr>
          <p:cNvSpPr txBox="1"/>
          <p:nvPr/>
        </p:nvSpPr>
        <p:spPr>
          <a:xfrm>
            <a:off x="7243170" y="5818914"/>
            <a:ext cx="132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Roque Estar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1EC7883-D1D9-4EA9-AD89-828553127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794" y="2449057"/>
            <a:ext cx="2664435" cy="336171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81524A4-B131-4083-9635-9877429A10D8}"/>
              </a:ext>
            </a:extLst>
          </p:cNvPr>
          <p:cNvSpPr txBox="1"/>
          <p:nvPr/>
        </p:nvSpPr>
        <p:spPr>
          <a:xfrm>
            <a:off x="9315010" y="3818467"/>
            <a:ext cx="186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Baixe GTA VI de forma gratuita</a:t>
            </a:r>
          </a:p>
        </p:txBody>
      </p:sp>
      <p:pic>
        <p:nvPicPr>
          <p:cNvPr id="11" name="Espaço Reservado para Conteúdo 4">
            <a:extLst>
              <a:ext uri="{FF2B5EF4-FFF2-40B4-BE49-F238E27FC236}">
                <a16:creationId xmlns:a16="http://schemas.microsoft.com/office/drawing/2014/main" id="{55CB35E8-F864-4E80-9F34-D6C321CED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5" y="3613352"/>
            <a:ext cx="1080000" cy="1080000"/>
          </a:xfr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621DC47-55D0-4B0F-97ED-5D4605988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965" y="3613352"/>
            <a:ext cx="1080000" cy="1080000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36A6B3A-4F04-498B-AD84-3F75F40CFF93}"/>
              </a:ext>
            </a:extLst>
          </p:cNvPr>
          <p:cNvGrpSpPr/>
          <p:nvPr/>
        </p:nvGrpSpPr>
        <p:grpSpPr>
          <a:xfrm>
            <a:off x="2556278" y="4830639"/>
            <a:ext cx="795371" cy="360000"/>
            <a:chOff x="7931989" y="2972902"/>
            <a:chExt cx="795371" cy="360000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C21CD248-7086-4D90-8247-09A066384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1989" y="2972902"/>
              <a:ext cx="335878" cy="360000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51595E32-4DA0-46DF-98DC-59C3FE84A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1482" y="2972902"/>
              <a:ext cx="335878" cy="360000"/>
            </a:xfrm>
            <a:prstGeom prst="rect">
              <a:avLst/>
            </a:prstGeom>
          </p:spPr>
        </p:pic>
      </p:grp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C6858D1F-4285-41C8-A5F7-D457F3B3C435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>
            <a:off x="3493965" y="4129914"/>
            <a:ext cx="3017829" cy="2343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>
            <a:extLst>
              <a:ext uri="{FF2B5EF4-FFF2-40B4-BE49-F238E27FC236}">
                <a16:creationId xmlns:a16="http://schemas.microsoft.com/office/drawing/2014/main" id="{7F998C91-2CD3-4BEE-99CF-DE4E6D345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585" y="2389271"/>
            <a:ext cx="866759" cy="1093589"/>
          </a:xfrm>
          <a:prstGeom prst="rect">
            <a:avLst/>
          </a:prstGeom>
        </p:spPr>
      </p:pic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7EF45E1-2796-443C-9FE3-BCD71B34D0CE}"/>
              </a:ext>
            </a:extLst>
          </p:cNvPr>
          <p:cNvGrpSpPr/>
          <p:nvPr/>
        </p:nvGrpSpPr>
        <p:grpSpPr>
          <a:xfrm>
            <a:off x="7110217" y="1636453"/>
            <a:ext cx="1591200" cy="720000"/>
            <a:chOff x="7931989" y="2972902"/>
            <a:chExt cx="795371" cy="360000"/>
          </a:xfrm>
        </p:grpSpPr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FB3B7CF2-4DD9-4265-9A5B-242887581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1989" y="2972902"/>
              <a:ext cx="335878" cy="360000"/>
            </a:xfrm>
            <a:prstGeom prst="rect">
              <a:avLst/>
            </a:prstGeom>
          </p:spPr>
        </p:pic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5C2EECDC-70DC-4C7C-88B0-620A74964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1482" y="2972902"/>
              <a:ext cx="335878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02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1229</TotalTime>
  <Words>439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Tema do Office</vt:lpstr>
      <vt:lpstr>Ameaças Ciberneticas</vt:lpstr>
      <vt:lpstr>Entendendo o Software</vt:lpstr>
      <vt:lpstr>Entendendo o Malware</vt:lpstr>
      <vt:lpstr>Software vs. Malware</vt:lpstr>
      <vt:lpstr>Principais Vetores de Ataques</vt:lpstr>
      <vt:lpstr>Principais Malwares existentes</vt:lpstr>
      <vt:lpstr>Exemplo Vírus</vt:lpstr>
      <vt:lpstr>Exemplo Worms</vt:lpstr>
      <vt:lpstr>Exemplo Cavalo de Troia</vt:lpstr>
      <vt:lpstr>Exemplo Ransomware </vt:lpstr>
      <vt:lpstr>Exemplo Spyware </vt:lpstr>
      <vt:lpstr>Casos reais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107</cp:revision>
  <dcterms:created xsi:type="dcterms:W3CDTF">2024-03-08T12:14:33Z</dcterms:created>
  <dcterms:modified xsi:type="dcterms:W3CDTF">2025-02-15T20:37:03Z</dcterms:modified>
</cp:coreProperties>
</file>