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9"/>
  </p:notesMasterIdLst>
  <p:sldIdLst>
    <p:sldId id="256" r:id="rId2"/>
    <p:sldId id="257" r:id="rId3"/>
    <p:sldId id="275" r:id="rId4"/>
    <p:sldId id="258" r:id="rId5"/>
    <p:sldId id="261" r:id="rId6"/>
    <p:sldId id="262" r:id="rId7"/>
    <p:sldId id="276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dro Henrique Miho de Souza" initials="PHMdS" lastIdx="2" clrIdx="0">
    <p:extLst>
      <p:ext uri="{19B8F6BF-5375-455C-9EA6-DF929625EA0E}">
        <p15:presenceInfo xmlns:p15="http://schemas.microsoft.com/office/powerpoint/2012/main" userId="S-1-5-21-1968796493-41410912-2451105760-100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A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79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B45FB-FC1C-4893-B550-48C1193193C6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800886-2B44-4102-B316-2BF70C09400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2525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9F73EA-414C-4929-B3E7-AD122EFFBF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52931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37FCEED-3F66-43BC-8B20-36021361A3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60550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639507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B2585-BC56-4839-AEEF-1B75486F2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28134"/>
            <a:ext cx="9392728" cy="49170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9D1A810-2C5E-49EA-AAFC-FDC1AA5F1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5287" y="1825624"/>
            <a:ext cx="10981426" cy="461830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8666024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EDB59BB-5636-42CF-B124-FAF3D7953F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3875309-BF17-4BAA-9583-FFA5CD625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4D6C19-C741-47D2-A6CB-2906DBB98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AC129DE-944E-4128-9F49-76B5C1F4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0892AE-B301-431E-9D8C-F0BDAF576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5955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5DFB8E-AD99-4A2B-8BE2-ED878F91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BA61F7-989E-45C9-916D-42CE0B17B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4351338"/>
          </a:xfrm>
          <a:prstGeom prst="rect">
            <a:avLst/>
          </a:prstGeom>
        </p:spPr>
        <p:txBody>
          <a:bodyPr/>
          <a:lstStyle>
            <a:lvl1pPr marL="0" indent="0" algn="just">
              <a:lnSpc>
                <a:spcPct val="150000"/>
              </a:lnSpc>
              <a:buNone/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algn="just">
              <a:lnSpc>
                <a:spcPct val="150000"/>
              </a:lnSpc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algn="just">
              <a:lnSpc>
                <a:spcPct val="150000"/>
              </a:lnSpc>
              <a:defRPr sz="1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algn="just">
              <a:lnSpc>
                <a:spcPct val="150000"/>
              </a:lnSpc>
              <a:defRPr sz="12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algn="just">
              <a:lnSpc>
                <a:spcPct val="150000"/>
              </a:lnSpc>
              <a:defRPr sz="1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pt-BR" dirty="0"/>
              <a:t>Editar estilos de texto Mestre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907272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440976-951F-48E1-9F65-E2E7237C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F09C38-83BA-4379-9DE9-B52DAEE2D6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801F2F7-E203-4170-8B06-E39E4EF6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2FDAB5-81C4-491B-B1DB-3E7A6399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87684E-F6A9-4B10-B6C6-98901C57A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2691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37CFC-895E-42D9-B850-249E3AA64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E2EF1D-1141-40D7-BDED-690939FB81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8ECF165-5788-48F8-B64E-CAD147B1C6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21A5A9C-1616-4A2F-9897-2AA0D6A7B0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9E4B8E-0EE6-4C64-9500-F64ED0B84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FE3A651-93A6-476E-86D8-9380EB079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8024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8013D5-4B61-49F1-B604-8019D708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7207A11-9E53-4968-BFBB-FBA312D2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DE141C8A-81E9-4FD8-AF20-F5BD9DA313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B1C8E84-38D3-49F5-9A51-7C0AF548D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895D1BB-221B-469A-A06C-FD406B207A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EAA33C3-5B87-4019-8743-8F9C2F98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BDA0B8-E9EF-4477-9209-5DEC09732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BCF0E10-CAD6-4E43-98B3-1AFB88B68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05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F29988-C070-4222-8D96-E36CF17E1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20D39C8-444E-4546-80F5-D0180A75AF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1C134A4-BE1B-4962-9516-659CD451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CE7749A-36AE-46D1-BE46-BE0E2F45B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7533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43BC826-C9FB-472E-956F-F80F0568AE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154652-AECB-47CC-A9CD-8426C4D1A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E24980-9E3E-413B-9621-9DCBCC5F4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3773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9EF455-B40C-43F1-B648-F6F57DD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1570ACE-9666-4656-BDDD-596392FA7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FF34EE3-79AE-487D-B73B-1A408180A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E5AF76A-9469-4EBF-8DAC-F6889FD7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4ED122-B6B8-4D0E-98A8-D12057984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4136D5D-BD69-4CD2-A354-F8289DAAC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149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87CECA-FA2C-4E5F-A052-5D5CBF0F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0F7117-B346-47D7-9DBC-5BBD02B232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FDB8822-F4D3-4DE6-B130-D7308F116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370F3C1-6276-4A5F-B650-8B2E8FB0633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DD55C27-F8C6-4481-8569-CAC50CAE9F1F}" type="datetimeFigureOut">
              <a:rPr lang="pt-BR" smtClean="0"/>
              <a:t>16/03/2025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2CF32-D9DD-42DF-9B63-B3207D85D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2A81DD0-CB02-442E-A173-AFA500CC7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BD41EC5-C773-4CDF-9E39-1AADF374E50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478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56E30110-E419-43DB-AEFA-3636065754B3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6762736"/>
            <a:ext cx="12192000" cy="95264"/>
          </a:xfrm>
          <a:prstGeom prst="rect">
            <a:avLst/>
          </a:prstGeom>
          <a:solidFill>
            <a:schemeClr val="bg1"/>
          </a:solidFill>
          <a:ln>
            <a:solidFill>
              <a:srgbClr val="292A86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AAA702B-ED3B-45E1-8C71-1ACC187886AA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582422" y="635357"/>
            <a:ext cx="122428" cy="888712"/>
          </a:xfrm>
          <a:prstGeom prst="rect">
            <a:avLst/>
          </a:prstGeom>
          <a:solidFill>
            <a:srgbClr val="292A86"/>
          </a:solidFill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49B168A8-B937-4519-802D-8D1D90A0A0E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0283716" y="719713"/>
            <a:ext cx="1273846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95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8B8FC8-9D6D-4E3B-ABB7-9EF80D9004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5400" dirty="0"/>
              <a:t>Introdução a Programação Orientada a Objetos (POO)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E03FF3E-842E-4C89-BED7-4C22AAAEFC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Esp. Pedro Miho</a:t>
            </a:r>
          </a:p>
        </p:txBody>
      </p:sp>
    </p:spTree>
    <p:extLst>
      <p:ext uri="{BB962C8B-B14F-4D97-AF65-F5344CB8AC3E}">
        <p14:creationId xmlns:p14="http://schemas.microsoft.com/office/powerpoint/2010/main" val="1605918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092489"/>
          </a:xfrm>
        </p:spPr>
        <p:txBody>
          <a:bodyPr/>
          <a:lstStyle/>
          <a:p>
            <a:r>
              <a:rPr lang="pt-BR" dirty="0"/>
              <a:t>Variáveis – São espaços na memória que armazenam valores simples, como números ou texto</a:t>
            </a:r>
          </a:p>
          <a:p>
            <a:pPr indent="457200">
              <a:spcBef>
                <a:spcPts val="0"/>
              </a:spcBef>
            </a:pPr>
            <a:r>
              <a:rPr lang="en-US" sz="18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BBDA955-8E5D-4A90-87A3-0C78196A1F20}"/>
              </a:ext>
            </a:extLst>
          </p:cNvPr>
          <p:cNvSpPr/>
          <p:nvPr/>
        </p:nvSpPr>
        <p:spPr>
          <a:xfrm>
            <a:off x="3492296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300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8DDED6D-53E2-4644-AC0A-FE51AA93179C}"/>
              </a:ext>
            </a:extLst>
          </p:cNvPr>
          <p:cNvSpPr/>
          <p:nvPr/>
        </p:nvSpPr>
        <p:spPr>
          <a:xfrm>
            <a:off x="5561900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200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A802F6CF-45AE-4460-842E-B3C47584AB1A}"/>
              </a:ext>
            </a:extLst>
          </p:cNvPr>
          <p:cNvSpPr/>
          <p:nvPr/>
        </p:nvSpPr>
        <p:spPr>
          <a:xfrm>
            <a:off x="7631503" y="3560837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C30A57F-34F6-42ED-855E-A24586509678}"/>
              </a:ext>
            </a:extLst>
          </p:cNvPr>
          <p:cNvSpPr/>
          <p:nvPr/>
        </p:nvSpPr>
        <p:spPr>
          <a:xfrm>
            <a:off x="3492296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400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50EE4E6D-6576-4132-9ED5-B91BED935E3F}"/>
              </a:ext>
            </a:extLst>
          </p:cNvPr>
          <p:cNvSpPr/>
          <p:nvPr/>
        </p:nvSpPr>
        <p:spPr>
          <a:xfrm>
            <a:off x="5561900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500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37CCC4B2-39A0-4EB3-9896-7F31481D2B76}"/>
              </a:ext>
            </a:extLst>
          </p:cNvPr>
          <p:cNvSpPr/>
          <p:nvPr/>
        </p:nvSpPr>
        <p:spPr>
          <a:xfrm>
            <a:off x="7631503" y="4818250"/>
            <a:ext cx="1440000" cy="7200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600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D9F1E76E-E16F-45E8-A3C2-B70F66B9A382}"/>
              </a:ext>
            </a:extLst>
          </p:cNvPr>
          <p:cNvSpPr txBox="1"/>
          <p:nvPr/>
        </p:nvSpPr>
        <p:spPr>
          <a:xfrm>
            <a:off x="3492296" y="440272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CBE1BF2-35C5-48AB-8E95-9ED1BB18D2A5}"/>
              </a:ext>
            </a:extLst>
          </p:cNvPr>
          <p:cNvSpPr txBox="1"/>
          <p:nvPr/>
        </p:nvSpPr>
        <p:spPr>
          <a:xfrm>
            <a:off x="5561900" y="4402719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AE6B6154-2288-495A-B637-49FB9E09F169}"/>
              </a:ext>
            </a:extLst>
          </p:cNvPr>
          <p:cNvSpPr txBox="1"/>
          <p:nvPr/>
        </p:nvSpPr>
        <p:spPr>
          <a:xfrm>
            <a:off x="7631503" y="4411600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5C43E9F-E189-4313-93BA-A342A8CD2133}"/>
              </a:ext>
            </a:extLst>
          </p:cNvPr>
          <p:cNvSpPr txBox="1"/>
          <p:nvPr/>
        </p:nvSpPr>
        <p:spPr>
          <a:xfrm>
            <a:off x="3492296" y="562884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alimJan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305111C-C3E7-4113-AC6E-6E0CBA42D983}"/>
              </a:ext>
            </a:extLst>
          </p:cNvPr>
          <p:cNvSpPr txBox="1"/>
          <p:nvPr/>
        </p:nvSpPr>
        <p:spPr>
          <a:xfrm>
            <a:off x="5561900" y="5628847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energiaFev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E5C19901-93C9-437A-8C61-92DBF9CB1DB7}"/>
              </a:ext>
            </a:extLst>
          </p:cNvPr>
          <p:cNvSpPr txBox="1"/>
          <p:nvPr/>
        </p:nvSpPr>
        <p:spPr>
          <a:xfrm>
            <a:off x="7631503" y="5637728"/>
            <a:ext cx="144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aguaFev</a:t>
            </a:r>
            <a:endParaRPr lang="pt-B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7697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A3C62C-F884-4C15-B846-056968027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Variáveis x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FA322BD-C242-4113-8378-FC6084A7D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Objetos – São instâncias de uma classe que armazenam valores dos atributos, mantendo um estado único para cada instância.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3FBB8DC7-C4DA-4F1A-B14B-D8C631942882}"/>
              </a:ext>
            </a:extLst>
          </p:cNvPr>
          <p:cNvSpPr/>
          <p:nvPr/>
        </p:nvSpPr>
        <p:spPr>
          <a:xfrm>
            <a:off x="560096" y="2820199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 indent="457200"/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/>
            <a:r>
              <a:rPr lang="en-US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947BDE9-800E-4A1E-BA5E-BD5872590B7D}"/>
              </a:ext>
            </a:extLst>
          </p:cNvPr>
          <p:cNvGrpSpPr/>
          <p:nvPr/>
        </p:nvGrpSpPr>
        <p:grpSpPr>
          <a:xfrm>
            <a:off x="3507647" y="3970682"/>
            <a:ext cx="5183919" cy="720000"/>
            <a:chOff x="3500434" y="3970682"/>
            <a:chExt cx="5183919" cy="7200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5BBDA955-8E5D-4A90-87A3-0C78196A1F20}"/>
                </a:ext>
              </a:extLst>
            </p:cNvPr>
            <p:cNvSpPr/>
            <p:nvPr/>
          </p:nvSpPr>
          <p:spPr>
            <a:xfrm>
              <a:off x="436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300</a:t>
              </a:r>
            </a:p>
          </p:txBody>
        </p:sp>
        <p:sp>
          <p:nvSpPr>
            <p:cNvPr id="5" name="Retângulo 4">
              <a:extLst>
                <a:ext uri="{FF2B5EF4-FFF2-40B4-BE49-F238E27FC236}">
                  <a16:creationId xmlns:a16="http://schemas.microsoft.com/office/drawing/2014/main" id="{68DDED6D-53E2-4644-AC0A-FE51AA93179C}"/>
                </a:ext>
              </a:extLst>
            </p:cNvPr>
            <p:cNvSpPr/>
            <p:nvPr/>
          </p:nvSpPr>
          <p:spPr>
            <a:xfrm>
              <a:off x="580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200</a:t>
              </a:r>
            </a:p>
          </p:txBody>
        </p:sp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A802F6CF-45AE-4460-842E-B3C47584AB1A}"/>
                </a:ext>
              </a:extLst>
            </p:cNvPr>
            <p:cNvSpPr/>
            <p:nvPr/>
          </p:nvSpPr>
          <p:spPr>
            <a:xfrm>
              <a:off x="7244353" y="3970682"/>
              <a:ext cx="1440000" cy="720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pt-BR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100</a:t>
              </a:r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4F29C462-48D5-42AA-8F80-FE4D5CE3FC64}"/>
                </a:ext>
              </a:extLst>
            </p:cNvPr>
            <p:cNvSpPr txBox="1"/>
            <p:nvPr/>
          </p:nvSpPr>
          <p:spPr>
            <a:xfrm>
              <a:off x="3500434" y="4130627"/>
              <a:ext cx="4972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jan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033130A-57BD-4783-B9F3-9F46CB55B2EC}"/>
              </a:ext>
            </a:extLst>
          </p:cNvPr>
          <p:cNvGrpSpPr/>
          <p:nvPr/>
        </p:nvGrpSpPr>
        <p:grpSpPr>
          <a:xfrm>
            <a:off x="3500434" y="5323555"/>
            <a:ext cx="5191132" cy="720000"/>
            <a:chOff x="3238500" y="5423677"/>
            <a:chExt cx="5191132" cy="720000"/>
          </a:xfrm>
        </p:grpSpPr>
        <p:grpSp>
          <p:nvGrpSpPr>
            <p:cNvPr id="11" name="Agrupar 10">
              <a:extLst>
                <a:ext uri="{FF2B5EF4-FFF2-40B4-BE49-F238E27FC236}">
                  <a16:creationId xmlns:a16="http://schemas.microsoft.com/office/drawing/2014/main" id="{69C54E0C-61E6-4217-B762-C0314D48A544}"/>
                </a:ext>
              </a:extLst>
            </p:cNvPr>
            <p:cNvGrpSpPr/>
            <p:nvPr/>
          </p:nvGrpSpPr>
          <p:grpSpPr>
            <a:xfrm>
              <a:off x="4109632" y="5423677"/>
              <a:ext cx="4320000" cy="720000"/>
              <a:chOff x="4262032" y="4210457"/>
              <a:chExt cx="4320000" cy="720000"/>
            </a:xfrm>
          </p:grpSpPr>
          <p:sp>
            <p:nvSpPr>
              <p:cNvPr id="31" name="Retângulo 30">
                <a:extLst>
                  <a:ext uri="{FF2B5EF4-FFF2-40B4-BE49-F238E27FC236}">
                    <a16:creationId xmlns:a16="http://schemas.microsoft.com/office/drawing/2014/main" id="{6EBCE5F1-301C-4EF3-A4A0-EFADFF5114CE}"/>
                  </a:ext>
                </a:extLst>
              </p:cNvPr>
              <p:cNvSpPr/>
              <p:nvPr/>
            </p:nvSpPr>
            <p:spPr>
              <a:xfrm>
                <a:off x="426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300</a:t>
                </a:r>
              </a:p>
            </p:txBody>
          </p:sp>
          <p:sp>
            <p:nvSpPr>
              <p:cNvPr id="32" name="Retângulo 31">
                <a:extLst>
                  <a:ext uri="{FF2B5EF4-FFF2-40B4-BE49-F238E27FC236}">
                    <a16:creationId xmlns:a16="http://schemas.microsoft.com/office/drawing/2014/main" id="{0356BD65-30EF-4287-BEFD-B83510B332E0}"/>
                  </a:ext>
                </a:extLst>
              </p:cNvPr>
              <p:cNvSpPr/>
              <p:nvPr/>
            </p:nvSpPr>
            <p:spPr>
              <a:xfrm>
                <a:off x="570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200</a:t>
                </a:r>
              </a:p>
            </p:txBody>
          </p:sp>
          <p:sp>
            <p:nvSpPr>
              <p:cNvPr id="33" name="Retângulo 32">
                <a:extLst>
                  <a:ext uri="{FF2B5EF4-FFF2-40B4-BE49-F238E27FC236}">
                    <a16:creationId xmlns:a16="http://schemas.microsoft.com/office/drawing/2014/main" id="{8E1E1E8E-D73E-4780-9B02-CB1634611C3E}"/>
                  </a:ext>
                </a:extLst>
              </p:cNvPr>
              <p:cNvSpPr/>
              <p:nvPr/>
            </p:nvSpPr>
            <p:spPr>
              <a:xfrm>
                <a:off x="7142032" y="4210457"/>
                <a:ext cx="1440000" cy="72000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pt-BR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100</a:t>
                </a:r>
              </a:p>
            </p:txBody>
          </p:sp>
        </p:grp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BEA98F6C-F0CD-42BC-9127-397E17AFC215}"/>
                </a:ext>
              </a:extLst>
            </p:cNvPr>
            <p:cNvSpPr txBox="1"/>
            <p:nvPr/>
          </p:nvSpPr>
          <p:spPr>
            <a:xfrm>
              <a:off x="3238500" y="5583622"/>
              <a:ext cx="5116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fev</a:t>
              </a:r>
              <a:endParaRPr lang="pt-BR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A7F22129-89F9-4279-B239-C0AE39FCA609}"/>
              </a:ext>
            </a:extLst>
          </p:cNvPr>
          <p:cNvGrpSpPr/>
          <p:nvPr/>
        </p:nvGrpSpPr>
        <p:grpSpPr>
          <a:xfrm>
            <a:off x="4371566" y="4853230"/>
            <a:ext cx="4320000" cy="307777"/>
            <a:chOff x="4102419" y="4911630"/>
            <a:chExt cx="4320000" cy="307777"/>
          </a:xfrm>
        </p:grpSpPr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42F16D65-4246-4984-8511-545FE59910B3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05B81601-DF76-4F68-8D1F-C63903B0EF1A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38" name="CaixaDeTexto 37">
              <a:extLst>
                <a:ext uri="{FF2B5EF4-FFF2-40B4-BE49-F238E27FC236}">
                  <a16:creationId xmlns:a16="http://schemas.microsoft.com/office/drawing/2014/main" id="{E40F735F-829F-402D-8C2F-E1123C85EB32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  <p:grpSp>
        <p:nvGrpSpPr>
          <p:cNvPr id="39" name="Agrupar 38">
            <a:extLst>
              <a:ext uri="{FF2B5EF4-FFF2-40B4-BE49-F238E27FC236}">
                <a16:creationId xmlns:a16="http://schemas.microsoft.com/office/drawing/2014/main" id="{A1AB57F6-EDE2-49A6-84BD-0F7C7E16D8FD}"/>
              </a:ext>
            </a:extLst>
          </p:cNvPr>
          <p:cNvGrpSpPr/>
          <p:nvPr/>
        </p:nvGrpSpPr>
        <p:grpSpPr>
          <a:xfrm>
            <a:off x="4371566" y="6206103"/>
            <a:ext cx="4320000" cy="307777"/>
            <a:chOff x="4102419" y="4911630"/>
            <a:chExt cx="4320000" cy="307777"/>
          </a:xfrm>
        </p:grpSpPr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46FADC90-D64B-4C08-8394-0521FA14D24A}"/>
                </a:ext>
              </a:extLst>
            </p:cNvPr>
            <p:cNvSpPr txBox="1"/>
            <p:nvPr/>
          </p:nvSpPr>
          <p:spPr>
            <a:xfrm>
              <a:off x="410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alimentação</a:t>
              </a:r>
            </a:p>
          </p:txBody>
        </p:sp>
        <p:sp>
          <p:nvSpPr>
            <p:cNvPr id="41" name="CaixaDeTexto 40">
              <a:extLst>
                <a:ext uri="{FF2B5EF4-FFF2-40B4-BE49-F238E27FC236}">
                  <a16:creationId xmlns:a16="http://schemas.microsoft.com/office/drawing/2014/main" id="{604558D8-6FC1-4E4B-B8CE-57E757AEA59C}"/>
                </a:ext>
              </a:extLst>
            </p:cNvPr>
            <p:cNvSpPr txBox="1"/>
            <p:nvPr/>
          </p:nvSpPr>
          <p:spPr>
            <a:xfrm>
              <a:off x="554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energia</a:t>
              </a:r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EFAF1304-7A3A-4AE0-BD05-5CB4D47D3F34}"/>
                </a:ext>
              </a:extLst>
            </p:cNvPr>
            <p:cNvSpPr txBox="1"/>
            <p:nvPr/>
          </p:nvSpPr>
          <p:spPr>
            <a:xfrm>
              <a:off x="6982419" y="4911630"/>
              <a:ext cx="1440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agua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46495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Atribuir valores para cada atributo dentro do objeto</a:t>
            </a:r>
            <a:endParaRPr lang="pt-BR" b="1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5177909A-ABB4-49A1-A03D-D47D451DCF47}"/>
              </a:ext>
            </a:extLst>
          </p:cNvPr>
          <p:cNvSpPr/>
          <p:nvPr/>
        </p:nvSpPr>
        <p:spPr>
          <a:xfrm>
            <a:off x="2728912" y="2589833"/>
            <a:ext cx="6734175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172111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pt-BR" dirty="0"/>
              <a:t>Para somar os valores dos atributos, primeiro devemos criar um </a:t>
            </a:r>
            <a:r>
              <a:rPr lang="pt-BR" b="1" dirty="0"/>
              <a:t>método</a:t>
            </a:r>
            <a:r>
              <a:rPr lang="pt-BR" dirty="0"/>
              <a:t>, dentro da classe </a:t>
            </a:r>
            <a:r>
              <a:rPr lang="pt-BR" b="1" dirty="0" err="1"/>
              <a:t>ContaMes</a:t>
            </a:r>
            <a:r>
              <a:rPr lang="pt-BR" dirty="0"/>
              <a:t>. </a:t>
            </a:r>
            <a:endParaRPr lang="pt-BR" b="1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BDF04D2-7D9A-493B-8E30-CD5E63D676B0}"/>
              </a:ext>
            </a:extLst>
          </p:cNvPr>
          <p:cNvSpPr/>
          <p:nvPr/>
        </p:nvSpPr>
        <p:spPr>
          <a:xfrm>
            <a:off x="2834440" y="2770644"/>
            <a:ext cx="732472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94903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5"/>
            </a:pPr>
            <a:r>
              <a:rPr lang="pt-BR" dirty="0"/>
              <a:t>E após isso devemos atribuir o valor somado dentro de uma variável no programa </a:t>
            </a:r>
            <a:r>
              <a:rPr lang="pt-BR" b="1" dirty="0" err="1"/>
              <a:t>Main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D28D574-F95D-45B1-8E35-A6A5DAA836A0}"/>
              </a:ext>
            </a:extLst>
          </p:cNvPr>
          <p:cNvSpPr/>
          <p:nvPr/>
        </p:nvSpPr>
        <p:spPr>
          <a:xfrm>
            <a:off x="4114800" y="2520403"/>
            <a:ext cx="3962400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56BE7F1B-7613-46F9-A06A-54E8C26004B5}"/>
              </a:ext>
            </a:extLst>
          </p:cNvPr>
          <p:cNvSpPr txBox="1">
            <a:spLocks/>
          </p:cNvSpPr>
          <p:nvPr/>
        </p:nvSpPr>
        <p:spPr>
          <a:xfrm>
            <a:off x="592347" y="3192296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6"/>
            </a:pPr>
            <a:r>
              <a:rPr lang="pt-BR" dirty="0"/>
              <a:t>Por fim comparar qual mês teve o maior gasto</a:t>
            </a:r>
            <a:endParaRPr lang="pt-BR" b="1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3E147AD4-8D07-4AFC-AF93-34FB894A5173}"/>
              </a:ext>
            </a:extLst>
          </p:cNvPr>
          <p:cNvSpPr/>
          <p:nvPr/>
        </p:nvSpPr>
        <p:spPr>
          <a:xfrm>
            <a:off x="1685925" y="3868024"/>
            <a:ext cx="882015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042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E6918-BC33-48FC-BE21-AF8AC13F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Explicação dos itens dentro da classe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50CC14F7-CC6C-442A-9DF6-D6ECD1F455FB}"/>
              </a:ext>
            </a:extLst>
          </p:cNvPr>
          <p:cNvSpPr/>
          <p:nvPr/>
        </p:nvSpPr>
        <p:spPr>
          <a:xfrm>
            <a:off x="2433637" y="2188753"/>
            <a:ext cx="7324726" cy="36420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sz="1600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sz="1600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somaConta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9144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6" name="Conector de Seta Reta 5">
            <a:extLst>
              <a:ext uri="{FF2B5EF4-FFF2-40B4-BE49-F238E27FC236}">
                <a16:creationId xmlns:a16="http://schemas.microsoft.com/office/drawing/2014/main" id="{8C42539C-672F-451C-932B-D3E02000EF94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4426649" y="2358030"/>
            <a:ext cx="807893" cy="755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C0BEB95E-4FA5-4BA9-B62A-C831A40817E9}"/>
              </a:ext>
            </a:extLst>
          </p:cNvPr>
          <p:cNvCxnSpPr>
            <a:cxnSpLocks/>
          </p:cNvCxnSpPr>
          <p:nvPr/>
        </p:nvCxnSpPr>
        <p:spPr>
          <a:xfrm flipH="1">
            <a:off x="1940949" y="2968336"/>
            <a:ext cx="492690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tângulo 8">
            <a:extLst>
              <a:ext uri="{FF2B5EF4-FFF2-40B4-BE49-F238E27FC236}">
                <a16:creationId xmlns:a16="http://schemas.microsoft.com/office/drawing/2014/main" id="{17A8244D-6D64-430C-B415-0DF8B66267B9}"/>
              </a:ext>
            </a:extLst>
          </p:cNvPr>
          <p:cNvSpPr/>
          <p:nvPr/>
        </p:nvSpPr>
        <p:spPr>
          <a:xfrm>
            <a:off x="3741420" y="3112655"/>
            <a:ext cx="2151380" cy="8405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7F6FF7A1-A7AD-4080-BD6A-021028B89247}"/>
              </a:ext>
            </a:extLst>
          </p:cNvPr>
          <p:cNvCxnSpPr>
            <a:cxnSpLocks/>
            <a:endCxn id="24" idx="1"/>
          </p:cNvCxnSpPr>
          <p:nvPr/>
        </p:nvCxnSpPr>
        <p:spPr>
          <a:xfrm>
            <a:off x="5892800" y="3527713"/>
            <a:ext cx="933450" cy="5195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tângulo 11">
            <a:extLst>
              <a:ext uri="{FF2B5EF4-FFF2-40B4-BE49-F238E27FC236}">
                <a16:creationId xmlns:a16="http://schemas.microsoft.com/office/drawing/2014/main" id="{0DBC0A78-2361-46AA-A110-D5A355FC1815}"/>
              </a:ext>
            </a:extLst>
          </p:cNvPr>
          <p:cNvSpPr/>
          <p:nvPr/>
        </p:nvSpPr>
        <p:spPr>
          <a:xfrm>
            <a:off x="2964872" y="4266784"/>
            <a:ext cx="5752408" cy="11662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6A1B9BF4-AAA0-426B-B915-455754E57D83}"/>
              </a:ext>
            </a:extLst>
          </p:cNvPr>
          <p:cNvCxnSpPr>
            <a:cxnSpLocks/>
            <a:endCxn id="27" idx="1"/>
          </p:cNvCxnSpPr>
          <p:nvPr/>
        </p:nvCxnSpPr>
        <p:spPr>
          <a:xfrm flipV="1">
            <a:off x="8717280" y="4844311"/>
            <a:ext cx="626803" cy="1122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F07994AD-A92A-4E2A-A1A1-F89CAE6FF113}"/>
              </a:ext>
            </a:extLst>
          </p:cNvPr>
          <p:cNvSpPr txBox="1"/>
          <p:nvPr/>
        </p:nvSpPr>
        <p:spPr>
          <a:xfrm>
            <a:off x="5234542" y="2188753"/>
            <a:ext cx="17229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Pacote da classe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5AD9186-D152-4A5D-974D-A9DD0A5DA74F}"/>
              </a:ext>
            </a:extLst>
          </p:cNvPr>
          <p:cNvSpPr txBox="1"/>
          <p:nvPr/>
        </p:nvSpPr>
        <p:spPr>
          <a:xfrm>
            <a:off x="424336" y="2799059"/>
            <a:ext cx="15166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Nome da classe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4E57FB11-0B8D-484A-9A61-804E32948307}"/>
              </a:ext>
            </a:extLst>
          </p:cNvPr>
          <p:cNvSpPr txBox="1"/>
          <p:nvPr/>
        </p:nvSpPr>
        <p:spPr>
          <a:xfrm>
            <a:off x="6826250" y="3363631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Atributos da Classe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19A539E9-A1D9-4C5F-8692-0E246AA5751D}"/>
              </a:ext>
            </a:extLst>
          </p:cNvPr>
          <p:cNvSpPr txBox="1"/>
          <p:nvPr/>
        </p:nvSpPr>
        <p:spPr>
          <a:xfrm>
            <a:off x="9344083" y="4675034"/>
            <a:ext cx="18910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Método da Classe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927C1B83-50B7-429C-9D37-4C3C6F889196}"/>
              </a:ext>
            </a:extLst>
          </p:cNvPr>
          <p:cNvSpPr/>
          <p:nvPr/>
        </p:nvSpPr>
        <p:spPr>
          <a:xfrm>
            <a:off x="2964871" y="3112655"/>
            <a:ext cx="740353" cy="840507"/>
          </a:xfrm>
          <a:prstGeom prst="rect">
            <a:avLst/>
          </a:prstGeom>
          <a:noFill/>
          <a:ln>
            <a:solidFill>
              <a:srgbClr val="292A8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3" name="Conector de Seta Reta 32">
            <a:extLst>
              <a:ext uri="{FF2B5EF4-FFF2-40B4-BE49-F238E27FC236}">
                <a16:creationId xmlns:a16="http://schemas.microsoft.com/office/drawing/2014/main" id="{E4FA36AF-8427-4C3B-93F2-7E1FB2DA6796}"/>
              </a:ext>
            </a:extLst>
          </p:cNvPr>
          <p:cNvCxnSpPr>
            <a:cxnSpLocks/>
          </p:cNvCxnSpPr>
          <p:nvPr/>
        </p:nvCxnSpPr>
        <p:spPr>
          <a:xfrm flipH="1">
            <a:off x="1940949" y="3530600"/>
            <a:ext cx="1023923" cy="0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4A6386D0-D3ED-46B5-A5B7-A283DFC430E8}"/>
              </a:ext>
            </a:extLst>
          </p:cNvPr>
          <p:cNvSpPr txBox="1"/>
          <p:nvPr/>
        </p:nvSpPr>
        <p:spPr>
          <a:xfrm>
            <a:off x="424336" y="3363631"/>
            <a:ext cx="151661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termo </a:t>
            </a:r>
            <a:r>
              <a:rPr lang="pt-BR" sz="14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que um atributo/método pode ser acessado por outro arquivo.</a:t>
            </a:r>
            <a:endParaRPr lang="pt-BR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Conector de Seta Reta 39">
            <a:extLst>
              <a:ext uri="{FF2B5EF4-FFF2-40B4-BE49-F238E27FC236}">
                <a16:creationId xmlns:a16="http://schemas.microsoft.com/office/drawing/2014/main" id="{DB4251FE-D1DC-4E46-82F3-4F0849959C51}"/>
              </a:ext>
            </a:extLst>
          </p:cNvPr>
          <p:cNvCxnSpPr>
            <a:cxnSpLocks/>
            <a:endCxn id="35" idx="3"/>
          </p:cNvCxnSpPr>
          <p:nvPr/>
        </p:nvCxnSpPr>
        <p:spPr>
          <a:xfrm flipH="1" flipV="1">
            <a:off x="1940950" y="3948407"/>
            <a:ext cx="1023924" cy="496596"/>
          </a:xfrm>
          <a:prstGeom prst="straightConnector1">
            <a:avLst/>
          </a:prstGeom>
          <a:ln w="19050">
            <a:solidFill>
              <a:srgbClr val="292A8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6992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007610-197E-4834-AE90-EF4CC9C92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Projeto da Classe (UML)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EC9216-BCE3-4920-9B42-0F3F192936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dirty="0"/>
              <a:t>O diagrama de classe UML (</a:t>
            </a: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r>
              <a:rPr lang="pt-BR" dirty="0"/>
              <a:t>) é uma representação visual que descreve a estrutura de um sistema, mostrando classes, seus atributos, métodos e os relacionamentos entre elas. Ele é usado para planejar, organizar e comunicar o design de software antes da implementação.</a:t>
            </a:r>
          </a:p>
        </p:txBody>
      </p: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C1D6B3A6-1C93-41D1-852D-0117A91FB172}"/>
              </a:ext>
            </a:extLst>
          </p:cNvPr>
          <p:cNvGrpSpPr/>
          <p:nvPr/>
        </p:nvGrpSpPr>
        <p:grpSpPr>
          <a:xfrm>
            <a:off x="592347" y="3797497"/>
            <a:ext cx="6209625" cy="2403622"/>
            <a:chOff x="1933991" y="3797497"/>
            <a:chExt cx="6209625" cy="2403622"/>
          </a:xfrm>
        </p:grpSpPr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5F6BC550-AD41-4BD0-9C7D-1EE6C36FCE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33991" y="3797497"/>
              <a:ext cx="3136773" cy="2403622"/>
            </a:xfrm>
            <a:prstGeom prst="rect">
              <a:avLst/>
            </a:prstGeom>
          </p:spPr>
        </p:pic>
        <p:cxnSp>
          <p:nvCxnSpPr>
            <p:cNvPr id="6" name="Conector de Seta Reta 5">
              <a:extLst>
                <a:ext uri="{FF2B5EF4-FFF2-40B4-BE49-F238E27FC236}">
                  <a16:creationId xmlns:a16="http://schemas.microsoft.com/office/drawing/2014/main" id="{AAD8C338-D1E0-4D5C-A8D8-805EBF4AD135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082473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ector de Seta Reta 6">
              <a:extLst>
                <a:ext uri="{FF2B5EF4-FFF2-40B4-BE49-F238E27FC236}">
                  <a16:creationId xmlns:a16="http://schemas.microsoft.com/office/drawing/2014/main" id="{DB7E3871-FA40-42D5-B24D-9827BAB9E934}"/>
                </a:ext>
              </a:extLst>
            </p:cNvPr>
            <p:cNvCxnSpPr/>
            <p:nvPr/>
          </p:nvCxnSpPr>
          <p:spPr>
            <a:xfrm>
              <a:off x="5070764" y="5934364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ector de Seta Reta 8">
              <a:extLst>
                <a:ext uri="{FF2B5EF4-FFF2-40B4-BE49-F238E27FC236}">
                  <a16:creationId xmlns:a16="http://schemas.microsoft.com/office/drawing/2014/main" id="{28058D4E-5A3C-46AA-A637-8B499C971C11}"/>
                </a:ext>
              </a:extLst>
            </p:cNvPr>
            <p:cNvCxnSpPr>
              <a:cxnSpLocks/>
            </p:cNvCxnSpPr>
            <p:nvPr/>
          </p:nvCxnSpPr>
          <p:spPr>
            <a:xfrm>
              <a:off x="5070764" y="4999308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3E7CD3FD-2358-4C43-AC5D-38DC02E76131}"/>
                </a:ext>
              </a:extLst>
            </p:cNvPr>
            <p:cNvSpPr txBox="1"/>
            <p:nvPr/>
          </p:nvSpPr>
          <p:spPr>
            <a:xfrm>
              <a:off x="6150764" y="3897807"/>
              <a:ext cx="16754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Nome da Classe</a:t>
              </a:r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9FCA87AE-ACE8-45F5-BF3C-B767C0731E63}"/>
                </a:ext>
              </a:extLst>
            </p:cNvPr>
            <p:cNvSpPr txBox="1"/>
            <p:nvPr/>
          </p:nvSpPr>
          <p:spPr>
            <a:xfrm>
              <a:off x="6150763" y="4814642"/>
              <a:ext cx="19928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Atributos da Classe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F14689F3-7C7A-497A-AF36-EA37D2D275D3}"/>
                </a:ext>
              </a:extLst>
            </p:cNvPr>
            <p:cNvSpPr txBox="1"/>
            <p:nvPr/>
          </p:nvSpPr>
          <p:spPr>
            <a:xfrm>
              <a:off x="6106943" y="5749698"/>
              <a:ext cx="1946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Métodos da Classe</a:t>
              </a:r>
            </a:p>
          </p:txBody>
        </p:sp>
      </p:grp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AF84375E-7770-4F75-9643-DBED0DDE5F16}"/>
              </a:ext>
            </a:extLst>
          </p:cNvPr>
          <p:cNvSpPr txBox="1"/>
          <p:nvPr/>
        </p:nvSpPr>
        <p:spPr>
          <a:xfrm>
            <a:off x="7945893" y="4147024"/>
            <a:ext cx="3008434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sinais representam a visibilidade: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"-": Privado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43200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"+": Público (</a:t>
            </a:r>
            <a:r>
              <a:rPr lang="pt-B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650282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A44951-435E-405A-9B1C-FB9118DC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9185" y="854420"/>
            <a:ext cx="9409981" cy="448573"/>
          </a:xfrm>
        </p:spPr>
        <p:txBody>
          <a:bodyPr/>
          <a:lstStyle/>
          <a:p>
            <a:r>
              <a:rPr lang="pt-BR" dirty="0"/>
              <a:t>Desafio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A1F468-5CC3-4133-95DD-B88E34746E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dois programas que resolvam o mesmo problema: calcular a média de três notas de um aluno e verificar se ele foi aprovado (média ≥ 7). O primeiro programa deve ser desenvolvido utilizando programação estruturada, enquanto o segundo deve ser criado utilizando programação orientada a objetos (POO). Ao final, para o programa em POO, crie o projeto da classe UML.</a:t>
            </a:r>
          </a:p>
          <a:p>
            <a:endParaRPr lang="pt-BR" dirty="0"/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Estruturada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Programação Orientada a Objetos</a:t>
            </a:r>
          </a:p>
          <a:p>
            <a:pPr marL="1028700" lvl="1" indent="-342900">
              <a:buFont typeface="+mj-lt"/>
              <a:buAutoNum type="arabicPeriod"/>
            </a:pPr>
            <a:r>
              <a:rPr lang="pt-BR" dirty="0"/>
              <a:t>Projeto de </a:t>
            </a:r>
            <a:r>
              <a:rPr lang="pt-BR"/>
              <a:t>Classe UML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9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E4B8D-53F6-4AF5-8E4A-1C3E27B76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Classes em POO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8798C3C-991D-4DEB-B91B-2811E51F2B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212561"/>
          </a:xfrm>
        </p:spPr>
        <p:txBody>
          <a:bodyPr/>
          <a:lstStyle/>
          <a:p>
            <a:r>
              <a:rPr lang="pt-BR" dirty="0"/>
              <a:t>Uma classe em Java é um modelo ou estrutura que define as propriedades (atributos) e comportamentos (métodos) de um objeto, funcionando como um molde para criar instâncias (objetos) no programa.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4336A81-7BAA-4782-85A8-0434B4D50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182" y="3318164"/>
            <a:ext cx="10067636" cy="155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69DDAA-F296-4CE9-B774-48D707746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Instanciar uma Classe 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90FE15C-0BB0-485F-AA5F-9038D08C35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1584325"/>
          </a:xfrm>
        </p:spPr>
        <p:txBody>
          <a:bodyPr/>
          <a:lstStyle/>
          <a:p>
            <a:r>
              <a:rPr lang="pt-BR" sz="1800" dirty="0"/>
              <a:t>Instanciar uma classe significa criar um objeto a partir de uma classe. Em Java, isso é feito utilizando a palavra-chave new, seguida pelo nome da classe e seus parâmetros, caso existam. Quando um objeto é instanciado, ele tem sua própria cópia dos atributos e pode acessar os métodos definidos na classe.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631BDFC5-7154-474C-9438-41994DB22B53}"/>
              </a:ext>
            </a:extLst>
          </p:cNvPr>
          <p:cNvSpPr txBox="1"/>
          <p:nvPr/>
        </p:nvSpPr>
        <p:spPr>
          <a:xfrm>
            <a:off x="592347" y="4959927"/>
            <a:ext cx="8939580" cy="13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NomeDaClasse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da classe que você deseja instanciar.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nomeDoObjeto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É o nome da variável que irá referenciar o objeto criado.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new: Palavras-chave usada para criar uma nova instância da classe.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NomeDaClasse</a:t>
            </a:r>
            <a:r>
              <a:rPr lang="pt-B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Chamada ao construtor da classe (se houver) para inicializar o objeto.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B6DD26F1-C1AE-4BD5-8729-399B847A9B4F}"/>
              </a:ext>
            </a:extLst>
          </p:cNvPr>
          <p:cNvSpPr/>
          <p:nvPr/>
        </p:nvSpPr>
        <p:spPr>
          <a:xfrm>
            <a:off x="3027692" y="3640465"/>
            <a:ext cx="6136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NomeDaClasse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6A3E3E"/>
                </a:solidFill>
                <a:latin typeface="Consolas" panose="020B0609020204030204" pitchFamily="49" charset="0"/>
              </a:rPr>
              <a:t>nomeDoObjeto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dirty="0" err="1">
                <a:solidFill>
                  <a:srgbClr val="000000"/>
                </a:solidFill>
                <a:latin typeface="Consolas" panose="020B0609020204030204" pitchFamily="49" charset="0"/>
              </a:rPr>
              <a:t>NomeDaClasse</a:t>
            </a:r>
            <a:r>
              <a:rPr lang="pt-BR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281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Estruturada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Crie um programa onde você armazena os valores gastos com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 para os meses de Janeiro e Fevereiro em variáveis separadas. Em seguida, calcule a soma total dos gastos de cada mês e compare os resultados para identificar qual mês apresentou o maior gasto total.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098319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Importar o Scanner e declarar as variáveis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A9D726E2-45A4-46EC-ACAD-1C5853FD0F3B}"/>
              </a:ext>
            </a:extLst>
          </p:cNvPr>
          <p:cNvSpPr/>
          <p:nvPr/>
        </p:nvSpPr>
        <p:spPr>
          <a:xfrm>
            <a:off x="1842654" y="2564971"/>
            <a:ext cx="8506692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en-US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en-US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28143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2"/>
            </a:pPr>
            <a:r>
              <a:rPr lang="pt-BR" dirty="0"/>
              <a:t>Atribuir os valores as variáveis, a partir da entra de dados do usuário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ECA5BD7F-F2E5-425C-8E29-7C2BD56FC1FD}"/>
              </a:ext>
            </a:extLst>
          </p:cNvPr>
          <p:cNvSpPr/>
          <p:nvPr/>
        </p:nvSpPr>
        <p:spPr>
          <a:xfrm>
            <a:off x="3062114" y="4001729"/>
            <a:ext cx="6067772" cy="24211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"Digite as contas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7065734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Estruturada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3"/>
            </a:pPr>
            <a:r>
              <a:rPr lang="pt-BR" dirty="0"/>
              <a:t>Somar os gastos no meses de Janeiro e Fevereiro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E3DE0DC-F12F-4A35-856E-E4A3D6B03F64}"/>
              </a:ext>
            </a:extLst>
          </p:cNvPr>
          <p:cNvSpPr txBox="1">
            <a:spLocks/>
          </p:cNvSpPr>
          <p:nvPr/>
        </p:nvSpPr>
        <p:spPr>
          <a:xfrm>
            <a:off x="592347" y="3186812"/>
            <a:ext cx="11007306" cy="639907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6858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2pPr>
            <a:lvl3pPr marL="11430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3pPr>
            <a:lvl4pPr marL="16002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4pPr>
            <a:lvl5pPr marL="2057400" indent="-228600" algn="just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 startAt="4"/>
            </a:pPr>
            <a:r>
              <a:rPr lang="pt-BR" dirty="0"/>
              <a:t>Comparar os meses que tiveram maior gasto</a:t>
            </a: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DE3F455-139F-4885-B0FC-3B384E3C8A76}"/>
              </a:ext>
            </a:extLst>
          </p:cNvPr>
          <p:cNvSpPr/>
          <p:nvPr/>
        </p:nvSpPr>
        <p:spPr>
          <a:xfrm>
            <a:off x="3249021" y="2517661"/>
            <a:ext cx="5693959" cy="636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aguaFev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alimFev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energiaFev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6F572520-6574-48C4-A192-6EF14F3CE69E}"/>
              </a:ext>
            </a:extLst>
          </p:cNvPr>
          <p:cNvSpPr/>
          <p:nvPr/>
        </p:nvSpPr>
        <p:spPr>
          <a:xfrm>
            <a:off x="1828800" y="3826719"/>
            <a:ext cx="8534400" cy="27186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Janeiro é maior do que a de Fevereiro"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contaJan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 conta de Fevereiro é maior do que a de Janeiro"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pt-BR" sz="1600" dirty="0">
                <a:solidFill>
                  <a:srgbClr val="2A00FF"/>
                </a:solidFill>
                <a:latin typeface="Consolas" panose="020B0609020204030204" pitchFamily="49" charset="0"/>
              </a:rPr>
              <a:t>"Ambas as contas possuem o mesmo valor"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1303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8BB48F-18EA-4DB0-8E9A-B1017EF47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Entendo as Classes na Prática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705951-202C-47B4-B423-DE67118B2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4"/>
            <a:ext cx="11007306" cy="4657725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pt-BR" b="1" dirty="0"/>
              <a:t>Desafio: Comparando Gastos Mensais – Estruturada </a:t>
            </a:r>
            <a:r>
              <a:rPr lang="pt-BR" b="1" dirty="0" err="1"/>
              <a:t>vs</a:t>
            </a:r>
            <a:r>
              <a:rPr lang="pt-BR" b="1" dirty="0"/>
              <a:t> Orientada a Objetos</a:t>
            </a:r>
          </a:p>
          <a:p>
            <a:pPr lvl="1" indent="0">
              <a:spcBef>
                <a:spcPts val="0"/>
              </a:spcBef>
              <a:buNone/>
            </a:pPr>
            <a:r>
              <a:rPr lang="pt-BR" dirty="0"/>
              <a:t>Você deseja comparar os gastos de dois meses (Janeiro e Fevereiro) com Alimentação, Luz e Água. O objetivo é identificar qual mês teve o maior gasto total.</a:t>
            </a:r>
          </a:p>
          <a:p>
            <a:pPr marL="971550" lvl="1" indent="-285750">
              <a:spcBef>
                <a:spcPts val="0"/>
              </a:spcBef>
            </a:pPr>
            <a:r>
              <a:rPr lang="pt-BR" b="1" dirty="0"/>
              <a:t>Programação Orientada a Objetos</a:t>
            </a:r>
          </a:p>
          <a:p>
            <a:pPr lvl="2" indent="0">
              <a:spcBef>
                <a:spcPts val="0"/>
              </a:spcBef>
              <a:buNone/>
            </a:pPr>
            <a:r>
              <a:rPr lang="pt-BR" dirty="0"/>
              <a:t> Crie um programa onde você implemente uma classe chamada </a:t>
            </a:r>
            <a:r>
              <a:rPr lang="pt-BR" dirty="0" err="1"/>
              <a:t>Mes</a:t>
            </a:r>
            <a:r>
              <a:rPr lang="pt-BR" dirty="0"/>
              <a:t> com atributos para armazenar os gastos de </a:t>
            </a:r>
            <a:r>
              <a:rPr lang="pt-BR" b="1" dirty="0"/>
              <a:t>Alimentação</a:t>
            </a:r>
            <a:r>
              <a:rPr lang="pt-BR" dirty="0"/>
              <a:t>, </a:t>
            </a:r>
            <a:r>
              <a:rPr lang="pt-BR" b="1" dirty="0"/>
              <a:t>Luz</a:t>
            </a:r>
            <a:r>
              <a:rPr lang="pt-BR" dirty="0"/>
              <a:t> e </a:t>
            </a:r>
            <a:r>
              <a:rPr lang="pt-BR" b="1" dirty="0"/>
              <a:t>Água</a:t>
            </a:r>
            <a:r>
              <a:rPr lang="pt-BR" dirty="0"/>
              <a:t>. Adicione um método na classe para calcular a soma total desses gastos. Depois, crie dois objetos da classe </a:t>
            </a:r>
            <a:r>
              <a:rPr lang="pt-BR" b="1" dirty="0" err="1"/>
              <a:t>Mes</a:t>
            </a:r>
            <a:r>
              <a:rPr lang="pt-BR" dirty="0"/>
              <a:t> representando os meses de Janeiro e Fevereiro, utilize o método para calcular os totais de cada mês e compare os resultados para identificar qual deles teve o maior gasto.</a:t>
            </a:r>
          </a:p>
        </p:txBody>
      </p:sp>
    </p:spTree>
    <p:extLst>
      <p:ext uri="{BB962C8B-B14F-4D97-AF65-F5344CB8AC3E}">
        <p14:creationId xmlns:p14="http://schemas.microsoft.com/office/powerpoint/2010/main" val="3045726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dirty="0"/>
              <a:t>Criar uma classe </a:t>
            </a:r>
            <a:r>
              <a:rPr lang="pt-BR" b="1" dirty="0" err="1"/>
              <a:t>ContaMes</a:t>
            </a:r>
            <a:r>
              <a:rPr lang="pt-BR" dirty="0"/>
              <a:t>, dentro de um pacote </a:t>
            </a:r>
            <a:r>
              <a:rPr lang="pt-BR" b="1" dirty="0"/>
              <a:t>Entidades </a:t>
            </a:r>
            <a:r>
              <a:rPr lang="pt-BR" dirty="0"/>
              <a:t>e definir os </a:t>
            </a:r>
            <a:r>
              <a:rPr lang="pt-BR" b="1" dirty="0"/>
              <a:t>atributos</a:t>
            </a:r>
            <a:r>
              <a:rPr lang="pt-BR" dirty="0"/>
              <a:t> dessa classe.</a:t>
            </a:r>
            <a:r>
              <a:rPr lang="pt-BR" b="1" dirty="0"/>
              <a:t> </a:t>
            </a:r>
            <a:endParaRPr lang="pt-BR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EB48FA7B-BADA-4180-ADAF-DC0F92ADC4C8}"/>
              </a:ext>
            </a:extLst>
          </p:cNvPr>
          <p:cNvSpPr/>
          <p:nvPr/>
        </p:nvSpPr>
        <p:spPr>
          <a:xfrm>
            <a:off x="4318000" y="2484582"/>
            <a:ext cx="3556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package</a:t>
            </a:r>
            <a:r>
              <a:rPr lang="pt-BR" dirty="0"/>
              <a:t> 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Entidades</a:t>
            </a:r>
            <a:r>
              <a:rPr lang="pt-BR" dirty="0"/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endParaRPr lang="pt-BR" sz="16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C0"/>
                </a:solidFill>
                <a:latin typeface="Consolas" panose="020B0609020204030204" pitchFamily="49" charset="0"/>
              </a:rPr>
              <a:t>alimentacao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agua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double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>
                <a:solidFill>
                  <a:srgbClr val="0000C0"/>
                </a:solidFill>
                <a:latin typeface="Consolas" panose="020B0609020204030204" pitchFamily="49" charset="0"/>
              </a:rPr>
              <a:t>energia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u="sng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321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8DE3EC-458E-4DDF-B7B0-707499A4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Resolução utilizando a Programação Orientada a Objetos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5A3352-9F0F-4A1B-B2F5-BB4790793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347" y="1844675"/>
            <a:ext cx="11007306" cy="639907"/>
          </a:xfrm>
        </p:spPr>
        <p:txBody>
          <a:bodyPr/>
          <a:lstStyle/>
          <a:p>
            <a:pPr marL="457200" indent="-457200">
              <a:buFont typeface="+mj-lt"/>
              <a:buAutoNum type="arabicPeriod" startAt="2"/>
            </a:pPr>
            <a:r>
              <a:rPr lang="pt-BR"/>
              <a:t>Crie um programa </a:t>
            </a:r>
            <a:r>
              <a:rPr lang="pt-BR" dirty="0"/>
              <a:t>chamado </a:t>
            </a:r>
            <a:r>
              <a:rPr lang="pt-BR" b="1" dirty="0" err="1"/>
              <a:t>Main</a:t>
            </a:r>
            <a:r>
              <a:rPr lang="pt-BR" dirty="0"/>
              <a:t> e, dentro dela, instancie objetos da classe </a:t>
            </a:r>
            <a:r>
              <a:rPr lang="pt-BR" b="1" dirty="0" err="1"/>
              <a:t>ContaMes</a:t>
            </a:r>
            <a:r>
              <a:rPr lang="pt-BR" dirty="0"/>
              <a:t>.</a:t>
            </a:r>
            <a:endParaRPr lang="pt-BR" b="1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2B8DDD7-F87F-4713-9CE0-DF6F1325CDBE}"/>
              </a:ext>
            </a:extLst>
          </p:cNvPr>
          <p:cNvSpPr/>
          <p:nvPr/>
        </p:nvSpPr>
        <p:spPr>
          <a:xfrm>
            <a:off x="3048000" y="2667245"/>
            <a:ext cx="6096000" cy="1826141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(String[]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args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Scanner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sc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Scanner(System.</a:t>
            </a:r>
            <a:r>
              <a:rPr lang="pt-BR" sz="1600" b="1" i="1" dirty="0">
                <a:solidFill>
                  <a:srgbClr val="0000C0"/>
                </a:solidFill>
                <a:latin typeface="Consolas" panose="020B0609020204030204" pitchFamily="49" charset="0"/>
              </a:rPr>
              <a:t>in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jan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indent="457200">
              <a:spcBef>
                <a:spcPts val="150"/>
              </a:spcBef>
              <a:spcAft>
                <a:spcPts val="150"/>
              </a:spcAft>
            </a:pPr>
            <a:r>
              <a:rPr lang="pt-BR" sz="1600" dirty="0" err="1">
                <a:solidFill>
                  <a:srgbClr val="6A3E3E"/>
                </a:solidFill>
                <a:latin typeface="Consolas" panose="020B0609020204030204" pitchFamily="49" charset="0"/>
              </a:rPr>
              <a:t>fev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16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ContaMes</a:t>
            </a: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150"/>
              </a:spcBef>
              <a:spcAft>
                <a:spcPts val="150"/>
              </a:spcAft>
            </a:pPr>
            <a:r>
              <a:rPr lang="pt-BR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4EF6A3C2-8FD2-46FA-BAAD-35D0E4F21B20}"/>
              </a:ext>
            </a:extLst>
          </p:cNvPr>
          <p:cNvSpPr/>
          <p:nvPr/>
        </p:nvSpPr>
        <p:spPr>
          <a:xfrm>
            <a:off x="592348" y="4860714"/>
            <a:ext cx="11007305" cy="1421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Instanciar objetos de uma classe significa criar instâncias específicas (ou seja, objetos) baseadas no modelo definido pela classe. Em termos simples, é quando você usa a classe como um "molde" para criar objetos concretos com seus próprios valores de atributos.</a:t>
            </a:r>
          </a:p>
        </p:txBody>
      </p:sp>
    </p:spTree>
    <p:extLst>
      <p:ext uri="{BB962C8B-B14F-4D97-AF65-F5344CB8AC3E}">
        <p14:creationId xmlns:p14="http://schemas.microsoft.com/office/powerpoint/2010/main" val="1727405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2119</TotalTime>
  <Words>1370</Words>
  <Application>Microsoft Office PowerPoint</Application>
  <PresentationFormat>Widescreen</PresentationFormat>
  <Paragraphs>168</Paragraphs>
  <Slides>17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Times New Roman</vt:lpstr>
      <vt:lpstr>Tema do Office</vt:lpstr>
      <vt:lpstr>Introdução a Programação Orientada a Objetos (POO)</vt:lpstr>
      <vt:lpstr>Classes em POO</vt:lpstr>
      <vt:lpstr>Instanciar uma Classe </vt:lpstr>
      <vt:lpstr>Entendo as Classes na Prática</vt:lpstr>
      <vt:lpstr>Resolução utilizando a Programação Estruturada</vt:lpstr>
      <vt:lpstr>Resolução utilizando a Programação Estruturada</vt:lpstr>
      <vt:lpstr>Entendo as Classes na Prática</vt:lpstr>
      <vt:lpstr>Resolução utilizando a Programação Orientada a Objetos</vt:lpstr>
      <vt:lpstr>Resolução utilizando a Programação Orientada a Objetos</vt:lpstr>
      <vt:lpstr>Variáveis x Objetos</vt:lpstr>
      <vt:lpstr>Variáveis x Objetos</vt:lpstr>
      <vt:lpstr>Resolução utilizando a Programação Orientada a Objetos</vt:lpstr>
      <vt:lpstr>Resolução utilizando a Programação Orientada a Objetos</vt:lpstr>
      <vt:lpstr>Resolução utilizando a Programação Orientada a Objetos</vt:lpstr>
      <vt:lpstr>Explicação dos itens dentro da classe</vt:lpstr>
      <vt:lpstr>Projeto da Classe (UML)</vt:lpstr>
      <vt:lpstr>Desafio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Lucas Tadeu Monteiro Guedes Fernandes Salomao</dc:creator>
  <cp:lastModifiedBy>Pedro Henrique Miho de Souza</cp:lastModifiedBy>
  <cp:revision>137</cp:revision>
  <dcterms:created xsi:type="dcterms:W3CDTF">2024-03-08T12:14:33Z</dcterms:created>
  <dcterms:modified xsi:type="dcterms:W3CDTF">2025-03-17T00:05:33Z</dcterms:modified>
</cp:coreProperties>
</file>