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21"/>
  </p:notesMasterIdLst>
  <p:handoutMasterIdLst>
    <p:handoutMasterId r:id="rId22"/>
  </p:handoutMasterIdLst>
  <p:sldIdLst>
    <p:sldId id="363" r:id="rId5"/>
    <p:sldId id="365" r:id="rId6"/>
    <p:sldId id="383" r:id="rId7"/>
    <p:sldId id="384" r:id="rId8"/>
    <p:sldId id="385" r:id="rId9"/>
    <p:sldId id="386" r:id="rId10"/>
    <p:sldId id="387" r:id="rId11"/>
    <p:sldId id="392" r:id="rId12"/>
    <p:sldId id="393" r:id="rId13"/>
    <p:sldId id="388" r:id="rId14"/>
    <p:sldId id="389" r:id="rId15"/>
    <p:sldId id="390" r:id="rId16"/>
    <p:sldId id="394" r:id="rId17"/>
    <p:sldId id="396" r:id="rId18"/>
    <p:sldId id="391" r:id="rId19"/>
    <p:sldId id="39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260C"/>
    <a:srgbClr val="F9AA19"/>
    <a:srgbClr val="F9C996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46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04/05/2025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04/05/2025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64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9832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2180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1380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56989"/>
          </a:xfrm>
        </p:spPr>
        <p:txBody>
          <a:bodyPr rtlCol="0"/>
          <a:lstStyle/>
          <a:p>
            <a:pPr algn="ctr"/>
            <a:r>
              <a:rPr lang="pt-BR" dirty="0"/>
              <a:t>Implementados nova páginas no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4A457-52EF-401F-A1ED-1C985A89D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228830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get_result</a:t>
            </a:r>
            <a:r>
              <a:rPr lang="pt-BR" dirty="0"/>
              <a:t>() e seus Métodos Associados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método </a:t>
            </a:r>
            <a:r>
              <a:rPr lang="pt-BR" dirty="0" err="1"/>
              <a:t>get_result</a:t>
            </a:r>
            <a:r>
              <a:rPr lang="pt-BR" dirty="0"/>
              <a:t>() é utilizado para obter os resultados de uma consulta SQL executada com a preparação de instrução. Ele retorna um objeto de resultado, que pode ser manipulado para acessar os dados recuperados do banco.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sz="1800" b="1" dirty="0" err="1"/>
              <a:t>get_result</a:t>
            </a:r>
            <a:r>
              <a:rPr lang="pt-BR" sz="1800" b="1" dirty="0"/>
              <a:t>()-&gt;</a:t>
            </a:r>
            <a:r>
              <a:rPr lang="pt-BR" sz="1800" b="1" dirty="0" err="1"/>
              <a:t>num_rows</a:t>
            </a:r>
            <a:endParaRPr lang="pt-BR" sz="1800" b="1" dirty="0"/>
          </a:p>
          <a:p>
            <a:pPr marL="1485900" lvl="2" indent="-342900">
              <a:spcBef>
                <a:spcPts val="0"/>
              </a:spcBef>
            </a:pPr>
            <a:r>
              <a:rPr lang="pt-BR" sz="1600" dirty="0"/>
              <a:t>Retorna o número de linhas no conjunto de resultados.</a:t>
            </a:r>
          </a:p>
          <a:p>
            <a:pPr marL="1485900" lvl="2" indent="-342900">
              <a:spcBef>
                <a:spcPts val="0"/>
              </a:spcBef>
            </a:pPr>
            <a:r>
              <a:rPr lang="pt-BR" sz="1600" dirty="0"/>
              <a:t>Útil para verificar se a consulta encontrou dados.</a:t>
            </a:r>
          </a:p>
          <a:p>
            <a:pPr lvl="3" indent="0">
              <a:spcBef>
                <a:spcPts val="0"/>
              </a:spcBef>
              <a:buNone/>
            </a:pPr>
            <a:r>
              <a:rPr lang="pt-BR" sz="1400" dirty="0"/>
              <a:t>Exemplo: </a:t>
            </a:r>
            <a:r>
              <a:rPr lang="pt-BR" sz="1400" dirty="0" err="1"/>
              <a:t>if</a:t>
            </a:r>
            <a:r>
              <a:rPr lang="pt-BR" sz="1400" dirty="0"/>
              <a:t> ($resultado-&gt;</a:t>
            </a:r>
            <a:r>
              <a:rPr lang="pt-BR" sz="1400" dirty="0" err="1"/>
              <a:t>num_rows</a:t>
            </a:r>
            <a:r>
              <a:rPr lang="pt-BR" sz="1400" dirty="0"/>
              <a:t> &gt; 0) { ... }</a:t>
            </a:r>
          </a:p>
          <a:p>
            <a:pPr marL="1028700" lvl="1" indent="-342900">
              <a:spcBef>
                <a:spcPts val="0"/>
              </a:spcBef>
            </a:pPr>
            <a:r>
              <a:rPr lang="pt-BR" sz="1800" b="1" dirty="0" err="1"/>
              <a:t>get_result</a:t>
            </a:r>
            <a:r>
              <a:rPr lang="pt-BR" sz="1800" b="1" dirty="0"/>
              <a:t>()-&gt;</a:t>
            </a:r>
            <a:r>
              <a:rPr lang="pt-BR" sz="1800" b="1" dirty="0" err="1"/>
              <a:t>fetch_assoc</a:t>
            </a:r>
            <a:r>
              <a:rPr lang="pt-BR" sz="1800" b="1" dirty="0"/>
              <a:t>()</a:t>
            </a:r>
          </a:p>
          <a:p>
            <a:pPr marL="1485900" lvl="2" indent="-342900">
              <a:spcBef>
                <a:spcPts val="0"/>
              </a:spcBef>
            </a:pPr>
            <a:r>
              <a:rPr lang="pt-BR" sz="1600" dirty="0"/>
              <a:t>Retorna a próxima linha do resultado como um </a:t>
            </a:r>
            <a:r>
              <a:rPr lang="pt-BR" sz="1600" dirty="0" err="1"/>
              <a:t>array</a:t>
            </a:r>
            <a:r>
              <a:rPr lang="pt-BR" sz="1600" dirty="0"/>
              <a:t> associativo.</a:t>
            </a:r>
          </a:p>
          <a:p>
            <a:pPr marL="1485900" lvl="2" indent="-342900">
              <a:spcBef>
                <a:spcPts val="0"/>
              </a:spcBef>
            </a:pPr>
            <a:r>
              <a:rPr lang="pt-BR" sz="1600" dirty="0"/>
              <a:t>As chaves do </a:t>
            </a:r>
            <a:r>
              <a:rPr lang="pt-BR" sz="1600" dirty="0" err="1"/>
              <a:t>array</a:t>
            </a:r>
            <a:r>
              <a:rPr lang="pt-BR" sz="1600" dirty="0"/>
              <a:t> são os nomes das colunas da tabela.</a:t>
            </a:r>
          </a:p>
          <a:p>
            <a:pPr lvl="3" indent="0">
              <a:spcBef>
                <a:spcPts val="0"/>
              </a:spcBef>
              <a:buNone/>
            </a:pPr>
            <a:r>
              <a:rPr lang="pt-BR" sz="1400" dirty="0"/>
              <a:t>Exemplo: $linha = $resultado-&gt;</a:t>
            </a:r>
            <a:r>
              <a:rPr lang="pt-BR" sz="1400" dirty="0" err="1"/>
              <a:t>fetch_assoc</a:t>
            </a:r>
            <a:r>
              <a:rPr lang="pt-BR" sz="1400" dirty="0"/>
              <a:t>();Acessando valores: </a:t>
            </a:r>
            <a:r>
              <a:rPr lang="pt-BR" sz="1400" dirty="0" err="1"/>
              <a:t>echo</a:t>
            </a:r>
            <a:r>
              <a:rPr lang="pt-BR" sz="1400" dirty="0"/>
              <a:t> $linha['NOME'];</a:t>
            </a:r>
          </a:p>
        </p:txBody>
      </p:sp>
    </p:spTree>
    <p:extLst>
      <p:ext uri="{BB962C8B-B14F-4D97-AF65-F5344CB8AC3E}">
        <p14:creationId xmlns:p14="http://schemas.microsoft.com/office/powerpoint/2010/main" val="223744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Mostrar os dados na tela em forma de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033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Nesta parte, vamos aprender como mostrar os dados recuperados do banco de dados em uma tabela HTML.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CDCACAF-6AA5-4E1D-85D1-37BAD52FAFE6}"/>
              </a:ext>
            </a:extLst>
          </p:cNvPr>
          <p:cNvSpPr/>
          <p:nvPr/>
        </p:nvSpPr>
        <p:spPr>
          <a:xfrm>
            <a:off x="3048000" y="28479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($resultado-&gt;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num_rows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$resultado-&gt;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fetch_assoc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97F5459-1009-471B-BBD1-389C270D84AA}"/>
              </a:ext>
            </a:extLst>
          </p:cNvPr>
          <p:cNvSpPr txBox="1">
            <a:spLocks/>
          </p:cNvSpPr>
          <p:nvPr/>
        </p:nvSpPr>
        <p:spPr>
          <a:xfrm>
            <a:off x="592347" y="3733455"/>
            <a:ext cx="11007306" cy="272449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$resultado-&gt;</a:t>
            </a:r>
            <a:r>
              <a:rPr lang="pt-BR" dirty="0" err="1"/>
              <a:t>num_rows</a:t>
            </a:r>
            <a:r>
              <a:rPr lang="pt-BR" dirty="0"/>
              <a:t> &gt; 0: Verifica se a consulta retornou algum resultado. Caso a consulta tenha encontrado dados no banco de dados, o código dentro do bloco </a:t>
            </a:r>
            <a:r>
              <a:rPr lang="pt-BR" dirty="0" err="1"/>
              <a:t>if</a:t>
            </a:r>
            <a:r>
              <a:rPr lang="pt-BR" dirty="0"/>
              <a:t> será executado.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$</a:t>
            </a:r>
            <a:r>
              <a:rPr lang="pt-BR" dirty="0" err="1"/>
              <a:t>row</a:t>
            </a:r>
            <a:r>
              <a:rPr lang="pt-BR" dirty="0"/>
              <a:t> = $resultado-&gt;</a:t>
            </a:r>
            <a:r>
              <a:rPr lang="pt-BR" dirty="0" err="1"/>
              <a:t>fetch_assoc</a:t>
            </a:r>
            <a:r>
              <a:rPr lang="pt-BR" dirty="0"/>
              <a:t>(): O método </a:t>
            </a:r>
            <a:r>
              <a:rPr lang="pt-BR" dirty="0" err="1"/>
              <a:t>fetch_assoc</a:t>
            </a:r>
            <a:r>
              <a:rPr lang="pt-BR" dirty="0"/>
              <a:t>() retorna uma linha de dados do resultado da consulta como um </a:t>
            </a:r>
            <a:r>
              <a:rPr lang="pt-BR" dirty="0" err="1"/>
              <a:t>array</a:t>
            </a:r>
            <a:r>
              <a:rPr lang="pt-BR" dirty="0"/>
              <a:t> associativo. Isso significa que, para cada campo da tabela, será criada uma chave no </a:t>
            </a:r>
            <a:r>
              <a:rPr lang="pt-BR" dirty="0" err="1"/>
              <a:t>array</a:t>
            </a:r>
            <a:r>
              <a:rPr lang="pt-BR" dirty="0"/>
              <a:t> com o nome da coluna, como por exemplo, $</a:t>
            </a:r>
            <a:r>
              <a:rPr lang="pt-BR" dirty="0" err="1"/>
              <a:t>row</a:t>
            </a:r>
            <a:r>
              <a:rPr lang="pt-BR" dirty="0"/>
              <a:t>['NOME']</a:t>
            </a:r>
          </a:p>
        </p:txBody>
      </p:sp>
    </p:spTree>
    <p:extLst>
      <p:ext uri="{BB962C8B-B14F-4D97-AF65-F5344CB8AC3E}">
        <p14:creationId xmlns:p14="http://schemas.microsoft.com/office/powerpoint/2010/main" val="153718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do cabeçalho tabela a ser criada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D3228C-7304-4E32-8ED8-793D7E86CA22}"/>
              </a:ext>
            </a:extLst>
          </p:cNvPr>
          <p:cNvSpPr/>
          <p:nvPr/>
        </p:nvSpPr>
        <p:spPr>
          <a:xfrm>
            <a:off x="3048000" y="21978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&lt;table&gt;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thead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&lt;tr&gt;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&gt;ID&lt;/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&gt;Nome&lt;/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Sobrenome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&gt;E-mail&lt;/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Excluir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&lt;/tr&gt;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thead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2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Sintaxe do conteúdo tabela a ser criada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E358AE5-9C41-4D7A-AC78-D2F74713CCFC}"/>
              </a:ext>
            </a:extLst>
          </p:cNvPr>
          <p:cNvSpPr/>
          <p:nvPr/>
        </p:nvSpPr>
        <p:spPr>
          <a:xfrm>
            <a:off x="1428750" y="2080469"/>
            <a:ext cx="90106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tbody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['ID']}&lt;/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['NOME']}&lt;/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['SOBRENOME']}&lt;/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['EMAIL']}&lt;/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excluirCadastro.php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method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='POST'&gt;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hidden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='id'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['ID']}'&gt;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id='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-excluir'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='Excluir'&gt;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tbody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table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1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</a:t>
            </a:r>
            <a:r>
              <a:rPr lang="pt-BR" dirty="0" err="1"/>
              <a:t>Form</a:t>
            </a:r>
            <a:r>
              <a:rPr lang="pt-BR" dirty="0"/>
              <a:t> na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463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Nesta etapa, vamos aprender como criar um formulário HTML que permitirá a exclusão de um usuario.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97F5459-1009-471B-BBD1-389C270D84AA}"/>
              </a:ext>
            </a:extLst>
          </p:cNvPr>
          <p:cNvSpPr txBox="1">
            <a:spLocks/>
          </p:cNvSpPr>
          <p:nvPr/>
        </p:nvSpPr>
        <p:spPr>
          <a:xfrm>
            <a:off x="592347" y="3733455"/>
            <a:ext cx="11007306" cy="272449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O campo de entrada é do tipo "</a:t>
            </a:r>
            <a:r>
              <a:rPr lang="pt-BR" dirty="0" err="1"/>
              <a:t>hidden</a:t>
            </a:r>
            <a:r>
              <a:rPr lang="pt-BR" dirty="0"/>
              <a:t>", ou seja, não será exibido para o usuário na interface. Ele armazena o valor do ID do usuário recuperado do banco de dados, garantindo que o sistema saiba qual registro deve ser excluído quando o formulário for enviado. O valor é atribuído dinamicamente com o valor de $</a:t>
            </a:r>
            <a:r>
              <a:rPr lang="pt-BR" dirty="0" err="1"/>
              <a:t>row</a:t>
            </a:r>
            <a:r>
              <a:rPr lang="pt-BR" dirty="0"/>
              <a:t>['ID'], que é o identificador único do usuário.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1CF472-A10F-4BED-BA97-D723216DF813}"/>
              </a:ext>
            </a:extLst>
          </p:cNvPr>
          <p:cNvSpPr/>
          <p:nvPr/>
        </p:nvSpPr>
        <p:spPr>
          <a:xfrm>
            <a:off x="2264834" y="2413338"/>
            <a:ext cx="7662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excluirCadastro.php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method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='POST'&gt;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hidden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='id'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['ID']}'&gt;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id='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-excluir'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='Excluir'&gt;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80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caso não encontre o e-mail no Banco de Dados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6AB6C14-7F55-4AB2-83AD-789C03C13095}"/>
              </a:ext>
            </a:extLst>
          </p:cNvPr>
          <p:cNvSpPr/>
          <p:nvPr/>
        </p:nvSpPr>
        <p:spPr>
          <a:xfrm>
            <a:off x="654050" y="2105561"/>
            <a:ext cx="108839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='mensagem erro'&gt;E-mail &lt;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strong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&gt;$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strong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 não encontrado.&lt;/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75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caso de erro de conexão com o Banco de Dados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0A82438-BB69-4ED8-A09A-2C22AFFC9030}"/>
              </a:ext>
            </a:extLst>
          </p:cNvPr>
          <p:cNvSpPr/>
          <p:nvPr/>
        </p:nvSpPr>
        <p:spPr>
          <a:xfrm>
            <a:off x="857250" y="2505670"/>
            <a:ext cx="104775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360000"/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='mensagem erro'&gt;Erro na consulta: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. 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360000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9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Página Inicial e Tela de Verificação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Hoje vamos criar a página inicial do nosso sistema e também a tela de busca de usuários, onde o usuário poderá consultar seus dados utilizando o e-mail como critério de pesquisa.</a:t>
            </a:r>
          </a:p>
          <a:p>
            <a:pPr>
              <a:spcBef>
                <a:spcPts val="0"/>
              </a:spcBef>
            </a:pPr>
            <a:r>
              <a:rPr lang="pt-BR" b="1" dirty="0"/>
              <a:t>Fluxo de Navegação no Sistema:</a:t>
            </a:r>
          </a:p>
          <a:p>
            <a:pPr>
              <a:spcBef>
                <a:spcPts val="0"/>
              </a:spcBef>
            </a:pPr>
            <a:r>
              <a:rPr lang="pt-BR" dirty="0"/>
              <a:t>Vamos entender como o usuário irá interagir com o sistema. O caminho será o seguinte: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Abrir o navegador e acessar o sistema;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Na tela inicial, o usuário verá um menu com várias opções;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Ao clicar em “Verificar Cadastro”, será redirecionado para a tela de busca;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Nessa tela, o usuário irá preencher o campo com seu e-mail e clicar em “Buscar”;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O sistema irá procurar no banco de dados e exibir os dados do usuário caso o e-mail seja encontrado.</a:t>
            </a:r>
          </a:p>
        </p:txBody>
      </p:sp>
    </p:spTree>
    <p:extLst>
      <p:ext uri="{BB962C8B-B14F-4D97-AF65-F5344CB8AC3E}">
        <p14:creationId xmlns:p14="http://schemas.microsoft.com/office/powerpoint/2010/main" val="188441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1. Criando a Página Inicial (</a:t>
            </a:r>
            <a:r>
              <a:rPr lang="pt-BR" dirty="0" err="1"/>
              <a:t>index.php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A página inicial do sistema é responsável por apresentar as opções principais que o usuário pode acessar. Ela segue a estrutura padrão do HTML: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&gt;: Informa que estamos usando HTML5.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pt-br</a:t>
            </a:r>
            <a:r>
              <a:rPr lang="pt-BR" dirty="0"/>
              <a:t>"&gt;: Define o idioma da página.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&lt;meta </a:t>
            </a:r>
            <a:r>
              <a:rPr lang="pt-BR" dirty="0" err="1"/>
              <a:t>charset</a:t>
            </a:r>
            <a:r>
              <a:rPr lang="pt-BR" dirty="0"/>
              <a:t>="UTF-8"&gt;: Define a codificação de caracteres (importante para acentuação).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"...&gt;: Faz com que a página se ajuste bem em dispositivos móveis.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</a:t>
            </a:r>
            <a:r>
              <a:rPr lang="pt-BR" dirty="0" err="1"/>
              <a:t>title</a:t>
            </a:r>
            <a:r>
              <a:rPr lang="pt-BR" dirty="0"/>
              <a:t>&gt;: Define o nome da aba do navegador.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&lt;link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="estilos/style.css"&gt;: Carrega o arquivo de estilos externo que personaliza o visual da página.</a:t>
            </a:r>
          </a:p>
        </p:txBody>
      </p:sp>
    </p:spTree>
    <p:extLst>
      <p:ext uri="{BB962C8B-B14F-4D97-AF65-F5344CB8AC3E}">
        <p14:creationId xmlns:p14="http://schemas.microsoft.com/office/powerpoint/2010/main" val="242545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página </a:t>
            </a:r>
            <a:r>
              <a:rPr lang="pt-BR" dirty="0" err="1"/>
              <a:t>index.php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0B0E374-E95D-4C03-9CC8-4E1D0BFB68C2}"/>
              </a:ext>
            </a:extLst>
          </p:cNvPr>
          <p:cNvSpPr/>
          <p:nvPr/>
        </p:nvSpPr>
        <p:spPr>
          <a:xfrm>
            <a:off x="1581567" y="2277745"/>
            <a:ext cx="90288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Bem-vindo ao Sistema de Usuários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Escolha uma das opções abaixo: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"menu"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crud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adicionar.php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Cadastro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crud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verificarCadastro.php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Verificar Cadastro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crud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atualizarCadastro.php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Atualizar Cadastro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crud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verificarNota.php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Verificar Nota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crud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atualizarNota.php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Atualizar Nota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8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Criando a Tela de Verificação de Cadastro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Nesta parte da aula, vamos construir a página </a:t>
            </a:r>
            <a:r>
              <a:rPr lang="pt-BR" dirty="0" err="1"/>
              <a:t>verificarCadastro.php</a:t>
            </a:r>
            <a:r>
              <a:rPr lang="pt-BR" dirty="0"/>
              <a:t>, que tem como objetivo permitir que o usuário busque um cadastro existente informando apenas o e-mail.</a:t>
            </a:r>
          </a:p>
          <a:p>
            <a:pPr>
              <a:spcBef>
                <a:spcPts val="0"/>
              </a:spcBef>
            </a:pPr>
            <a:r>
              <a:rPr lang="pt-BR" dirty="0"/>
              <a:t>Para isso, iremos: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Criar um campo de input onde o usuário poderá digitar o e-mail;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Adicionar um botão de busca, que irá enviar esse e-mail para o servidor;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Fazer com que, ao clicar em "Buscar", o sistema consulte o banco de dados e retorne os dados do usuário caso ele exista;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Exibir as informações encontradas em formato de tabela;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 também permitir que o usuário possa excluir o cadastro diretamente dessa página, se desejar.</a:t>
            </a:r>
          </a:p>
        </p:txBody>
      </p:sp>
    </p:spTree>
    <p:extLst>
      <p:ext uri="{BB962C8B-B14F-4D97-AF65-F5344CB8AC3E}">
        <p14:creationId xmlns:p14="http://schemas.microsoft.com/office/powerpoint/2010/main" val="10800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verificarCadastro.php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A8B2FB5-AC38-483F-BBDF-9FDA2D54AFE3}"/>
              </a:ext>
            </a:extLst>
          </p:cNvPr>
          <p:cNvSpPr/>
          <p:nvPr/>
        </p:nvSpPr>
        <p:spPr>
          <a:xfrm>
            <a:off x="818621" y="2249091"/>
            <a:ext cx="10554759" cy="4180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containerSection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action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verificarCadastro.php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08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placeholder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"Informe o seu E-mail"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08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"Buscar"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containerSection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pt-BR" sz="16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indent="72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/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1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Explicando o PHP para buscar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1: Verificando se o formulário foi enviado e pegando o valor do e-mail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ED9AD9F-3C0A-4B5F-8A3F-F0FC89072434}"/>
              </a:ext>
            </a:extLst>
          </p:cNvPr>
          <p:cNvSpPr/>
          <p:nvPr/>
        </p:nvSpPr>
        <p:spPr>
          <a:xfrm>
            <a:off x="3048000" y="2683629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isset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])) {</a:t>
            </a: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conexao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conexao.php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7" y="4264025"/>
            <a:ext cx="11007306" cy="236537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O PHP está checando se existe um dado com o nome "</a:t>
            </a:r>
            <a:r>
              <a:rPr lang="pt-BR" dirty="0" err="1"/>
              <a:t>email</a:t>
            </a:r>
            <a:r>
              <a:rPr lang="pt-BR" dirty="0"/>
              <a:t>" vindo do formulário.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Se existir, ele carrega um outro arquivo chamado </a:t>
            </a:r>
            <a:r>
              <a:rPr lang="pt-BR" dirty="0" err="1"/>
              <a:t>conexao.php</a:t>
            </a:r>
            <a:r>
              <a:rPr lang="pt-BR" dirty="0"/>
              <a:t>, que contém os dados de conexão com o banco (como servidor, usuário, senha e nome do banco).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Depois, ele guarda o valor digitado no campo de e-mail dentro da variável $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371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Explicando o PHP para buscar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2: Criando a consulta para procurar esse e-mail no banco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6" y="3863975"/>
            <a:ext cx="11007306" cy="236537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Aqui está sendo criada uma instrução SQL que procura por um registro na tabela </a:t>
            </a:r>
            <a:r>
              <a:rPr lang="pt-BR" dirty="0" err="1"/>
              <a:t>usuarios</a:t>
            </a:r>
            <a:r>
              <a:rPr lang="pt-BR" dirty="0"/>
              <a:t> onde o campo </a:t>
            </a:r>
            <a:r>
              <a:rPr lang="pt-BR" dirty="0" err="1"/>
              <a:t>email</a:t>
            </a:r>
            <a:r>
              <a:rPr lang="pt-BR" dirty="0"/>
              <a:t> seja igual ao valor digitado.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O ponto de interrogação ? é um espaço reservado para o valor do e-mail, que ainda será preenchido depois.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O comando $</a:t>
            </a:r>
            <a:r>
              <a:rPr lang="pt-BR" dirty="0" err="1"/>
              <a:t>conn</a:t>
            </a:r>
            <a:r>
              <a:rPr lang="pt-BR" dirty="0"/>
              <a:t>-&gt;prepare($</a:t>
            </a:r>
            <a:r>
              <a:rPr lang="pt-BR" dirty="0" err="1"/>
              <a:t>sql</a:t>
            </a:r>
            <a:r>
              <a:rPr lang="pt-BR" dirty="0"/>
              <a:t>) prepara essa instrução para ser usada de forma segura, evitando que alguém tente escrever comandos maliciosos no campo de e-mail.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3E2CC3-0BCF-446B-9C47-FD72FB7A8937}"/>
              </a:ext>
            </a:extLst>
          </p:cNvPr>
          <p:cNvSpPr/>
          <p:nvPr/>
        </p:nvSpPr>
        <p:spPr>
          <a:xfrm>
            <a:off x="2862262" y="2675966"/>
            <a:ext cx="6467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email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$conn-&gt;prepare($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756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Explicando o PHP para buscar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3: Preenchendo o valor do e-mail e executando a consulta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6" y="3638205"/>
            <a:ext cx="11007306" cy="272449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if</a:t>
            </a:r>
            <a:r>
              <a:rPr lang="pt-BR" dirty="0"/>
              <a:t> ($</a:t>
            </a:r>
            <a:r>
              <a:rPr lang="pt-BR" dirty="0" err="1"/>
              <a:t>stmt</a:t>
            </a:r>
            <a:r>
              <a:rPr lang="pt-BR" dirty="0"/>
              <a:t>): Verifica se a preparação da consulta foi bem-sucedida. Se sim, o código dentro do </a:t>
            </a:r>
            <a:r>
              <a:rPr lang="pt-BR" dirty="0" err="1"/>
              <a:t>if</a:t>
            </a:r>
            <a:r>
              <a:rPr lang="pt-BR" dirty="0"/>
              <a:t> é executado.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bind_param</a:t>
            </a:r>
            <a:r>
              <a:rPr lang="pt-BR" dirty="0"/>
              <a:t>("s", $</a:t>
            </a:r>
            <a:r>
              <a:rPr lang="pt-BR" dirty="0" err="1"/>
              <a:t>email</a:t>
            </a:r>
            <a:r>
              <a:rPr lang="pt-BR" dirty="0"/>
              <a:t>): Associa o valor do e-mail à consulta SQL, tratando-o como uma </a:t>
            </a:r>
            <a:r>
              <a:rPr lang="pt-BR" dirty="0" err="1"/>
              <a:t>string</a:t>
            </a:r>
            <a:r>
              <a:rPr lang="pt-BR" dirty="0"/>
              <a:t> e garantindo segurança contra injeções de SQL.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execute(): Executa a consulta SQL no banco de dados, procurando pelo e-mail informado.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get_result</a:t>
            </a:r>
            <a:r>
              <a:rPr lang="pt-BR" dirty="0"/>
              <a:t>(): Obtém o resultado da consulta, ou seja, os dados encontrados no banco que correspondem ao e-mail.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61984BE-ED33-4EE1-9EDE-785BB7872176}"/>
              </a:ext>
            </a:extLst>
          </p:cNvPr>
          <p:cNvSpPr/>
          <p:nvPr/>
        </p:nvSpPr>
        <p:spPr>
          <a:xfrm>
            <a:off x="3047999" y="245745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bind_param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$email);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-&gt;execute();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resultado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88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069D1F-6C1F-4FA3-8CCB-EA801E558BEC}">
  <ds:schemaRefs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9359566a-d9e3-4df0-bfba-fd78eef428d8"/>
    <ds:schemaRef ds:uri="http://schemas.openxmlformats.org/package/2006/metadata/core-properties"/>
    <ds:schemaRef ds:uri="70a57813-994f-4259-80d7-0e2fa131df4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1390</TotalTime>
  <Words>1962</Words>
  <Application>Microsoft Office PowerPoint</Application>
  <PresentationFormat>Widescreen</PresentationFormat>
  <Paragraphs>147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Tema1</vt:lpstr>
      <vt:lpstr>Implementados nova páginas no projeto</vt:lpstr>
      <vt:lpstr>Criação da Página Inicial e Tela de Verificação de Usuário</vt:lpstr>
      <vt:lpstr>1. Criando a Página Inicial (index.php)</vt:lpstr>
      <vt:lpstr>Sintaxe página index.php</vt:lpstr>
      <vt:lpstr>2. Criando a Tela de Verificação de Cadastro</vt:lpstr>
      <vt:lpstr>Sintaxe verificarCadastro.php</vt:lpstr>
      <vt:lpstr>3. Explicando o PHP para buscar usuário</vt:lpstr>
      <vt:lpstr>3. Explicando o PHP para buscar usuário</vt:lpstr>
      <vt:lpstr>3. Explicando o PHP para buscar usuário</vt:lpstr>
      <vt:lpstr>Método get_result() e seus Métodos Associados</vt:lpstr>
      <vt:lpstr>4. Mostrar os dados na tela em forma de tabela</vt:lpstr>
      <vt:lpstr>Sintaxe do cabeçalho tabela a ser criada</vt:lpstr>
      <vt:lpstr>Sintaxe do conteúdo tabela a ser criada</vt:lpstr>
      <vt:lpstr>4. Form na tabela</vt:lpstr>
      <vt:lpstr>Sintaxe caso não encontre o e-mail no Banco de Dados</vt:lpstr>
      <vt:lpstr>Sintaxe caso de erro de conexão com o Banco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Miho</cp:lastModifiedBy>
  <cp:revision>120</cp:revision>
  <dcterms:created xsi:type="dcterms:W3CDTF">2022-04-04T19:16:26Z</dcterms:created>
  <dcterms:modified xsi:type="dcterms:W3CDTF">2025-05-04T18:32:17Z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