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dro Henrique Miho de Souza" initials="PHMdS" lastIdx="2" clrIdx="0">
    <p:extLst>
      <p:ext uri="{19B8F6BF-5375-455C-9EA6-DF929625EA0E}">
        <p15:presenceInfo xmlns:p15="http://schemas.microsoft.com/office/powerpoint/2012/main" userId="S-1-5-21-1968796493-41410912-2451105760-10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A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showGuides="1">
      <p:cViewPr varScale="1">
        <p:scale>
          <a:sx n="110" d="100"/>
          <a:sy n="110" d="100"/>
        </p:scale>
        <p:origin x="37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BB45FB-FC1C-4893-B550-48C1193193C6}" type="datetimeFigureOut">
              <a:rPr lang="pt-BR" smtClean="0"/>
              <a:t>05/03/2025</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800886-2B44-4102-B316-2BF70C094002}" type="slidenum">
              <a:rPr lang="pt-BR" smtClean="0"/>
              <a:t>‹nº›</a:t>
            </a:fld>
            <a:endParaRPr lang="pt-BR"/>
          </a:p>
        </p:txBody>
      </p:sp>
    </p:spTree>
    <p:extLst>
      <p:ext uri="{BB962C8B-B14F-4D97-AF65-F5344CB8AC3E}">
        <p14:creationId xmlns:p14="http://schemas.microsoft.com/office/powerpoint/2010/main" val="2612525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F73EA-414C-4929-B3E7-AD122EFFBFBF}"/>
              </a:ext>
            </a:extLst>
          </p:cNvPr>
          <p:cNvSpPr>
            <a:spLocks noGrp="1"/>
          </p:cNvSpPr>
          <p:nvPr>
            <p:ph type="ctrTitle"/>
          </p:nvPr>
        </p:nvSpPr>
        <p:spPr>
          <a:xfrm>
            <a:off x="1524000" y="1652931"/>
            <a:ext cx="9144000" cy="2387600"/>
          </a:xfrm>
          <a:prstGeom prst="rect">
            <a:avLst/>
          </a:prstGeom>
        </p:spPr>
        <p:txBody>
          <a:bodyPr anchor="b"/>
          <a:lstStyle>
            <a:lvl1pPr algn="ctr">
              <a:defRPr sz="6000">
                <a:latin typeface="Times New Roman" panose="02020603050405020304" pitchFamily="18" charset="0"/>
                <a:cs typeface="Times New Roman" panose="02020603050405020304" pitchFamily="18" charset="0"/>
              </a:defRPr>
            </a:lvl1pPr>
          </a:lstStyle>
          <a:p>
            <a:r>
              <a:rPr lang="pt-BR" dirty="0"/>
              <a:t>Clique para editar o título Mestre</a:t>
            </a:r>
          </a:p>
        </p:txBody>
      </p:sp>
      <p:sp>
        <p:nvSpPr>
          <p:cNvPr id="3" name="Subtítulo 2">
            <a:extLst>
              <a:ext uri="{FF2B5EF4-FFF2-40B4-BE49-F238E27FC236}">
                <a16:creationId xmlns:a16="http://schemas.microsoft.com/office/drawing/2014/main" id="{C37FCEED-3F66-43BC-8B20-36021361A3BF}"/>
              </a:ext>
            </a:extLst>
          </p:cNvPr>
          <p:cNvSpPr>
            <a:spLocks noGrp="1"/>
          </p:cNvSpPr>
          <p:nvPr>
            <p:ph type="subTitle" idx="1"/>
          </p:nvPr>
        </p:nvSpPr>
        <p:spPr>
          <a:xfrm>
            <a:off x="1524000" y="4260550"/>
            <a:ext cx="9144000" cy="1655762"/>
          </a:xfrm>
          <a:prstGeom prst="rect">
            <a:avLst/>
          </a:prstGeo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a:t>Clique para editar o estilo do subtítulo Mestre</a:t>
            </a:r>
          </a:p>
        </p:txBody>
      </p:sp>
    </p:spTree>
    <p:extLst>
      <p:ext uri="{BB962C8B-B14F-4D97-AF65-F5344CB8AC3E}">
        <p14:creationId xmlns:p14="http://schemas.microsoft.com/office/powerpoint/2010/main" val="2639507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DB2585-BC56-4839-AEEF-1B75486F2313}"/>
              </a:ext>
            </a:extLst>
          </p:cNvPr>
          <p:cNvSpPr>
            <a:spLocks noGrp="1"/>
          </p:cNvSpPr>
          <p:nvPr>
            <p:ph type="title"/>
          </p:nvPr>
        </p:nvSpPr>
        <p:spPr>
          <a:xfrm>
            <a:off x="838200" y="828134"/>
            <a:ext cx="9392728" cy="491707"/>
          </a:xfrm>
          <a:prstGeom prst="rect">
            <a:avLst/>
          </a:prstGeom>
        </p:spPr>
        <p:txBody>
          <a:bodyPr/>
          <a:lstStyle>
            <a:lvl1pPr>
              <a:defRPr sz="2800">
                <a:latin typeface="Times New Roman" panose="02020603050405020304" pitchFamily="18" charset="0"/>
                <a:cs typeface="Times New Roman" panose="02020603050405020304" pitchFamily="18" charset="0"/>
              </a:defRPr>
            </a:lvl1pPr>
          </a:lstStyle>
          <a:p>
            <a:r>
              <a:rPr lang="pt-BR" dirty="0"/>
              <a:t>Clique para editar o título Mestre</a:t>
            </a:r>
          </a:p>
        </p:txBody>
      </p:sp>
      <p:sp>
        <p:nvSpPr>
          <p:cNvPr id="3" name="Espaço Reservado para Texto Vertical 2">
            <a:extLst>
              <a:ext uri="{FF2B5EF4-FFF2-40B4-BE49-F238E27FC236}">
                <a16:creationId xmlns:a16="http://schemas.microsoft.com/office/drawing/2014/main" id="{19D1A810-2C5E-49EA-AAFC-FDC1AA5F1FC4}"/>
              </a:ext>
            </a:extLst>
          </p:cNvPr>
          <p:cNvSpPr>
            <a:spLocks noGrp="1"/>
          </p:cNvSpPr>
          <p:nvPr>
            <p:ph type="body" orient="vert" idx="1"/>
          </p:nvPr>
        </p:nvSpPr>
        <p:spPr>
          <a:xfrm>
            <a:off x="605287" y="1825624"/>
            <a:ext cx="10981426" cy="4618307"/>
          </a:xfrm>
          <a:prstGeom prst="rect">
            <a:avLst/>
          </a:prstGeom>
        </p:spPr>
        <p:txBody>
          <a:bodyPr vert="eaVert"/>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3866602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EDB59BB-5636-42CF-B124-FAF3D7953F15}"/>
              </a:ext>
            </a:extLst>
          </p:cNvPr>
          <p:cNvSpPr>
            <a:spLocks noGrp="1"/>
          </p:cNvSpPr>
          <p:nvPr>
            <p:ph type="title" orient="vert"/>
          </p:nvPr>
        </p:nvSpPr>
        <p:spPr>
          <a:xfrm>
            <a:off x="8724900" y="365125"/>
            <a:ext cx="2628900" cy="5811838"/>
          </a:xfrm>
          <a:prstGeom prst="rect">
            <a:avLst/>
          </a:prstGeo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93875309-BF17-4BAA-9583-FFA5CD6256CF}"/>
              </a:ext>
            </a:extLst>
          </p:cNvPr>
          <p:cNvSpPr>
            <a:spLocks noGrp="1"/>
          </p:cNvSpPr>
          <p:nvPr>
            <p:ph type="body" orient="vert" idx="1"/>
          </p:nvPr>
        </p:nvSpPr>
        <p:spPr>
          <a:xfrm>
            <a:off x="838200" y="365125"/>
            <a:ext cx="7734300" cy="5811838"/>
          </a:xfrm>
          <a:prstGeom prst="rect">
            <a:avLst/>
          </a:prstGeo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54D6C19-C741-47D2-A6CB-2906DBB98236}"/>
              </a:ext>
            </a:extLst>
          </p:cNvPr>
          <p:cNvSpPr>
            <a:spLocks noGrp="1"/>
          </p:cNvSpPr>
          <p:nvPr>
            <p:ph type="dt" sz="half" idx="10"/>
          </p:nvPr>
        </p:nvSpPr>
        <p:spPr>
          <a:xfrm>
            <a:off x="838200" y="6356350"/>
            <a:ext cx="2743200" cy="365125"/>
          </a:xfrm>
          <a:prstGeom prst="rect">
            <a:avLst/>
          </a:prstGeom>
        </p:spPr>
        <p:txBody>
          <a:bodyPr/>
          <a:lstStyle/>
          <a:p>
            <a:fld id="{CDD55C27-F8C6-4481-8569-CAC50CAE9F1F}" type="datetimeFigureOut">
              <a:rPr lang="pt-BR" smtClean="0"/>
              <a:t>05/03/2025</a:t>
            </a:fld>
            <a:endParaRPr lang="pt-BR"/>
          </a:p>
        </p:txBody>
      </p:sp>
      <p:sp>
        <p:nvSpPr>
          <p:cNvPr id="5" name="Espaço Reservado para Rodapé 4">
            <a:extLst>
              <a:ext uri="{FF2B5EF4-FFF2-40B4-BE49-F238E27FC236}">
                <a16:creationId xmlns:a16="http://schemas.microsoft.com/office/drawing/2014/main" id="{3AC129DE-944E-4128-9F49-76B5C1F4FBC2}"/>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6" name="Espaço Reservado para Número de Slide 5">
            <a:extLst>
              <a:ext uri="{FF2B5EF4-FFF2-40B4-BE49-F238E27FC236}">
                <a16:creationId xmlns:a16="http://schemas.microsoft.com/office/drawing/2014/main" id="{E20892AE-B301-431E-9D8C-F0BDAF576005}"/>
              </a:ext>
            </a:extLst>
          </p:cNvPr>
          <p:cNvSpPr>
            <a:spLocks noGrp="1"/>
          </p:cNvSpPr>
          <p:nvPr>
            <p:ph type="sldNum" sz="quarter" idx="12"/>
          </p:nvPr>
        </p:nvSpPr>
        <p:spPr>
          <a:xfrm>
            <a:off x="8610600" y="6356350"/>
            <a:ext cx="2743200" cy="365125"/>
          </a:xfrm>
          <a:prstGeom prst="rect">
            <a:avLst/>
          </a:prstGeom>
        </p:spPr>
        <p:txBody>
          <a:bodyPr/>
          <a:lstStyle/>
          <a:p>
            <a:fld id="{4BD41EC5-C773-4CDF-9E39-1AADF374E505}" type="slidenum">
              <a:rPr lang="pt-BR" smtClean="0"/>
              <a:t>‹nº›</a:t>
            </a:fld>
            <a:endParaRPr lang="pt-BR"/>
          </a:p>
        </p:txBody>
      </p:sp>
    </p:spTree>
    <p:extLst>
      <p:ext uri="{BB962C8B-B14F-4D97-AF65-F5344CB8AC3E}">
        <p14:creationId xmlns:p14="http://schemas.microsoft.com/office/powerpoint/2010/main" val="565955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5DFB8E-AD99-4A2B-8BE2-ED878F912428}"/>
              </a:ext>
            </a:extLst>
          </p:cNvPr>
          <p:cNvSpPr>
            <a:spLocks noGrp="1"/>
          </p:cNvSpPr>
          <p:nvPr>
            <p:ph type="title"/>
          </p:nvPr>
        </p:nvSpPr>
        <p:spPr>
          <a:xfrm>
            <a:off x="749185" y="854420"/>
            <a:ext cx="9409981" cy="448573"/>
          </a:xfrm>
          <a:prstGeom prst="rect">
            <a:avLst/>
          </a:prstGeom>
        </p:spPr>
        <p:txBody>
          <a:bodyPr/>
          <a:lstStyle>
            <a:lvl1pPr>
              <a:defRPr sz="2800">
                <a:latin typeface="Times New Roman" panose="02020603050405020304" pitchFamily="18" charset="0"/>
                <a:cs typeface="Times New Roman" panose="02020603050405020304" pitchFamily="18" charset="0"/>
              </a:defRPr>
            </a:lvl1pPr>
          </a:lstStyle>
          <a:p>
            <a:r>
              <a:rPr lang="pt-BR" dirty="0"/>
              <a:t>Clique para editar o título Mestre</a:t>
            </a:r>
          </a:p>
        </p:txBody>
      </p:sp>
      <p:sp>
        <p:nvSpPr>
          <p:cNvPr id="3" name="Espaço Reservado para Conteúdo 2">
            <a:extLst>
              <a:ext uri="{FF2B5EF4-FFF2-40B4-BE49-F238E27FC236}">
                <a16:creationId xmlns:a16="http://schemas.microsoft.com/office/drawing/2014/main" id="{F1BA61F7-989E-45C9-916D-42CE0B17B371}"/>
              </a:ext>
            </a:extLst>
          </p:cNvPr>
          <p:cNvSpPr>
            <a:spLocks noGrp="1"/>
          </p:cNvSpPr>
          <p:nvPr>
            <p:ph idx="1"/>
          </p:nvPr>
        </p:nvSpPr>
        <p:spPr>
          <a:xfrm>
            <a:off x="592347" y="1844675"/>
            <a:ext cx="11007306" cy="4351338"/>
          </a:xfrm>
          <a:prstGeom prst="rect">
            <a:avLst/>
          </a:prstGeom>
        </p:spPr>
        <p:txBody>
          <a:bodyPr/>
          <a:lstStyle>
            <a:lvl1pPr marL="0" indent="0" algn="just">
              <a:lnSpc>
                <a:spcPct val="150000"/>
              </a:lnSpc>
              <a:spcBef>
                <a:spcPts val="0"/>
              </a:spcBef>
              <a:buNone/>
              <a:defRPr sz="2000">
                <a:latin typeface="Times New Roman" panose="02020603050405020304" pitchFamily="18" charset="0"/>
                <a:cs typeface="Times New Roman" panose="02020603050405020304" pitchFamily="18" charset="0"/>
              </a:defRPr>
            </a:lvl1pPr>
            <a:lvl2pPr algn="just">
              <a:lnSpc>
                <a:spcPct val="150000"/>
              </a:lnSpc>
              <a:defRPr sz="1600">
                <a:latin typeface="Times New Roman" panose="02020603050405020304" pitchFamily="18" charset="0"/>
                <a:cs typeface="Times New Roman" panose="02020603050405020304" pitchFamily="18" charset="0"/>
              </a:defRPr>
            </a:lvl2pPr>
            <a:lvl3pPr algn="just">
              <a:lnSpc>
                <a:spcPct val="150000"/>
              </a:lnSpc>
              <a:defRPr sz="1400">
                <a:latin typeface="Times New Roman" panose="02020603050405020304" pitchFamily="18" charset="0"/>
                <a:cs typeface="Times New Roman" panose="02020603050405020304" pitchFamily="18" charset="0"/>
              </a:defRPr>
            </a:lvl3pPr>
            <a:lvl4pPr algn="just">
              <a:lnSpc>
                <a:spcPct val="150000"/>
              </a:lnSpc>
              <a:spcBef>
                <a:spcPts val="0"/>
              </a:spcBef>
              <a:defRPr sz="1200">
                <a:latin typeface="Times New Roman" panose="02020603050405020304" pitchFamily="18" charset="0"/>
                <a:cs typeface="Times New Roman" panose="02020603050405020304" pitchFamily="18" charset="0"/>
              </a:defRPr>
            </a:lvl4pPr>
            <a:lvl5pPr algn="just">
              <a:lnSpc>
                <a:spcPct val="150000"/>
              </a:lnSpc>
              <a:spcBef>
                <a:spcPts val="0"/>
              </a:spcBef>
              <a:defRPr sz="1000">
                <a:latin typeface="Times New Roman" panose="02020603050405020304" pitchFamily="18" charset="0"/>
                <a:cs typeface="Times New Roman" panose="02020603050405020304" pitchFamily="18" charset="0"/>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2907272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440976-951F-48E1-9F65-E2E7237C0898}"/>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F3F09C38-83BA-4379-9DE9-B52DAEE2D66B}"/>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7801F2F7-E203-4170-8B06-E39E4EF61BE0}"/>
              </a:ext>
            </a:extLst>
          </p:cNvPr>
          <p:cNvSpPr>
            <a:spLocks noGrp="1"/>
          </p:cNvSpPr>
          <p:nvPr>
            <p:ph type="dt" sz="half" idx="10"/>
          </p:nvPr>
        </p:nvSpPr>
        <p:spPr>
          <a:xfrm>
            <a:off x="838200" y="6356350"/>
            <a:ext cx="2743200" cy="365125"/>
          </a:xfrm>
          <a:prstGeom prst="rect">
            <a:avLst/>
          </a:prstGeom>
        </p:spPr>
        <p:txBody>
          <a:bodyPr/>
          <a:lstStyle/>
          <a:p>
            <a:fld id="{CDD55C27-F8C6-4481-8569-CAC50CAE9F1F}" type="datetimeFigureOut">
              <a:rPr lang="pt-BR" smtClean="0"/>
              <a:t>05/03/2025</a:t>
            </a:fld>
            <a:endParaRPr lang="pt-BR"/>
          </a:p>
        </p:txBody>
      </p:sp>
      <p:sp>
        <p:nvSpPr>
          <p:cNvPr id="5" name="Espaço Reservado para Rodapé 4">
            <a:extLst>
              <a:ext uri="{FF2B5EF4-FFF2-40B4-BE49-F238E27FC236}">
                <a16:creationId xmlns:a16="http://schemas.microsoft.com/office/drawing/2014/main" id="{CE2FDAB5-81C4-491B-B1DB-3E7A63996A04}"/>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6" name="Espaço Reservado para Número de Slide 5">
            <a:extLst>
              <a:ext uri="{FF2B5EF4-FFF2-40B4-BE49-F238E27FC236}">
                <a16:creationId xmlns:a16="http://schemas.microsoft.com/office/drawing/2014/main" id="{AF87684E-F6A9-4B10-B6C6-98901C57A499}"/>
              </a:ext>
            </a:extLst>
          </p:cNvPr>
          <p:cNvSpPr>
            <a:spLocks noGrp="1"/>
          </p:cNvSpPr>
          <p:nvPr>
            <p:ph type="sldNum" sz="quarter" idx="12"/>
          </p:nvPr>
        </p:nvSpPr>
        <p:spPr>
          <a:xfrm>
            <a:off x="8610600" y="6356350"/>
            <a:ext cx="2743200" cy="365125"/>
          </a:xfrm>
          <a:prstGeom prst="rect">
            <a:avLst/>
          </a:prstGeom>
        </p:spPr>
        <p:txBody>
          <a:bodyPr/>
          <a:lstStyle/>
          <a:p>
            <a:fld id="{4BD41EC5-C773-4CDF-9E39-1AADF374E505}" type="slidenum">
              <a:rPr lang="pt-BR" smtClean="0"/>
              <a:t>‹nº›</a:t>
            </a:fld>
            <a:endParaRPr lang="pt-BR"/>
          </a:p>
        </p:txBody>
      </p:sp>
    </p:spTree>
    <p:extLst>
      <p:ext uri="{BB962C8B-B14F-4D97-AF65-F5344CB8AC3E}">
        <p14:creationId xmlns:p14="http://schemas.microsoft.com/office/powerpoint/2010/main" val="1822691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537CFC-895E-42D9-B850-249E3AA6498C}"/>
              </a:ext>
            </a:extLst>
          </p:cNvPr>
          <p:cNvSpPr>
            <a:spLocks noGrp="1"/>
          </p:cNvSpPr>
          <p:nvPr>
            <p:ph type="title"/>
          </p:nvPr>
        </p:nvSpPr>
        <p:spPr>
          <a:xfrm>
            <a:off x="838200" y="365125"/>
            <a:ext cx="10515600" cy="1325563"/>
          </a:xfrm>
          <a:prstGeom prst="rect">
            <a:avLst/>
          </a:prstGeom>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6E2EF1D-1141-40D7-BDED-690939FB81B7}"/>
              </a:ext>
            </a:extLst>
          </p:cNvPr>
          <p:cNvSpPr>
            <a:spLocks noGrp="1"/>
          </p:cNvSpPr>
          <p:nvPr>
            <p:ph sz="half" idx="1"/>
          </p:nvPr>
        </p:nvSpPr>
        <p:spPr>
          <a:xfrm>
            <a:off x="838200" y="1825625"/>
            <a:ext cx="5181600" cy="4351338"/>
          </a:xfrm>
          <a:prstGeom prst="rect">
            <a:avLst/>
          </a:prstGeo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98ECF165-5788-48F8-B64E-CAD147B1C6F3}"/>
              </a:ext>
            </a:extLst>
          </p:cNvPr>
          <p:cNvSpPr>
            <a:spLocks noGrp="1"/>
          </p:cNvSpPr>
          <p:nvPr>
            <p:ph sz="half" idx="2"/>
          </p:nvPr>
        </p:nvSpPr>
        <p:spPr>
          <a:xfrm>
            <a:off x="6172200" y="1825625"/>
            <a:ext cx="5181600" cy="4351338"/>
          </a:xfrm>
          <a:prstGeom prst="rect">
            <a:avLst/>
          </a:prstGeo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621A5A9C-1616-4A2F-9897-2AA0D6A7B0E1}"/>
              </a:ext>
            </a:extLst>
          </p:cNvPr>
          <p:cNvSpPr>
            <a:spLocks noGrp="1"/>
          </p:cNvSpPr>
          <p:nvPr>
            <p:ph type="dt" sz="half" idx="10"/>
          </p:nvPr>
        </p:nvSpPr>
        <p:spPr>
          <a:xfrm>
            <a:off x="838200" y="6356350"/>
            <a:ext cx="2743200" cy="365125"/>
          </a:xfrm>
          <a:prstGeom prst="rect">
            <a:avLst/>
          </a:prstGeom>
        </p:spPr>
        <p:txBody>
          <a:bodyPr/>
          <a:lstStyle/>
          <a:p>
            <a:fld id="{CDD55C27-F8C6-4481-8569-CAC50CAE9F1F}" type="datetimeFigureOut">
              <a:rPr lang="pt-BR" smtClean="0"/>
              <a:t>05/03/2025</a:t>
            </a:fld>
            <a:endParaRPr lang="pt-BR"/>
          </a:p>
        </p:txBody>
      </p:sp>
      <p:sp>
        <p:nvSpPr>
          <p:cNvPr id="6" name="Espaço Reservado para Rodapé 5">
            <a:extLst>
              <a:ext uri="{FF2B5EF4-FFF2-40B4-BE49-F238E27FC236}">
                <a16:creationId xmlns:a16="http://schemas.microsoft.com/office/drawing/2014/main" id="{819E4B8E-0EE6-4C64-9500-F64ED0B84D56}"/>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7" name="Espaço Reservado para Número de Slide 6">
            <a:extLst>
              <a:ext uri="{FF2B5EF4-FFF2-40B4-BE49-F238E27FC236}">
                <a16:creationId xmlns:a16="http://schemas.microsoft.com/office/drawing/2014/main" id="{BFE3A651-93A6-476E-86D8-9380EB0792B9}"/>
              </a:ext>
            </a:extLst>
          </p:cNvPr>
          <p:cNvSpPr>
            <a:spLocks noGrp="1"/>
          </p:cNvSpPr>
          <p:nvPr>
            <p:ph type="sldNum" sz="quarter" idx="12"/>
          </p:nvPr>
        </p:nvSpPr>
        <p:spPr>
          <a:xfrm>
            <a:off x="8610600" y="6356350"/>
            <a:ext cx="2743200" cy="365125"/>
          </a:xfrm>
          <a:prstGeom prst="rect">
            <a:avLst/>
          </a:prstGeom>
        </p:spPr>
        <p:txBody>
          <a:bodyPr/>
          <a:lstStyle/>
          <a:p>
            <a:fld id="{4BD41EC5-C773-4CDF-9E39-1AADF374E505}" type="slidenum">
              <a:rPr lang="pt-BR" smtClean="0"/>
              <a:t>‹nº›</a:t>
            </a:fld>
            <a:endParaRPr lang="pt-BR"/>
          </a:p>
        </p:txBody>
      </p:sp>
    </p:spTree>
    <p:extLst>
      <p:ext uri="{BB962C8B-B14F-4D97-AF65-F5344CB8AC3E}">
        <p14:creationId xmlns:p14="http://schemas.microsoft.com/office/powerpoint/2010/main" val="2118024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8013D5-4B61-49F1-B604-8019D708D1CC}"/>
              </a:ext>
            </a:extLst>
          </p:cNvPr>
          <p:cNvSpPr>
            <a:spLocks noGrp="1"/>
          </p:cNvSpPr>
          <p:nvPr>
            <p:ph type="title"/>
          </p:nvPr>
        </p:nvSpPr>
        <p:spPr>
          <a:xfrm>
            <a:off x="839788" y="365125"/>
            <a:ext cx="10515600" cy="1325563"/>
          </a:xfrm>
          <a:prstGeom prst="rect">
            <a:avLst/>
          </a:prstGeo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57207A11-9E53-4968-BFBB-FBA312D24CA3}"/>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DE141C8A-81E9-4FD8-AF20-F5BD9DA313CA}"/>
              </a:ext>
            </a:extLst>
          </p:cNvPr>
          <p:cNvSpPr>
            <a:spLocks noGrp="1"/>
          </p:cNvSpPr>
          <p:nvPr>
            <p:ph sz="half" idx="2"/>
          </p:nvPr>
        </p:nvSpPr>
        <p:spPr>
          <a:xfrm>
            <a:off x="839788" y="2505075"/>
            <a:ext cx="5157787" cy="3684588"/>
          </a:xfrm>
          <a:prstGeom prst="rect">
            <a:avLst/>
          </a:prstGeo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CB1C8E84-38D3-49F5-9A51-7C0AF548DF7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F895D1BB-221B-469A-A06C-FD406B207A37}"/>
              </a:ext>
            </a:extLst>
          </p:cNvPr>
          <p:cNvSpPr>
            <a:spLocks noGrp="1"/>
          </p:cNvSpPr>
          <p:nvPr>
            <p:ph sz="quarter" idx="4"/>
          </p:nvPr>
        </p:nvSpPr>
        <p:spPr>
          <a:xfrm>
            <a:off x="6172200" y="2505075"/>
            <a:ext cx="5183188" cy="3684588"/>
          </a:xfrm>
          <a:prstGeom prst="rect">
            <a:avLst/>
          </a:prstGeo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6EAA33C3-5B87-4019-8743-8F9C2F983009}"/>
              </a:ext>
            </a:extLst>
          </p:cNvPr>
          <p:cNvSpPr>
            <a:spLocks noGrp="1"/>
          </p:cNvSpPr>
          <p:nvPr>
            <p:ph type="dt" sz="half" idx="10"/>
          </p:nvPr>
        </p:nvSpPr>
        <p:spPr>
          <a:xfrm>
            <a:off x="838200" y="6356350"/>
            <a:ext cx="2743200" cy="365125"/>
          </a:xfrm>
          <a:prstGeom prst="rect">
            <a:avLst/>
          </a:prstGeom>
        </p:spPr>
        <p:txBody>
          <a:bodyPr/>
          <a:lstStyle/>
          <a:p>
            <a:fld id="{CDD55C27-F8C6-4481-8569-CAC50CAE9F1F}" type="datetimeFigureOut">
              <a:rPr lang="pt-BR" smtClean="0"/>
              <a:t>05/03/2025</a:t>
            </a:fld>
            <a:endParaRPr lang="pt-BR"/>
          </a:p>
        </p:txBody>
      </p:sp>
      <p:sp>
        <p:nvSpPr>
          <p:cNvPr id="8" name="Espaço Reservado para Rodapé 7">
            <a:extLst>
              <a:ext uri="{FF2B5EF4-FFF2-40B4-BE49-F238E27FC236}">
                <a16:creationId xmlns:a16="http://schemas.microsoft.com/office/drawing/2014/main" id="{70BDA0B8-E9EF-4477-9209-5DEC09732C40}"/>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9" name="Espaço Reservado para Número de Slide 8">
            <a:extLst>
              <a:ext uri="{FF2B5EF4-FFF2-40B4-BE49-F238E27FC236}">
                <a16:creationId xmlns:a16="http://schemas.microsoft.com/office/drawing/2014/main" id="{FBCF0E10-CAD6-4E43-98B3-1AFB88B68546}"/>
              </a:ext>
            </a:extLst>
          </p:cNvPr>
          <p:cNvSpPr>
            <a:spLocks noGrp="1"/>
          </p:cNvSpPr>
          <p:nvPr>
            <p:ph type="sldNum" sz="quarter" idx="12"/>
          </p:nvPr>
        </p:nvSpPr>
        <p:spPr>
          <a:xfrm>
            <a:off x="8610600" y="6356350"/>
            <a:ext cx="2743200" cy="365125"/>
          </a:xfrm>
          <a:prstGeom prst="rect">
            <a:avLst/>
          </a:prstGeom>
        </p:spPr>
        <p:txBody>
          <a:bodyPr/>
          <a:lstStyle/>
          <a:p>
            <a:fld id="{4BD41EC5-C773-4CDF-9E39-1AADF374E505}" type="slidenum">
              <a:rPr lang="pt-BR" smtClean="0"/>
              <a:t>‹nº›</a:t>
            </a:fld>
            <a:endParaRPr lang="pt-BR"/>
          </a:p>
        </p:txBody>
      </p:sp>
    </p:spTree>
    <p:extLst>
      <p:ext uri="{BB962C8B-B14F-4D97-AF65-F5344CB8AC3E}">
        <p14:creationId xmlns:p14="http://schemas.microsoft.com/office/powerpoint/2010/main" val="2645059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F29988-C070-4222-8D96-E36CF17E191C}"/>
              </a:ext>
            </a:extLst>
          </p:cNvPr>
          <p:cNvSpPr>
            <a:spLocks noGrp="1"/>
          </p:cNvSpPr>
          <p:nvPr>
            <p:ph type="title"/>
          </p:nvPr>
        </p:nvSpPr>
        <p:spPr>
          <a:xfrm>
            <a:off x="838200" y="365125"/>
            <a:ext cx="10515600" cy="1325563"/>
          </a:xfrm>
          <a:prstGeom prst="rect">
            <a:avLst/>
          </a:prstGeom>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420D39C8-444E-4546-80F5-D0180A75AF94}"/>
              </a:ext>
            </a:extLst>
          </p:cNvPr>
          <p:cNvSpPr>
            <a:spLocks noGrp="1"/>
          </p:cNvSpPr>
          <p:nvPr>
            <p:ph type="dt" sz="half" idx="10"/>
          </p:nvPr>
        </p:nvSpPr>
        <p:spPr>
          <a:xfrm>
            <a:off x="838200" y="6356350"/>
            <a:ext cx="2743200" cy="365125"/>
          </a:xfrm>
          <a:prstGeom prst="rect">
            <a:avLst/>
          </a:prstGeom>
        </p:spPr>
        <p:txBody>
          <a:bodyPr/>
          <a:lstStyle/>
          <a:p>
            <a:fld id="{CDD55C27-F8C6-4481-8569-CAC50CAE9F1F}" type="datetimeFigureOut">
              <a:rPr lang="pt-BR" smtClean="0"/>
              <a:t>05/03/2025</a:t>
            </a:fld>
            <a:endParaRPr lang="pt-BR"/>
          </a:p>
        </p:txBody>
      </p:sp>
      <p:sp>
        <p:nvSpPr>
          <p:cNvPr id="4" name="Espaço Reservado para Rodapé 3">
            <a:extLst>
              <a:ext uri="{FF2B5EF4-FFF2-40B4-BE49-F238E27FC236}">
                <a16:creationId xmlns:a16="http://schemas.microsoft.com/office/drawing/2014/main" id="{61C134A4-BE1B-4962-9516-659CD4519DE4}"/>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5" name="Espaço Reservado para Número de Slide 4">
            <a:extLst>
              <a:ext uri="{FF2B5EF4-FFF2-40B4-BE49-F238E27FC236}">
                <a16:creationId xmlns:a16="http://schemas.microsoft.com/office/drawing/2014/main" id="{1CE7749A-36AE-46D1-BE46-BE0E2F45BD08}"/>
              </a:ext>
            </a:extLst>
          </p:cNvPr>
          <p:cNvSpPr>
            <a:spLocks noGrp="1"/>
          </p:cNvSpPr>
          <p:nvPr>
            <p:ph type="sldNum" sz="quarter" idx="12"/>
          </p:nvPr>
        </p:nvSpPr>
        <p:spPr>
          <a:xfrm>
            <a:off x="8610600" y="6356350"/>
            <a:ext cx="2743200" cy="365125"/>
          </a:xfrm>
          <a:prstGeom prst="rect">
            <a:avLst/>
          </a:prstGeom>
        </p:spPr>
        <p:txBody>
          <a:bodyPr/>
          <a:lstStyle/>
          <a:p>
            <a:fld id="{4BD41EC5-C773-4CDF-9E39-1AADF374E505}" type="slidenum">
              <a:rPr lang="pt-BR" smtClean="0"/>
              <a:t>‹nº›</a:t>
            </a:fld>
            <a:endParaRPr lang="pt-BR"/>
          </a:p>
        </p:txBody>
      </p:sp>
    </p:spTree>
    <p:extLst>
      <p:ext uri="{BB962C8B-B14F-4D97-AF65-F5344CB8AC3E}">
        <p14:creationId xmlns:p14="http://schemas.microsoft.com/office/powerpoint/2010/main" val="3457533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E43BC826-C9FB-472E-956F-F80F0568AE25}"/>
              </a:ext>
            </a:extLst>
          </p:cNvPr>
          <p:cNvSpPr>
            <a:spLocks noGrp="1"/>
          </p:cNvSpPr>
          <p:nvPr>
            <p:ph type="dt" sz="half" idx="10"/>
          </p:nvPr>
        </p:nvSpPr>
        <p:spPr>
          <a:xfrm>
            <a:off x="838200" y="6356350"/>
            <a:ext cx="2743200" cy="365125"/>
          </a:xfrm>
          <a:prstGeom prst="rect">
            <a:avLst/>
          </a:prstGeom>
        </p:spPr>
        <p:txBody>
          <a:bodyPr/>
          <a:lstStyle/>
          <a:p>
            <a:fld id="{CDD55C27-F8C6-4481-8569-CAC50CAE9F1F}" type="datetimeFigureOut">
              <a:rPr lang="pt-BR" smtClean="0"/>
              <a:t>05/03/2025</a:t>
            </a:fld>
            <a:endParaRPr lang="pt-BR"/>
          </a:p>
        </p:txBody>
      </p:sp>
      <p:sp>
        <p:nvSpPr>
          <p:cNvPr id="3" name="Espaço Reservado para Rodapé 2">
            <a:extLst>
              <a:ext uri="{FF2B5EF4-FFF2-40B4-BE49-F238E27FC236}">
                <a16:creationId xmlns:a16="http://schemas.microsoft.com/office/drawing/2014/main" id="{6E154652-AECB-47CC-A9CD-8426C4D1ACA3}"/>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4" name="Espaço Reservado para Número de Slide 3">
            <a:extLst>
              <a:ext uri="{FF2B5EF4-FFF2-40B4-BE49-F238E27FC236}">
                <a16:creationId xmlns:a16="http://schemas.microsoft.com/office/drawing/2014/main" id="{D7E24980-9E3E-413B-9621-9DCBCC5F48F1}"/>
              </a:ext>
            </a:extLst>
          </p:cNvPr>
          <p:cNvSpPr>
            <a:spLocks noGrp="1"/>
          </p:cNvSpPr>
          <p:nvPr>
            <p:ph type="sldNum" sz="quarter" idx="12"/>
          </p:nvPr>
        </p:nvSpPr>
        <p:spPr>
          <a:xfrm>
            <a:off x="8610600" y="6356350"/>
            <a:ext cx="2743200" cy="365125"/>
          </a:xfrm>
          <a:prstGeom prst="rect">
            <a:avLst/>
          </a:prstGeom>
        </p:spPr>
        <p:txBody>
          <a:bodyPr/>
          <a:lstStyle/>
          <a:p>
            <a:fld id="{4BD41EC5-C773-4CDF-9E39-1AADF374E505}" type="slidenum">
              <a:rPr lang="pt-BR" smtClean="0"/>
              <a:t>‹nº›</a:t>
            </a:fld>
            <a:endParaRPr lang="pt-BR"/>
          </a:p>
        </p:txBody>
      </p:sp>
    </p:spTree>
    <p:extLst>
      <p:ext uri="{BB962C8B-B14F-4D97-AF65-F5344CB8AC3E}">
        <p14:creationId xmlns:p14="http://schemas.microsoft.com/office/powerpoint/2010/main" val="2833773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9EF455-B40C-43F1-B648-F6F57DD2C9E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C1570ACE-9666-4656-BDDD-596392FA709C}"/>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8FF34EE3-79AE-487D-B73B-1A408180A029}"/>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E5AF76A-9469-4EBF-8DAC-F6889FD75462}"/>
              </a:ext>
            </a:extLst>
          </p:cNvPr>
          <p:cNvSpPr>
            <a:spLocks noGrp="1"/>
          </p:cNvSpPr>
          <p:nvPr>
            <p:ph type="dt" sz="half" idx="10"/>
          </p:nvPr>
        </p:nvSpPr>
        <p:spPr>
          <a:xfrm>
            <a:off x="838200" y="6356350"/>
            <a:ext cx="2743200" cy="365125"/>
          </a:xfrm>
          <a:prstGeom prst="rect">
            <a:avLst/>
          </a:prstGeom>
        </p:spPr>
        <p:txBody>
          <a:bodyPr/>
          <a:lstStyle/>
          <a:p>
            <a:fld id="{CDD55C27-F8C6-4481-8569-CAC50CAE9F1F}" type="datetimeFigureOut">
              <a:rPr lang="pt-BR" smtClean="0"/>
              <a:t>05/03/2025</a:t>
            </a:fld>
            <a:endParaRPr lang="pt-BR"/>
          </a:p>
        </p:txBody>
      </p:sp>
      <p:sp>
        <p:nvSpPr>
          <p:cNvPr id="6" name="Espaço Reservado para Rodapé 5">
            <a:extLst>
              <a:ext uri="{FF2B5EF4-FFF2-40B4-BE49-F238E27FC236}">
                <a16:creationId xmlns:a16="http://schemas.microsoft.com/office/drawing/2014/main" id="{8B4ED122-B6B8-4D0E-98A8-D1205798462E}"/>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7" name="Espaço Reservado para Número de Slide 6">
            <a:extLst>
              <a:ext uri="{FF2B5EF4-FFF2-40B4-BE49-F238E27FC236}">
                <a16:creationId xmlns:a16="http://schemas.microsoft.com/office/drawing/2014/main" id="{14136D5D-BD69-4CD2-A354-F8289DAAC667}"/>
              </a:ext>
            </a:extLst>
          </p:cNvPr>
          <p:cNvSpPr>
            <a:spLocks noGrp="1"/>
          </p:cNvSpPr>
          <p:nvPr>
            <p:ph type="sldNum" sz="quarter" idx="12"/>
          </p:nvPr>
        </p:nvSpPr>
        <p:spPr>
          <a:xfrm>
            <a:off x="8610600" y="6356350"/>
            <a:ext cx="2743200" cy="365125"/>
          </a:xfrm>
          <a:prstGeom prst="rect">
            <a:avLst/>
          </a:prstGeom>
        </p:spPr>
        <p:txBody>
          <a:bodyPr/>
          <a:lstStyle/>
          <a:p>
            <a:fld id="{4BD41EC5-C773-4CDF-9E39-1AADF374E505}" type="slidenum">
              <a:rPr lang="pt-BR" smtClean="0"/>
              <a:t>‹nº›</a:t>
            </a:fld>
            <a:endParaRPr lang="pt-BR"/>
          </a:p>
        </p:txBody>
      </p:sp>
    </p:spTree>
    <p:extLst>
      <p:ext uri="{BB962C8B-B14F-4D97-AF65-F5344CB8AC3E}">
        <p14:creationId xmlns:p14="http://schemas.microsoft.com/office/powerpoint/2010/main" val="428149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87CECA-FA2C-4E5F-A052-5D5CBF0F75B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920F7117-B346-47D7-9DBC-5BBD02B232BC}"/>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DFDB8822-F4D3-4DE6-B130-D7308F116CC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E370F3C1-6276-4A5F-B650-8B2E8FB06333}"/>
              </a:ext>
            </a:extLst>
          </p:cNvPr>
          <p:cNvSpPr>
            <a:spLocks noGrp="1"/>
          </p:cNvSpPr>
          <p:nvPr>
            <p:ph type="dt" sz="half" idx="10"/>
          </p:nvPr>
        </p:nvSpPr>
        <p:spPr>
          <a:xfrm>
            <a:off x="838200" y="6356350"/>
            <a:ext cx="2743200" cy="365125"/>
          </a:xfrm>
          <a:prstGeom prst="rect">
            <a:avLst/>
          </a:prstGeom>
        </p:spPr>
        <p:txBody>
          <a:bodyPr/>
          <a:lstStyle/>
          <a:p>
            <a:fld id="{CDD55C27-F8C6-4481-8569-CAC50CAE9F1F}" type="datetimeFigureOut">
              <a:rPr lang="pt-BR" smtClean="0"/>
              <a:t>05/03/2025</a:t>
            </a:fld>
            <a:endParaRPr lang="pt-BR"/>
          </a:p>
        </p:txBody>
      </p:sp>
      <p:sp>
        <p:nvSpPr>
          <p:cNvPr id="6" name="Espaço Reservado para Rodapé 5">
            <a:extLst>
              <a:ext uri="{FF2B5EF4-FFF2-40B4-BE49-F238E27FC236}">
                <a16:creationId xmlns:a16="http://schemas.microsoft.com/office/drawing/2014/main" id="{B142CF32-D9DD-42DF-9B63-B3207D85DB2E}"/>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7" name="Espaço Reservado para Número de Slide 6">
            <a:extLst>
              <a:ext uri="{FF2B5EF4-FFF2-40B4-BE49-F238E27FC236}">
                <a16:creationId xmlns:a16="http://schemas.microsoft.com/office/drawing/2014/main" id="{62A81DD0-CB02-442E-A173-AFA500CC711A}"/>
              </a:ext>
            </a:extLst>
          </p:cNvPr>
          <p:cNvSpPr>
            <a:spLocks noGrp="1"/>
          </p:cNvSpPr>
          <p:nvPr>
            <p:ph type="sldNum" sz="quarter" idx="12"/>
          </p:nvPr>
        </p:nvSpPr>
        <p:spPr>
          <a:xfrm>
            <a:off x="8610600" y="6356350"/>
            <a:ext cx="2743200" cy="365125"/>
          </a:xfrm>
          <a:prstGeom prst="rect">
            <a:avLst/>
          </a:prstGeom>
        </p:spPr>
        <p:txBody>
          <a:bodyPr/>
          <a:lstStyle/>
          <a:p>
            <a:fld id="{4BD41EC5-C773-4CDF-9E39-1AADF374E505}" type="slidenum">
              <a:rPr lang="pt-BR" smtClean="0"/>
              <a:t>‹nº›</a:t>
            </a:fld>
            <a:endParaRPr lang="pt-BR"/>
          </a:p>
        </p:txBody>
      </p:sp>
    </p:spTree>
    <p:extLst>
      <p:ext uri="{BB962C8B-B14F-4D97-AF65-F5344CB8AC3E}">
        <p14:creationId xmlns:p14="http://schemas.microsoft.com/office/powerpoint/2010/main" val="1776478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56E30110-E419-43DB-AEFA-3636065754B3}"/>
              </a:ext>
            </a:extLst>
          </p:cNvPr>
          <p:cNvPicPr>
            <a:picLocks noChangeAspect="1"/>
          </p:cNvPicPr>
          <p:nvPr userDrawn="1"/>
        </p:nvPicPr>
        <p:blipFill>
          <a:blip r:embed="rId13"/>
          <a:stretch>
            <a:fillRect/>
          </a:stretch>
        </p:blipFill>
        <p:spPr>
          <a:xfrm>
            <a:off x="0" y="6762736"/>
            <a:ext cx="12192000" cy="95264"/>
          </a:xfrm>
          <a:prstGeom prst="rect">
            <a:avLst/>
          </a:prstGeom>
          <a:solidFill>
            <a:schemeClr val="bg1"/>
          </a:solidFill>
          <a:ln>
            <a:solidFill>
              <a:srgbClr val="292A86"/>
            </a:solidFill>
          </a:ln>
        </p:spPr>
      </p:pic>
      <p:pic>
        <p:nvPicPr>
          <p:cNvPr id="8" name="Imagem 7">
            <a:extLst>
              <a:ext uri="{FF2B5EF4-FFF2-40B4-BE49-F238E27FC236}">
                <a16:creationId xmlns:a16="http://schemas.microsoft.com/office/drawing/2014/main" id="{4AAA702B-ED3B-45E1-8C71-1ACC187886AA}"/>
              </a:ext>
            </a:extLst>
          </p:cNvPr>
          <p:cNvPicPr>
            <a:picLocks noChangeAspect="1"/>
          </p:cNvPicPr>
          <p:nvPr userDrawn="1"/>
        </p:nvPicPr>
        <p:blipFill>
          <a:blip r:embed="rId13"/>
          <a:stretch>
            <a:fillRect/>
          </a:stretch>
        </p:blipFill>
        <p:spPr>
          <a:xfrm>
            <a:off x="582422" y="635357"/>
            <a:ext cx="122428" cy="888712"/>
          </a:xfrm>
          <a:prstGeom prst="rect">
            <a:avLst/>
          </a:prstGeom>
          <a:solidFill>
            <a:srgbClr val="292A86"/>
          </a:solidFill>
        </p:spPr>
      </p:pic>
      <p:pic>
        <p:nvPicPr>
          <p:cNvPr id="9" name="Imagem 8">
            <a:extLst>
              <a:ext uri="{FF2B5EF4-FFF2-40B4-BE49-F238E27FC236}">
                <a16:creationId xmlns:a16="http://schemas.microsoft.com/office/drawing/2014/main" id="{49B168A8-B937-4519-802D-8D1D90A0A0EA}"/>
              </a:ext>
            </a:extLst>
          </p:cNvPr>
          <p:cNvPicPr>
            <a:picLocks noChangeAspect="1"/>
          </p:cNvPicPr>
          <p:nvPr userDrawn="1"/>
        </p:nvPicPr>
        <p:blipFill>
          <a:blip r:embed="rId14"/>
          <a:stretch>
            <a:fillRect/>
          </a:stretch>
        </p:blipFill>
        <p:spPr>
          <a:xfrm>
            <a:off x="10283716" y="719713"/>
            <a:ext cx="1273846" cy="720000"/>
          </a:xfrm>
          <a:prstGeom prst="rect">
            <a:avLst/>
          </a:prstGeom>
        </p:spPr>
      </p:pic>
    </p:spTree>
    <p:extLst>
      <p:ext uri="{BB962C8B-B14F-4D97-AF65-F5344CB8AC3E}">
        <p14:creationId xmlns:p14="http://schemas.microsoft.com/office/powerpoint/2010/main" val="290049584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2" Type="http://schemas.openxmlformats.org/officeDocument/2006/relationships/hyperlink" Target="mailto:joao@gmail.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mailto:joao@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8B8FC8-9D6D-4E3B-ABB7-9EF80D9004E4}"/>
              </a:ext>
            </a:extLst>
          </p:cNvPr>
          <p:cNvSpPr>
            <a:spLocks noGrp="1"/>
          </p:cNvSpPr>
          <p:nvPr>
            <p:ph type="ctrTitle"/>
          </p:nvPr>
        </p:nvSpPr>
        <p:spPr/>
        <p:txBody>
          <a:bodyPr/>
          <a:lstStyle/>
          <a:p>
            <a:r>
              <a:rPr lang="pt-BR" sz="5400" dirty="0"/>
              <a:t>Enumerações em Java</a:t>
            </a:r>
          </a:p>
        </p:txBody>
      </p:sp>
      <p:sp>
        <p:nvSpPr>
          <p:cNvPr id="3" name="Subtítulo 2">
            <a:extLst>
              <a:ext uri="{FF2B5EF4-FFF2-40B4-BE49-F238E27FC236}">
                <a16:creationId xmlns:a16="http://schemas.microsoft.com/office/drawing/2014/main" id="{EE03FF3E-842E-4C89-BED7-4C22AAAEFC19}"/>
              </a:ext>
            </a:extLst>
          </p:cNvPr>
          <p:cNvSpPr>
            <a:spLocks noGrp="1"/>
          </p:cNvSpPr>
          <p:nvPr>
            <p:ph type="subTitle" idx="1"/>
          </p:nvPr>
        </p:nvSpPr>
        <p:spPr/>
        <p:txBody>
          <a:bodyPr/>
          <a:lstStyle/>
          <a:p>
            <a:r>
              <a:rPr lang="pt-BR" dirty="0"/>
              <a:t>Prof. Esp. Pedro Miho</a:t>
            </a:r>
          </a:p>
        </p:txBody>
      </p:sp>
    </p:spTree>
    <p:extLst>
      <p:ext uri="{BB962C8B-B14F-4D97-AF65-F5344CB8AC3E}">
        <p14:creationId xmlns:p14="http://schemas.microsoft.com/office/powerpoint/2010/main" val="160591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BABF9E-9D64-45E8-8D39-63D8C391F6F3}"/>
              </a:ext>
            </a:extLst>
          </p:cNvPr>
          <p:cNvSpPr>
            <a:spLocks noGrp="1"/>
          </p:cNvSpPr>
          <p:nvPr>
            <p:ph type="title"/>
          </p:nvPr>
        </p:nvSpPr>
        <p:spPr/>
        <p:txBody>
          <a:bodyPr/>
          <a:lstStyle/>
          <a:p>
            <a:r>
              <a:rPr lang="pt-BR" dirty="0"/>
              <a:t>Exemplo de Composição</a:t>
            </a:r>
          </a:p>
        </p:txBody>
      </p:sp>
      <p:pic>
        <p:nvPicPr>
          <p:cNvPr id="11" name="Imagem 10">
            <a:extLst>
              <a:ext uri="{FF2B5EF4-FFF2-40B4-BE49-F238E27FC236}">
                <a16:creationId xmlns:a16="http://schemas.microsoft.com/office/drawing/2014/main" id="{7E425C78-C3A8-427D-BCDB-05EFBB4B801B}"/>
              </a:ext>
            </a:extLst>
          </p:cNvPr>
          <p:cNvPicPr>
            <a:picLocks noChangeAspect="1"/>
          </p:cNvPicPr>
          <p:nvPr/>
        </p:nvPicPr>
        <p:blipFill>
          <a:blip r:embed="rId2"/>
          <a:stretch>
            <a:fillRect/>
          </a:stretch>
        </p:blipFill>
        <p:spPr>
          <a:xfrm>
            <a:off x="749184" y="2319786"/>
            <a:ext cx="2752725" cy="1504950"/>
          </a:xfrm>
          <a:prstGeom prst="rect">
            <a:avLst/>
          </a:prstGeom>
        </p:spPr>
      </p:pic>
      <p:pic>
        <p:nvPicPr>
          <p:cNvPr id="12" name="Imagem 11">
            <a:extLst>
              <a:ext uri="{FF2B5EF4-FFF2-40B4-BE49-F238E27FC236}">
                <a16:creationId xmlns:a16="http://schemas.microsoft.com/office/drawing/2014/main" id="{38555F4D-5505-4E30-99E1-D7233438384A}"/>
              </a:ext>
            </a:extLst>
          </p:cNvPr>
          <p:cNvPicPr>
            <a:picLocks noChangeAspect="1"/>
          </p:cNvPicPr>
          <p:nvPr/>
        </p:nvPicPr>
        <p:blipFill>
          <a:blip r:embed="rId3"/>
          <a:stretch>
            <a:fillRect/>
          </a:stretch>
        </p:blipFill>
        <p:spPr>
          <a:xfrm>
            <a:off x="749185" y="4993930"/>
            <a:ext cx="2752725" cy="1009650"/>
          </a:xfrm>
          <a:prstGeom prst="rect">
            <a:avLst/>
          </a:prstGeom>
        </p:spPr>
      </p:pic>
      <p:pic>
        <p:nvPicPr>
          <p:cNvPr id="13" name="Imagem 12">
            <a:extLst>
              <a:ext uri="{FF2B5EF4-FFF2-40B4-BE49-F238E27FC236}">
                <a16:creationId xmlns:a16="http://schemas.microsoft.com/office/drawing/2014/main" id="{2EEE3E44-CE09-4916-9999-2DF9BE828EF3}"/>
              </a:ext>
            </a:extLst>
          </p:cNvPr>
          <p:cNvPicPr>
            <a:picLocks noChangeAspect="1"/>
          </p:cNvPicPr>
          <p:nvPr/>
        </p:nvPicPr>
        <p:blipFill>
          <a:blip r:embed="rId4"/>
          <a:stretch>
            <a:fillRect/>
          </a:stretch>
        </p:blipFill>
        <p:spPr>
          <a:xfrm>
            <a:off x="4765994" y="2567436"/>
            <a:ext cx="2752725" cy="1009650"/>
          </a:xfrm>
          <a:prstGeom prst="rect">
            <a:avLst/>
          </a:prstGeom>
        </p:spPr>
      </p:pic>
      <p:pic>
        <p:nvPicPr>
          <p:cNvPr id="14" name="Imagem 13">
            <a:extLst>
              <a:ext uri="{FF2B5EF4-FFF2-40B4-BE49-F238E27FC236}">
                <a16:creationId xmlns:a16="http://schemas.microsoft.com/office/drawing/2014/main" id="{C8E88596-1140-49CD-8D39-FF87E7C831D9}"/>
              </a:ext>
            </a:extLst>
          </p:cNvPr>
          <p:cNvPicPr>
            <a:picLocks noChangeAspect="1"/>
          </p:cNvPicPr>
          <p:nvPr/>
        </p:nvPicPr>
        <p:blipFill>
          <a:blip r:embed="rId5"/>
          <a:stretch>
            <a:fillRect/>
          </a:stretch>
        </p:blipFill>
        <p:spPr>
          <a:xfrm>
            <a:off x="8782803" y="2691261"/>
            <a:ext cx="2752725" cy="762000"/>
          </a:xfrm>
          <a:prstGeom prst="rect">
            <a:avLst/>
          </a:prstGeom>
        </p:spPr>
      </p:pic>
      <p:pic>
        <p:nvPicPr>
          <p:cNvPr id="15" name="Imagem 14">
            <a:extLst>
              <a:ext uri="{FF2B5EF4-FFF2-40B4-BE49-F238E27FC236}">
                <a16:creationId xmlns:a16="http://schemas.microsoft.com/office/drawing/2014/main" id="{65057C32-230B-443D-8944-99FAE21511A9}"/>
              </a:ext>
            </a:extLst>
          </p:cNvPr>
          <p:cNvPicPr>
            <a:picLocks noChangeAspect="1"/>
          </p:cNvPicPr>
          <p:nvPr/>
        </p:nvPicPr>
        <p:blipFill>
          <a:blip r:embed="rId6"/>
          <a:stretch>
            <a:fillRect/>
          </a:stretch>
        </p:blipFill>
        <p:spPr>
          <a:xfrm>
            <a:off x="6903312" y="4746280"/>
            <a:ext cx="2752725" cy="1504950"/>
          </a:xfrm>
          <a:prstGeom prst="rect">
            <a:avLst/>
          </a:prstGeom>
        </p:spPr>
      </p:pic>
      <p:sp>
        <p:nvSpPr>
          <p:cNvPr id="16" name="Fluxograma: Decisão 15">
            <a:extLst>
              <a:ext uri="{FF2B5EF4-FFF2-40B4-BE49-F238E27FC236}">
                <a16:creationId xmlns:a16="http://schemas.microsoft.com/office/drawing/2014/main" id="{022B6132-0BB6-4FA3-B3F1-F77FCEE12007}"/>
              </a:ext>
            </a:extLst>
          </p:cNvPr>
          <p:cNvSpPr/>
          <p:nvPr/>
        </p:nvSpPr>
        <p:spPr>
          <a:xfrm>
            <a:off x="3501909" y="3007967"/>
            <a:ext cx="387350" cy="128588"/>
          </a:xfrm>
          <a:prstGeom prst="flowChartDecision">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8" name="Conector de Seta Reta 17">
            <a:extLst>
              <a:ext uri="{FF2B5EF4-FFF2-40B4-BE49-F238E27FC236}">
                <a16:creationId xmlns:a16="http://schemas.microsoft.com/office/drawing/2014/main" id="{82A6AD05-9878-4CE0-B4DB-7221D62BF2FB}"/>
              </a:ext>
            </a:extLst>
          </p:cNvPr>
          <p:cNvCxnSpPr>
            <a:stCxn id="16" idx="3"/>
            <a:endCxn id="13" idx="1"/>
          </p:cNvCxnSpPr>
          <p:nvPr/>
        </p:nvCxnSpPr>
        <p:spPr>
          <a:xfrm>
            <a:off x="3889259" y="3072261"/>
            <a:ext cx="876735" cy="0"/>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de Seta Reta 19">
            <a:extLst>
              <a:ext uri="{FF2B5EF4-FFF2-40B4-BE49-F238E27FC236}">
                <a16:creationId xmlns:a16="http://schemas.microsoft.com/office/drawing/2014/main" id="{58DB7428-135C-498C-B461-8B81434375B3}"/>
              </a:ext>
            </a:extLst>
          </p:cNvPr>
          <p:cNvCxnSpPr>
            <a:cxnSpLocks/>
            <a:stCxn id="13" idx="3"/>
            <a:endCxn id="14" idx="1"/>
          </p:cNvCxnSpPr>
          <p:nvPr/>
        </p:nvCxnSpPr>
        <p:spPr>
          <a:xfrm>
            <a:off x="7518719" y="3072261"/>
            <a:ext cx="1264084" cy="0"/>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de Seta Reta 22">
            <a:extLst>
              <a:ext uri="{FF2B5EF4-FFF2-40B4-BE49-F238E27FC236}">
                <a16:creationId xmlns:a16="http://schemas.microsoft.com/office/drawing/2014/main" id="{2FBB765B-1503-441D-9110-8EFEE9ACA9A6}"/>
              </a:ext>
            </a:extLst>
          </p:cNvPr>
          <p:cNvCxnSpPr>
            <a:stCxn id="11" idx="2"/>
            <a:endCxn id="12" idx="0"/>
          </p:cNvCxnSpPr>
          <p:nvPr/>
        </p:nvCxnSpPr>
        <p:spPr>
          <a:xfrm>
            <a:off x="2125547" y="3824736"/>
            <a:ext cx="1" cy="1169194"/>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CaixaDeTexto 23">
            <a:extLst>
              <a:ext uri="{FF2B5EF4-FFF2-40B4-BE49-F238E27FC236}">
                <a16:creationId xmlns:a16="http://schemas.microsoft.com/office/drawing/2014/main" id="{C7340CC2-85A7-4F22-94BC-9D4032298181}"/>
              </a:ext>
            </a:extLst>
          </p:cNvPr>
          <p:cNvSpPr txBox="1"/>
          <p:nvPr/>
        </p:nvSpPr>
        <p:spPr>
          <a:xfrm>
            <a:off x="3941024" y="2635183"/>
            <a:ext cx="824969" cy="369332"/>
          </a:xfrm>
          <a:prstGeom prst="rect">
            <a:avLst/>
          </a:prstGeom>
          <a:noFill/>
        </p:spPr>
        <p:txBody>
          <a:bodyPr wrap="none" rtlCol="0">
            <a:spAutoFit/>
          </a:bodyPr>
          <a:lstStyle/>
          <a:p>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items</a:t>
            </a:r>
            <a:endParaRPr lang="pt-BR" dirty="0">
              <a:latin typeface="Times New Roman" panose="02020603050405020304" pitchFamily="18" charset="0"/>
              <a:cs typeface="Times New Roman" panose="02020603050405020304" pitchFamily="18" charset="0"/>
            </a:endParaRPr>
          </a:p>
        </p:txBody>
      </p:sp>
      <p:sp>
        <p:nvSpPr>
          <p:cNvPr id="25" name="CaixaDeTexto 24">
            <a:extLst>
              <a:ext uri="{FF2B5EF4-FFF2-40B4-BE49-F238E27FC236}">
                <a16:creationId xmlns:a16="http://schemas.microsoft.com/office/drawing/2014/main" id="{CB504A52-61C2-48AF-A575-92FE5CD03B01}"/>
              </a:ext>
            </a:extLst>
          </p:cNvPr>
          <p:cNvSpPr txBox="1"/>
          <p:nvPr/>
        </p:nvSpPr>
        <p:spPr>
          <a:xfrm>
            <a:off x="7758164" y="2635183"/>
            <a:ext cx="1024639" cy="369332"/>
          </a:xfrm>
          <a:prstGeom prst="rect">
            <a:avLst/>
          </a:prstGeom>
          <a:noFill/>
        </p:spPr>
        <p:txBody>
          <a:bodyPr wrap="none" rtlCol="0">
            <a:spAutoFit/>
          </a:bodyPr>
          <a:lstStyle/>
          <a:p>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product</a:t>
            </a:r>
            <a:endParaRPr lang="pt-BR" dirty="0">
              <a:latin typeface="Times New Roman" panose="02020603050405020304" pitchFamily="18" charset="0"/>
              <a:cs typeface="Times New Roman" panose="02020603050405020304" pitchFamily="18" charset="0"/>
            </a:endParaRPr>
          </a:p>
        </p:txBody>
      </p:sp>
      <p:sp>
        <p:nvSpPr>
          <p:cNvPr id="26" name="CaixaDeTexto 25">
            <a:extLst>
              <a:ext uri="{FF2B5EF4-FFF2-40B4-BE49-F238E27FC236}">
                <a16:creationId xmlns:a16="http://schemas.microsoft.com/office/drawing/2014/main" id="{A76C89CF-3394-4464-88D2-A43979E75047}"/>
              </a:ext>
            </a:extLst>
          </p:cNvPr>
          <p:cNvSpPr txBox="1"/>
          <p:nvPr/>
        </p:nvSpPr>
        <p:spPr>
          <a:xfrm>
            <a:off x="4378644" y="3140008"/>
            <a:ext cx="300082" cy="369332"/>
          </a:xfrm>
          <a:prstGeom prst="rect">
            <a:avLst/>
          </a:prstGeom>
          <a:noFill/>
        </p:spPr>
        <p:txBody>
          <a:bodyPr wrap="none" rtlCol="0">
            <a:spAutoFit/>
          </a:bodyPr>
          <a:lstStyle/>
          <a:p>
            <a:r>
              <a:rPr lang="pt-BR">
                <a:latin typeface="Times New Roman" panose="02020603050405020304" pitchFamily="18" charset="0"/>
                <a:cs typeface="Times New Roman" panose="02020603050405020304" pitchFamily="18" charset="0"/>
              </a:rPr>
              <a:t>*</a:t>
            </a:r>
            <a:endParaRPr lang="pt-BR" dirty="0">
              <a:latin typeface="Times New Roman" panose="02020603050405020304" pitchFamily="18" charset="0"/>
              <a:cs typeface="Times New Roman" panose="02020603050405020304" pitchFamily="18" charset="0"/>
            </a:endParaRPr>
          </a:p>
        </p:txBody>
      </p:sp>
      <p:sp>
        <p:nvSpPr>
          <p:cNvPr id="27" name="CaixaDeTexto 26">
            <a:extLst>
              <a:ext uri="{FF2B5EF4-FFF2-40B4-BE49-F238E27FC236}">
                <a16:creationId xmlns:a16="http://schemas.microsoft.com/office/drawing/2014/main" id="{D8925BC4-8305-42C5-B5F8-1A272C9D73D7}"/>
              </a:ext>
            </a:extLst>
          </p:cNvPr>
          <p:cNvSpPr txBox="1"/>
          <p:nvPr/>
        </p:nvSpPr>
        <p:spPr>
          <a:xfrm>
            <a:off x="8395454" y="3140008"/>
            <a:ext cx="300082" cy="369332"/>
          </a:xfrm>
          <a:prstGeom prst="rect">
            <a:avLst/>
          </a:prstGeom>
          <a:noFill/>
        </p:spPr>
        <p:txBody>
          <a:bodyPr wrap="none" rtlCol="0">
            <a:spAutoFit/>
          </a:bodyPr>
          <a:lstStyle/>
          <a:p>
            <a:r>
              <a:rPr lang="pt-BR" dirty="0">
                <a:latin typeface="Times New Roman" panose="02020603050405020304" pitchFamily="18" charset="0"/>
                <a:cs typeface="Times New Roman" panose="02020603050405020304" pitchFamily="18" charset="0"/>
              </a:rPr>
              <a:t>1</a:t>
            </a:r>
          </a:p>
        </p:txBody>
      </p:sp>
      <p:sp>
        <p:nvSpPr>
          <p:cNvPr id="28" name="CaixaDeTexto 27">
            <a:extLst>
              <a:ext uri="{FF2B5EF4-FFF2-40B4-BE49-F238E27FC236}">
                <a16:creationId xmlns:a16="http://schemas.microsoft.com/office/drawing/2014/main" id="{7C373462-E986-4564-A0EB-70F59A3ECD91}"/>
              </a:ext>
            </a:extLst>
          </p:cNvPr>
          <p:cNvSpPr txBox="1"/>
          <p:nvPr/>
        </p:nvSpPr>
        <p:spPr>
          <a:xfrm>
            <a:off x="2594792" y="4480011"/>
            <a:ext cx="832279" cy="369332"/>
          </a:xfrm>
          <a:prstGeom prst="rect">
            <a:avLst/>
          </a:prstGeom>
          <a:noFill/>
        </p:spPr>
        <p:txBody>
          <a:bodyPr wrap="none" rtlCol="0">
            <a:spAutoFit/>
          </a:bodyPr>
          <a:lstStyle/>
          <a:p>
            <a:r>
              <a:rPr lang="pt-BR" dirty="0">
                <a:latin typeface="Times New Roman" panose="02020603050405020304" pitchFamily="18" charset="0"/>
                <a:cs typeface="Times New Roman" panose="02020603050405020304" pitchFamily="18" charset="0"/>
              </a:rPr>
              <a:t>- </a:t>
            </a:r>
            <a:r>
              <a:rPr lang="pt-BR" dirty="0" err="1">
                <a:latin typeface="Times New Roman" panose="02020603050405020304" pitchFamily="18" charset="0"/>
                <a:cs typeface="Times New Roman" panose="02020603050405020304" pitchFamily="18" charset="0"/>
              </a:rPr>
              <a:t>client</a:t>
            </a:r>
            <a:endParaRPr lang="pt-BR" dirty="0">
              <a:latin typeface="Times New Roman" panose="02020603050405020304" pitchFamily="18" charset="0"/>
              <a:cs typeface="Times New Roman" panose="02020603050405020304" pitchFamily="18" charset="0"/>
            </a:endParaRPr>
          </a:p>
        </p:txBody>
      </p:sp>
      <p:sp>
        <p:nvSpPr>
          <p:cNvPr id="29" name="CaixaDeTexto 28">
            <a:extLst>
              <a:ext uri="{FF2B5EF4-FFF2-40B4-BE49-F238E27FC236}">
                <a16:creationId xmlns:a16="http://schemas.microsoft.com/office/drawing/2014/main" id="{3CC6D809-3714-48B6-B100-8A5FE0B0803A}"/>
              </a:ext>
            </a:extLst>
          </p:cNvPr>
          <p:cNvSpPr txBox="1"/>
          <p:nvPr/>
        </p:nvSpPr>
        <p:spPr>
          <a:xfrm>
            <a:off x="1590843" y="4480011"/>
            <a:ext cx="300082" cy="369332"/>
          </a:xfrm>
          <a:prstGeom prst="rect">
            <a:avLst/>
          </a:prstGeom>
          <a:noFill/>
        </p:spPr>
        <p:txBody>
          <a:bodyPr wrap="none" rtlCol="0">
            <a:spAutoFit/>
          </a:bodyPr>
          <a:lstStyle/>
          <a:p>
            <a:r>
              <a:rPr lang="pt-BR" dirty="0">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2365171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29A3BC-A997-474F-BF68-0DC02F6A1A7A}"/>
              </a:ext>
            </a:extLst>
          </p:cNvPr>
          <p:cNvSpPr>
            <a:spLocks noGrp="1"/>
          </p:cNvSpPr>
          <p:nvPr>
            <p:ph type="title"/>
          </p:nvPr>
        </p:nvSpPr>
        <p:spPr/>
        <p:txBody>
          <a:bodyPr/>
          <a:lstStyle/>
          <a:p>
            <a:r>
              <a:rPr lang="pt-BR" dirty="0"/>
              <a:t>Desafio – Salário Funcionários</a:t>
            </a:r>
          </a:p>
        </p:txBody>
      </p:sp>
      <p:sp>
        <p:nvSpPr>
          <p:cNvPr id="3" name="Espaço Reservado para Conteúdo 2">
            <a:extLst>
              <a:ext uri="{FF2B5EF4-FFF2-40B4-BE49-F238E27FC236}">
                <a16:creationId xmlns:a16="http://schemas.microsoft.com/office/drawing/2014/main" id="{9745B109-97EC-4C22-BEBE-72211B9295A4}"/>
              </a:ext>
            </a:extLst>
          </p:cNvPr>
          <p:cNvSpPr>
            <a:spLocks noGrp="1"/>
          </p:cNvSpPr>
          <p:nvPr>
            <p:ph idx="1"/>
          </p:nvPr>
        </p:nvSpPr>
        <p:spPr>
          <a:xfrm>
            <a:off x="592347" y="1731562"/>
            <a:ext cx="11007306" cy="1691005"/>
          </a:xfrm>
        </p:spPr>
        <p:txBody>
          <a:bodyPr/>
          <a:lstStyle/>
          <a:p>
            <a:r>
              <a:rPr lang="pt-BR" sz="1400" dirty="0"/>
              <a:t>Neste desafio, você irá implementar um sistema de pedidos de itens para um cliente, permitindo que o usuário cadastre o cliente solicitando seu nome e e-mail, crie um pedido contendo vários itens, onde cada item inclui o nome, quantidade e preço unitário, e exiba um resumo do pedido com os dados do cliente, o valor total do pedido e o status do pedido. Além disso, o sistema deve permitir a alteração do status do pedido, que pode ser "PENDENTE", "PROCESSANDO", "ENVIADO" ou "ENTREGUE", e calcular automaticamente o valor total do pedido, somando o preço de todos os itens, considerando a quantidade de cada um.</a:t>
            </a:r>
          </a:p>
        </p:txBody>
      </p:sp>
      <p:cxnSp>
        <p:nvCxnSpPr>
          <p:cNvPr id="11" name="Conector de Seta Reta 10">
            <a:extLst>
              <a:ext uri="{FF2B5EF4-FFF2-40B4-BE49-F238E27FC236}">
                <a16:creationId xmlns:a16="http://schemas.microsoft.com/office/drawing/2014/main" id="{5265272D-14AC-4AF2-9576-EA6EB77A778A}"/>
              </a:ext>
            </a:extLst>
          </p:cNvPr>
          <p:cNvCxnSpPr>
            <a:cxnSpLocks/>
            <a:stCxn id="4" idx="3"/>
            <a:endCxn id="5" idx="1"/>
          </p:cNvCxnSpPr>
          <p:nvPr/>
        </p:nvCxnSpPr>
        <p:spPr>
          <a:xfrm flipV="1">
            <a:off x="4645923" y="4298782"/>
            <a:ext cx="2713585" cy="1"/>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CED1653C-3B4D-49BC-BB49-1604CBF506A2}"/>
              </a:ext>
            </a:extLst>
          </p:cNvPr>
          <p:cNvCxnSpPr>
            <a:cxnSpLocks/>
            <a:stCxn id="4" idx="2"/>
            <a:endCxn id="10" idx="0"/>
          </p:cNvCxnSpPr>
          <p:nvPr/>
        </p:nvCxnSpPr>
        <p:spPr>
          <a:xfrm>
            <a:off x="3414446" y="4975176"/>
            <a:ext cx="0" cy="906623"/>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CaixaDeTexto 15">
            <a:extLst>
              <a:ext uri="{FF2B5EF4-FFF2-40B4-BE49-F238E27FC236}">
                <a16:creationId xmlns:a16="http://schemas.microsoft.com/office/drawing/2014/main" id="{D703A429-1E05-4285-9B24-660BB42EDD2E}"/>
              </a:ext>
            </a:extLst>
          </p:cNvPr>
          <p:cNvSpPr txBox="1"/>
          <p:nvPr/>
        </p:nvSpPr>
        <p:spPr>
          <a:xfrm>
            <a:off x="3414445" y="5552029"/>
            <a:ext cx="808235" cy="307777"/>
          </a:xfrm>
          <a:prstGeom prst="rect">
            <a:avLst/>
          </a:prstGeom>
          <a:noFill/>
        </p:spPr>
        <p:txBody>
          <a:bodyPr wrap="none" rtlCol="0">
            <a:spAutoFit/>
          </a:bodyPr>
          <a:lstStyle/>
          <a:p>
            <a:r>
              <a:rPr lang="pt-BR" sz="1400" dirty="0">
                <a:latin typeface="Times New Roman" panose="02020603050405020304" pitchFamily="18" charset="0"/>
                <a:cs typeface="Times New Roman" panose="02020603050405020304" pitchFamily="18" charset="0"/>
              </a:rPr>
              <a:t>- Cliente</a:t>
            </a:r>
          </a:p>
        </p:txBody>
      </p:sp>
      <p:sp>
        <p:nvSpPr>
          <p:cNvPr id="17" name="CaixaDeTexto 16">
            <a:extLst>
              <a:ext uri="{FF2B5EF4-FFF2-40B4-BE49-F238E27FC236}">
                <a16:creationId xmlns:a16="http://schemas.microsoft.com/office/drawing/2014/main" id="{338137B2-943A-47FE-9278-8D3385A9BFE8}"/>
              </a:ext>
            </a:extLst>
          </p:cNvPr>
          <p:cNvSpPr txBox="1"/>
          <p:nvPr/>
        </p:nvSpPr>
        <p:spPr>
          <a:xfrm>
            <a:off x="2769917" y="5552029"/>
            <a:ext cx="274434" cy="307777"/>
          </a:xfrm>
          <a:prstGeom prst="rect">
            <a:avLst/>
          </a:prstGeom>
          <a:noFill/>
        </p:spPr>
        <p:txBody>
          <a:bodyPr wrap="none" rtlCol="0">
            <a:spAutoFit/>
          </a:bodyPr>
          <a:lstStyle/>
          <a:p>
            <a:r>
              <a:rPr lang="pt-BR" sz="1400" dirty="0">
                <a:latin typeface="Times New Roman" panose="02020603050405020304" pitchFamily="18" charset="0"/>
                <a:cs typeface="Times New Roman" panose="02020603050405020304" pitchFamily="18" charset="0"/>
              </a:rPr>
              <a:t>1</a:t>
            </a:r>
          </a:p>
        </p:txBody>
      </p:sp>
      <p:sp>
        <p:nvSpPr>
          <p:cNvPr id="18" name="CaixaDeTexto 17">
            <a:extLst>
              <a:ext uri="{FF2B5EF4-FFF2-40B4-BE49-F238E27FC236}">
                <a16:creationId xmlns:a16="http://schemas.microsoft.com/office/drawing/2014/main" id="{42759F0F-A10C-4315-B432-712E95401ACB}"/>
              </a:ext>
            </a:extLst>
          </p:cNvPr>
          <p:cNvSpPr txBox="1"/>
          <p:nvPr/>
        </p:nvSpPr>
        <p:spPr>
          <a:xfrm>
            <a:off x="5795938" y="3874893"/>
            <a:ext cx="1128835" cy="369332"/>
          </a:xfrm>
          <a:prstGeom prst="rect">
            <a:avLst/>
          </a:prstGeom>
          <a:noFill/>
        </p:spPr>
        <p:txBody>
          <a:bodyPr wrap="none" rtlCol="0">
            <a:spAutoFit/>
          </a:bodyPr>
          <a:lstStyle/>
          <a:p>
            <a:r>
              <a:rPr lang="pt-BR" sz="1400" dirty="0">
                <a:latin typeface="Times New Roman" panose="02020603050405020304" pitchFamily="18" charset="0"/>
                <a:cs typeface="Times New Roman" panose="02020603050405020304" pitchFamily="18" charset="0"/>
              </a:rPr>
              <a:t>-</a:t>
            </a:r>
            <a:r>
              <a:rPr lang="pt-BR" dirty="0">
                <a:latin typeface="Times New Roman" panose="02020603050405020304" pitchFamily="18" charset="0"/>
                <a:cs typeface="Times New Roman" panose="02020603050405020304" pitchFamily="18" charset="0"/>
              </a:rPr>
              <a:t> </a:t>
            </a:r>
            <a:r>
              <a:rPr lang="pt-BR" sz="1400" dirty="0" err="1">
                <a:latin typeface="Times New Roman" panose="02020603050405020304" pitchFamily="18" charset="0"/>
                <a:cs typeface="Times New Roman" panose="02020603050405020304" pitchFamily="18" charset="0"/>
              </a:rPr>
              <a:t>ItemPedido</a:t>
            </a:r>
            <a:endParaRPr lang="pt-BR" sz="1400" dirty="0">
              <a:latin typeface="Times New Roman" panose="02020603050405020304" pitchFamily="18" charset="0"/>
              <a:cs typeface="Times New Roman" panose="02020603050405020304" pitchFamily="18" charset="0"/>
            </a:endParaRPr>
          </a:p>
        </p:txBody>
      </p:sp>
      <p:sp>
        <p:nvSpPr>
          <p:cNvPr id="19" name="CaixaDeTexto 18">
            <a:extLst>
              <a:ext uri="{FF2B5EF4-FFF2-40B4-BE49-F238E27FC236}">
                <a16:creationId xmlns:a16="http://schemas.microsoft.com/office/drawing/2014/main" id="{D1F68849-2D2B-4B97-BB8D-46B9A0AB280D}"/>
              </a:ext>
            </a:extLst>
          </p:cNvPr>
          <p:cNvSpPr txBox="1"/>
          <p:nvPr/>
        </p:nvSpPr>
        <p:spPr>
          <a:xfrm>
            <a:off x="6303288" y="4486040"/>
            <a:ext cx="274434" cy="307777"/>
          </a:xfrm>
          <a:prstGeom prst="rect">
            <a:avLst/>
          </a:prstGeom>
          <a:noFill/>
        </p:spPr>
        <p:txBody>
          <a:bodyPr wrap="none" rtlCol="0">
            <a:spAutoFit/>
          </a:bodyPr>
          <a:lstStyle/>
          <a:p>
            <a:r>
              <a:rPr lang="pt-BR" sz="1400" dirty="0">
                <a:latin typeface="Times New Roman" panose="02020603050405020304" pitchFamily="18" charset="0"/>
                <a:cs typeface="Times New Roman" panose="02020603050405020304" pitchFamily="18" charset="0"/>
              </a:rPr>
              <a:t>*</a:t>
            </a:r>
          </a:p>
        </p:txBody>
      </p:sp>
      <p:pic>
        <p:nvPicPr>
          <p:cNvPr id="4" name="Imagem 3">
            <a:extLst>
              <a:ext uri="{FF2B5EF4-FFF2-40B4-BE49-F238E27FC236}">
                <a16:creationId xmlns:a16="http://schemas.microsoft.com/office/drawing/2014/main" id="{4107C07B-8CE1-4C19-B039-0956CC86B2E0}"/>
              </a:ext>
            </a:extLst>
          </p:cNvPr>
          <p:cNvPicPr>
            <a:picLocks noChangeAspect="1"/>
          </p:cNvPicPr>
          <p:nvPr/>
        </p:nvPicPr>
        <p:blipFill>
          <a:blip r:embed="rId2"/>
          <a:stretch>
            <a:fillRect/>
          </a:stretch>
        </p:blipFill>
        <p:spPr>
          <a:xfrm>
            <a:off x="2182968" y="3622389"/>
            <a:ext cx="2462955" cy="1352787"/>
          </a:xfrm>
          <a:prstGeom prst="rect">
            <a:avLst/>
          </a:prstGeom>
        </p:spPr>
      </p:pic>
      <p:pic>
        <p:nvPicPr>
          <p:cNvPr id="5" name="Imagem 4">
            <a:extLst>
              <a:ext uri="{FF2B5EF4-FFF2-40B4-BE49-F238E27FC236}">
                <a16:creationId xmlns:a16="http://schemas.microsoft.com/office/drawing/2014/main" id="{D67733EC-788C-49F8-BA90-1F0B0E3BAAE6}"/>
              </a:ext>
            </a:extLst>
          </p:cNvPr>
          <p:cNvPicPr>
            <a:picLocks noChangeAspect="1"/>
          </p:cNvPicPr>
          <p:nvPr/>
        </p:nvPicPr>
        <p:blipFill>
          <a:blip r:embed="rId3"/>
          <a:stretch>
            <a:fillRect/>
          </a:stretch>
        </p:blipFill>
        <p:spPr>
          <a:xfrm>
            <a:off x="7359508" y="3702346"/>
            <a:ext cx="2529190" cy="1192872"/>
          </a:xfrm>
          <a:prstGeom prst="rect">
            <a:avLst/>
          </a:prstGeom>
        </p:spPr>
      </p:pic>
      <p:pic>
        <p:nvPicPr>
          <p:cNvPr id="10" name="Imagem 9">
            <a:extLst>
              <a:ext uri="{FF2B5EF4-FFF2-40B4-BE49-F238E27FC236}">
                <a16:creationId xmlns:a16="http://schemas.microsoft.com/office/drawing/2014/main" id="{17D8FBC8-9B3F-4E8F-BB0E-DAE804B2D3A5}"/>
              </a:ext>
            </a:extLst>
          </p:cNvPr>
          <p:cNvPicPr>
            <a:picLocks noChangeAspect="1"/>
          </p:cNvPicPr>
          <p:nvPr/>
        </p:nvPicPr>
        <p:blipFill>
          <a:blip r:embed="rId4"/>
          <a:stretch>
            <a:fillRect/>
          </a:stretch>
        </p:blipFill>
        <p:spPr>
          <a:xfrm>
            <a:off x="2206773" y="5881799"/>
            <a:ext cx="2415345" cy="764258"/>
          </a:xfrm>
          <a:prstGeom prst="rect">
            <a:avLst/>
          </a:prstGeom>
        </p:spPr>
      </p:pic>
      <p:pic>
        <p:nvPicPr>
          <p:cNvPr id="26" name="Imagem 25">
            <a:extLst>
              <a:ext uri="{FF2B5EF4-FFF2-40B4-BE49-F238E27FC236}">
                <a16:creationId xmlns:a16="http://schemas.microsoft.com/office/drawing/2014/main" id="{068126E2-A7B5-4A01-A647-C3B166C3530A}"/>
              </a:ext>
            </a:extLst>
          </p:cNvPr>
          <p:cNvPicPr>
            <a:picLocks noChangeAspect="1"/>
          </p:cNvPicPr>
          <p:nvPr/>
        </p:nvPicPr>
        <p:blipFill>
          <a:blip r:embed="rId5"/>
          <a:stretch>
            <a:fillRect/>
          </a:stretch>
        </p:blipFill>
        <p:spPr>
          <a:xfrm>
            <a:off x="7085073" y="5221188"/>
            <a:ext cx="3045517" cy="1436393"/>
          </a:xfrm>
          <a:prstGeom prst="rect">
            <a:avLst/>
          </a:prstGeom>
        </p:spPr>
      </p:pic>
    </p:spTree>
    <p:extLst>
      <p:ext uri="{BB962C8B-B14F-4D97-AF65-F5344CB8AC3E}">
        <p14:creationId xmlns:p14="http://schemas.microsoft.com/office/powerpoint/2010/main" val="2683351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83C8CD-8401-4DC6-B477-672E88F3EB82}"/>
              </a:ext>
            </a:extLst>
          </p:cNvPr>
          <p:cNvSpPr>
            <a:spLocks noGrp="1"/>
          </p:cNvSpPr>
          <p:nvPr>
            <p:ph type="title"/>
          </p:nvPr>
        </p:nvSpPr>
        <p:spPr/>
        <p:txBody>
          <a:bodyPr/>
          <a:lstStyle/>
          <a:p>
            <a:r>
              <a:rPr lang="pt-BR" dirty="0"/>
              <a:t>Exemplo de Entrada</a:t>
            </a:r>
          </a:p>
        </p:txBody>
      </p:sp>
      <p:sp>
        <p:nvSpPr>
          <p:cNvPr id="3" name="Espaço Reservado para Conteúdo 2">
            <a:extLst>
              <a:ext uri="{FF2B5EF4-FFF2-40B4-BE49-F238E27FC236}">
                <a16:creationId xmlns:a16="http://schemas.microsoft.com/office/drawing/2014/main" id="{E5F4117E-D99F-4F36-8DF8-1BBE4A8EBDB2}"/>
              </a:ext>
            </a:extLst>
          </p:cNvPr>
          <p:cNvSpPr>
            <a:spLocks noGrp="1"/>
          </p:cNvSpPr>
          <p:nvPr>
            <p:ph idx="1"/>
          </p:nvPr>
        </p:nvSpPr>
        <p:spPr/>
        <p:txBody>
          <a:bodyPr/>
          <a:lstStyle/>
          <a:p>
            <a:r>
              <a:rPr lang="pt-BR" sz="1800" b="1" dirty="0"/>
              <a:t>Nome do cliente: </a:t>
            </a:r>
            <a:r>
              <a:rPr lang="pt-BR" sz="1800" dirty="0"/>
              <a:t>João da Silva</a:t>
            </a:r>
          </a:p>
          <a:p>
            <a:r>
              <a:rPr lang="pt-BR" sz="1800" b="1" dirty="0" err="1"/>
              <a:t>Email</a:t>
            </a:r>
            <a:r>
              <a:rPr lang="pt-BR" sz="1800" b="1" dirty="0"/>
              <a:t> do cliente: </a:t>
            </a:r>
            <a:r>
              <a:rPr lang="pt-BR" sz="1800" dirty="0">
                <a:hlinkClick r:id="rId2"/>
              </a:rPr>
              <a:t>joao@gmail.com</a:t>
            </a:r>
            <a:endParaRPr lang="pt-BR" sz="1800" dirty="0"/>
          </a:p>
          <a:p>
            <a:r>
              <a:rPr lang="pt-BR" sz="1800" b="1" dirty="0"/>
              <a:t>Quantidade de itens no pedido: </a:t>
            </a:r>
            <a:r>
              <a:rPr lang="pt-BR" sz="1800" dirty="0"/>
              <a:t>2</a:t>
            </a:r>
          </a:p>
          <a:p>
            <a:r>
              <a:rPr lang="pt-BR" sz="1800" b="1" dirty="0"/>
              <a:t>Nome do item:</a:t>
            </a:r>
            <a:r>
              <a:rPr lang="pt-BR" sz="1800" dirty="0"/>
              <a:t> Produto A</a:t>
            </a:r>
          </a:p>
          <a:p>
            <a:r>
              <a:rPr lang="pt-BR" sz="1800" b="1" dirty="0"/>
              <a:t>Quantidade: </a:t>
            </a:r>
            <a:r>
              <a:rPr lang="pt-BR" sz="1800" dirty="0"/>
              <a:t>3</a:t>
            </a:r>
          </a:p>
          <a:p>
            <a:r>
              <a:rPr lang="pt-BR" sz="1800" b="1" dirty="0"/>
              <a:t>Preço unitário: </a:t>
            </a:r>
            <a:r>
              <a:rPr lang="pt-BR" sz="1800" dirty="0"/>
              <a:t>10.50</a:t>
            </a:r>
          </a:p>
          <a:p>
            <a:r>
              <a:rPr lang="pt-BR" sz="1800" b="1" dirty="0"/>
              <a:t>Nome do item:</a:t>
            </a:r>
            <a:r>
              <a:rPr lang="pt-BR" sz="1800" dirty="0"/>
              <a:t> Produto B</a:t>
            </a:r>
          </a:p>
          <a:p>
            <a:r>
              <a:rPr lang="pt-BR" sz="1800" b="1" dirty="0"/>
              <a:t>Quantidade: </a:t>
            </a:r>
            <a:r>
              <a:rPr lang="pt-BR" sz="1800" dirty="0"/>
              <a:t>1</a:t>
            </a:r>
          </a:p>
          <a:p>
            <a:r>
              <a:rPr lang="pt-BR" sz="1800" b="1" dirty="0"/>
              <a:t>Preço unitário: </a:t>
            </a:r>
            <a:r>
              <a:rPr lang="pt-BR" sz="1800" dirty="0"/>
              <a:t>25.00</a:t>
            </a:r>
          </a:p>
        </p:txBody>
      </p:sp>
    </p:spTree>
    <p:extLst>
      <p:ext uri="{BB962C8B-B14F-4D97-AF65-F5344CB8AC3E}">
        <p14:creationId xmlns:p14="http://schemas.microsoft.com/office/powerpoint/2010/main" val="2910531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83C8CD-8401-4DC6-B477-672E88F3EB82}"/>
              </a:ext>
            </a:extLst>
          </p:cNvPr>
          <p:cNvSpPr>
            <a:spLocks noGrp="1"/>
          </p:cNvSpPr>
          <p:nvPr>
            <p:ph type="title"/>
          </p:nvPr>
        </p:nvSpPr>
        <p:spPr/>
        <p:txBody>
          <a:bodyPr/>
          <a:lstStyle/>
          <a:p>
            <a:r>
              <a:rPr lang="pt-BR" dirty="0"/>
              <a:t>Exemplo de Saída</a:t>
            </a:r>
          </a:p>
        </p:txBody>
      </p:sp>
      <p:sp>
        <p:nvSpPr>
          <p:cNvPr id="3" name="Espaço Reservado para Conteúdo 2">
            <a:extLst>
              <a:ext uri="{FF2B5EF4-FFF2-40B4-BE49-F238E27FC236}">
                <a16:creationId xmlns:a16="http://schemas.microsoft.com/office/drawing/2014/main" id="{E5F4117E-D99F-4F36-8DF8-1BBE4A8EBDB2}"/>
              </a:ext>
            </a:extLst>
          </p:cNvPr>
          <p:cNvSpPr>
            <a:spLocks noGrp="1"/>
          </p:cNvSpPr>
          <p:nvPr>
            <p:ph idx="1"/>
          </p:nvPr>
        </p:nvSpPr>
        <p:spPr/>
        <p:txBody>
          <a:bodyPr/>
          <a:lstStyle/>
          <a:p>
            <a:r>
              <a:rPr lang="pt-BR" sz="1800" dirty="0"/>
              <a:t>Pedido do cliente João da Silva (</a:t>
            </a:r>
            <a:r>
              <a:rPr lang="pt-BR" sz="1800" dirty="0">
                <a:hlinkClick r:id="rId2"/>
              </a:rPr>
              <a:t>joao@gmail.com</a:t>
            </a:r>
            <a:r>
              <a:rPr lang="pt-BR" sz="1800" dirty="0"/>
              <a:t>):</a:t>
            </a:r>
          </a:p>
          <a:p>
            <a:r>
              <a:rPr lang="pt-BR" sz="1800" dirty="0"/>
              <a:t>Total do pedido: R$ 56,50</a:t>
            </a:r>
          </a:p>
          <a:p>
            <a:r>
              <a:rPr lang="pt-BR" sz="1800" dirty="0"/>
              <a:t>Status do pedido: PENDENTE</a:t>
            </a:r>
          </a:p>
        </p:txBody>
      </p:sp>
    </p:spTree>
    <p:extLst>
      <p:ext uri="{BB962C8B-B14F-4D97-AF65-F5344CB8AC3E}">
        <p14:creationId xmlns:p14="http://schemas.microsoft.com/office/powerpoint/2010/main" val="2041902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2E6838-A390-4F99-9C0E-1742C5ED7375}"/>
              </a:ext>
            </a:extLst>
          </p:cNvPr>
          <p:cNvSpPr>
            <a:spLocks noGrp="1"/>
          </p:cNvSpPr>
          <p:nvPr>
            <p:ph type="title"/>
          </p:nvPr>
        </p:nvSpPr>
        <p:spPr/>
        <p:txBody>
          <a:bodyPr/>
          <a:lstStyle/>
          <a:p>
            <a:r>
              <a:rPr lang="pt-BR" dirty="0"/>
              <a:t>Enumerações</a:t>
            </a:r>
          </a:p>
        </p:txBody>
      </p:sp>
      <p:sp>
        <p:nvSpPr>
          <p:cNvPr id="3" name="Espaço Reservado para Conteúdo 2">
            <a:extLst>
              <a:ext uri="{FF2B5EF4-FFF2-40B4-BE49-F238E27FC236}">
                <a16:creationId xmlns:a16="http://schemas.microsoft.com/office/drawing/2014/main" id="{BD6FFC19-B7D3-4883-83C1-F362931AB6B0}"/>
              </a:ext>
            </a:extLst>
          </p:cNvPr>
          <p:cNvSpPr>
            <a:spLocks noGrp="1"/>
          </p:cNvSpPr>
          <p:nvPr>
            <p:ph idx="1"/>
          </p:nvPr>
        </p:nvSpPr>
        <p:spPr>
          <a:xfrm>
            <a:off x="592347" y="1844675"/>
            <a:ext cx="11007306" cy="4351338"/>
          </a:xfrm>
        </p:spPr>
        <p:txBody>
          <a:bodyPr/>
          <a:lstStyle/>
          <a:p>
            <a:r>
              <a:rPr lang="pt-BR" dirty="0"/>
              <a:t>As enumerações em Java (</a:t>
            </a:r>
            <a:r>
              <a:rPr lang="pt-BR" dirty="0" err="1"/>
              <a:t>enum</a:t>
            </a:r>
            <a:r>
              <a:rPr lang="pt-BR" dirty="0"/>
              <a:t>) são um tipo especial de classe que representa um conjunto fixo de constantes. Elas são usadas quando há um número limitado de opções possíveis, como dias da semana, estados de um pedido ou tipos de pagamento. Diferente de variáveis final convencionais, um </a:t>
            </a:r>
            <a:r>
              <a:rPr lang="pt-BR" dirty="0" err="1"/>
              <a:t>enum</a:t>
            </a:r>
            <a:r>
              <a:rPr lang="pt-BR" dirty="0"/>
              <a:t> pode ter métodos, construtores e até atributos, tendo como vantagens:</a:t>
            </a:r>
          </a:p>
          <a:p>
            <a:pPr marL="1028700" lvl="1" indent="-342900"/>
            <a:r>
              <a:rPr lang="pt-BR" dirty="0"/>
              <a:t>Melhor semântica</a:t>
            </a:r>
          </a:p>
          <a:p>
            <a:pPr marL="1028700" lvl="1" indent="-342900"/>
            <a:r>
              <a:rPr lang="pt-BR" dirty="0"/>
              <a:t>Código mais legível e auxiliado pelo compilador</a:t>
            </a:r>
          </a:p>
        </p:txBody>
      </p:sp>
    </p:spTree>
    <p:extLst>
      <p:ext uri="{BB962C8B-B14F-4D97-AF65-F5344CB8AC3E}">
        <p14:creationId xmlns:p14="http://schemas.microsoft.com/office/powerpoint/2010/main" val="1639859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2E01F1-38F6-4690-BD9D-90A02974DD1D}"/>
              </a:ext>
            </a:extLst>
          </p:cNvPr>
          <p:cNvSpPr>
            <a:spLocks noGrp="1"/>
          </p:cNvSpPr>
          <p:nvPr>
            <p:ph type="title"/>
          </p:nvPr>
        </p:nvSpPr>
        <p:spPr/>
        <p:txBody>
          <a:bodyPr/>
          <a:lstStyle/>
          <a:p>
            <a:r>
              <a:rPr lang="pt-BR" dirty="0"/>
              <a:t>Exemplo – Ciclo de vida de um pedido</a:t>
            </a:r>
          </a:p>
        </p:txBody>
      </p:sp>
      <p:sp>
        <p:nvSpPr>
          <p:cNvPr id="4" name="Elipse 3">
            <a:extLst>
              <a:ext uri="{FF2B5EF4-FFF2-40B4-BE49-F238E27FC236}">
                <a16:creationId xmlns:a16="http://schemas.microsoft.com/office/drawing/2014/main" id="{1282368E-3874-4DFC-AF5B-F8384EAD0294}"/>
              </a:ext>
            </a:extLst>
          </p:cNvPr>
          <p:cNvSpPr/>
          <p:nvPr/>
        </p:nvSpPr>
        <p:spPr>
          <a:xfrm>
            <a:off x="5916000" y="1715623"/>
            <a:ext cx="360000" cy="36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Retângulo: Cantos Arredondados 4">
            <a:extLst>
              <a:ext uri="{FF2B5EF4-FFF2-40B4-BE49-F238E27FC236}">
                <a16:creationId xmlns:a16="http://schemas.microsoft.com/office/drawing/2014/main" id="{81DD6F8C-5917-4E8C-8CC8-21BCFAF9AEC1}"/>
              </a:ext>
            </a:extLst>
          </p:cNvPr>
          <p:cNvSpPr/>
          <p:nvPr/>
        </p:nvSpPr>
        <p:spPr>
          <a:xfrm>
            <a:off x="5376000" y="2455063"/>
            <a:ext cx="1440000" cy="540000"/>
          </a:xfrm>
          <a:prstGeom prst="roundRec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t-BR" sz="1200" dirty="0" err="1">
                <a:solidFill>
                  <a:schemeClr val="tx1"/>
                </a:solidFill>
                <a:latin typeface="Times New Roman" panose="02020603050405020304" pitchFamily="18" charset="0"/>
                <a:cs typeface="Times New Roman" panose="02020603050405020304" pitchFamily="18" charset="0"/>
              </a:rPr>
              <a:t>pagamentoPedente</a:t>
            </a:r>
            <a:endParaRPr lang="pt-BR" sz="1200" dirty="0">
              <a:solidFill>
                <a:schemeClr val="tx1"/>
              </a:solidFill>
              <a:latin typeface="Times New Roman" panose="02020603050405020304" pitchFamily="18" charset="0"/>
              <a:cs typeface="Times New Roman" panose="02020603050405020304" pitchFamily="18" charset="0"/>
            </a:endParaRPr>
          </a:p>
        </p:txBody>
      </p:sp>
      <p:sp>
        <p:nvSpPr>
          <p:cNvPr id="6" name="Retângulo: Cantos Arredondados 5">
            <a:extLst>
              <a:ext uri="{FF2B5EF4-FFF2-40B4-BE49-F238E27FC236}">
                <a16:creationId xmlns:a16="http://schemas.microsoft.com/office/drawing/2014/main" id="{CBAABF08-8E31-47A4-812E-7EFF0A093947}"/>
              </a:ext>
            </a:extLst>
          </p:cNvPr>
          <p:cNvSpPr/>
          <p:nvPr/>
        </p:nvSpPr>
        <p:spPr>
          <a:xfrm>
            <a:off x="5376000" y="3374503"/>
            <a:ext cx="1440000" cy="540000"/>
          </a:xfrm>
          <a:prstGeom prst="roundRec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t-BR" sz="1200" dirty="0">
                <a:solidFill>
                  <a:schemeClr val="tx1"/>
                </a:solidFill>
                <a:latin typeface="Times New Roman" panose="02020603050405020304" pitchFamily="18" charset="0"/>
                <a:cs typeface="Times New Roman" panose="02020603050405020304" pitchFamily="18" charset="0"/>
              </a:rPr>
              <a:t>processando</a:t>
            </a:r>
          </a:p>
        </p:txBody>
      </p:sp>
      <p:sp>
        <p:nvSpPr>
          <p:cNvPr id="7" name="Retângulo: Cantos Arredondados 6">
            <a:extLst>
              <a:ext uri="{FF2B5EF4-FFF2-40B4-BE49-F238E27FC236}">
                <a16:creationId xmlns:a16="http://schemas.microsoft.com/office/drawing/2014/main" id="{5653A840-D735-44AE-BE5B-B2CCEFE9916F}"/>
              </a:ext>
            </a:extLst>
          </p:cNvPr>
          <p:cNvSpPr/>
          <p:nvPr/>
        </p:nvSpPr>
        <p:spPr>
          <a:xfrm>
            <a:off x="5376000" y="4293943"/>
            <a:ext cx="1440000" cy="540000"/>
          </a:xfrm>
          <a:prstGeom prst="roundRec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t-BR" sz="1200" dirty="0">
                <a:solidFill>
                  <a:schemeClr val="tx1"/>
                </a:solidFill>
                <a:latin typeface="Times New Roman" panose="02020603050405020304" pitchFamily="18" charset="0"/>
                <a:cs typeface="Times New Roman" panose="02020603050405020304" pitchFamily="18" charset="0"/>
              </a:rPr>
              <a:t>enviado</a:t>
            </a:r>
          </a:p>
        </p:txBody>
      </p:sp>
      <p:sp>
        <p:nvSpPr>
          <p:cNvPr id="8" name="Retângulo: Cantos Arredondados 7">
            <a:extLst>
              <a:ext uri="{FF2B5EF4-FFF2-40B4-BE49-F238E27FC236}">
                <a16:creationId xmlns:a16="http://schemas.microsoft.com/office/drawing/2014/main" id="{EA3C4DB8-7148-4A8F-AF73-25964AE5DEA8}"/>
              </a:ext>
            </a:extLst>
          </p:cNvPr>
          <p:cNvSpPr/>
          <p:nvPr/>
        </p:nvSpPr>
        <p:spPr>
          <a:xfrm>
            <a:off x="5376000" y="5213383"/>
            <a:ext cx="1440000" cy="540000"/>
          </a:xfrm>
          <a:prstGeom prst="roundRect">
            <a:avLst/>
          </a:prstGeom>
          <a:solidFill>
            <a:schemeClr val="bg1"/>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t-BR" sz="1200" dirty="0">
                <a:solidFill>
                  <a:schemeClr val="tx1"/>
                </a:solidFill>
                <a:latin typeface="Times New Roman" panose="02020603050405020304" pitchFamily="18" charset="0"/>
                <a:cs typeface="Times New Roman" panose="02020603050405020304" pitchFamily="18" charset="0"/>
              </a:rPr>
              <a:t>entregue</a:t>
            </a:r>
          </a:p>
        </p:txBody>
      </p:sp>
      <p:sp>
        <p:nvSpPr>
          <p:cNvPr id="9" name="Elipse 8">
            <a:extLst>
              <a:ext uri="{FF2B5EF4-FFF2-40B4-BE49-F238E27FC236}">
                <a16:creationId xmlns:a16="http://schemas.microsoft.com/office/drawing/2014/main" id="{76C0DC08-B6E3-4AF4-8128-562429B3C71C}"/>
              </a:ext>
            </a:extLst>
          </p:cNvPr>
          <p:cNvSpPr/>
          <p:nvPr/>
        </p:nvSpPr>
        <p:spPr>
          <a:xfrm>
            <a:off x="5916000" y="6132824"/>
            <a:ext cx="360000" cy="360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7" name="Conector de Seta Reta 16">
            <a:extLst>
              <a:ext uri="{FF2B5EF4-FFF2-40B4-BE49-F238E27FC236}">
                <a16:creationId xmlns:a16="http://schemas.microsoft.com/office/drawing/2014/main" id="{AC698232-E982-4C08-A81C-08407146E11C}"/>
              </a:ext>
            </a:extLst>
          </p:cNvPr>
          <p:cNvCxnSpPr>
            <a:stCxn id="4" idx="4"/>
            <a:endCxn id="5" idx="0"/>
          </p:cNvCxnSpPr>
          <p:nvPr/>
        </p:nvCxnSpPr>
        <p:spPr>
          <a:xfrm>
            <a:off x="6096000" y="2075623"/>
            <a:ext cx="0" cy="3794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de Seta Reta 20">
            <a:extLst>
              <a:ext uri="{FF2B5EF4-FFF2-40B4-BE49-F238E27FC236}">
                <a16:creationId xmlns:a16="http://schemas.microsoft.com/office/drawing/2014/main" id="{DE820786-1015-4D53-B4FD-338C23009DCC}"/>
              </a:ext>
            </a:extLst>
          </p:cNvPr>
          <p:cNvCxnSpPr>
            <a:stCxn id="5" idx="2"/>
            <a:endCxn id="6" idx="0"/>
          </p:cNvCxnSpPr>
          <p:nvPr/>
        </p:nvCxnSpPr>
        <p:spPr>
          <a:xfrm>
            <a:off x="6096000" y="2995063"/>
            <a:ext cx="0" cy="3794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de Seta Reta 22">
            <a:extLst>
              <a:ext uri="{FF2B5EF4-FFF2-40B4-BE49-F238E27FC236}">
                <a16:creationId xmlns:a16="http://schemas.microsoft.com/office/drawing/2014/main" id="{62DD2803-5143-4840-880A-B69498C883F1}"/>
              </a:ext>
            </a:extLst>
          </p:cNvPr>
          <p:cNvCxnSpPr>
            <a:stCxn id="6" idx="2"/>
            <a:endCxn id="7" idx="0"/>
          </p:cNvCxnSpPr>
          <p:nvPr/>
        </p:nvCxnSpPr>
        <p:spPr>
          <a:xfrm>
            <a:off x="6096000" y="3914503"/>
            <a:ext cx="0" cy="3794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de Seta Reta 24">
            <a:extLst>
              <a:ext uri="{FF2B5EF4-FFF2-40B4-BE49-F238E27FC236}">
                <a16:creationId xmlns:a16="http://schemas.microsoft.com/office/drawing/2014/main" id="{23FCB8AB-7210-40B7-864E-7D7644FFEE33}"/>
              </a:ext>
            </a:extLst>
          </p:cNvPr>
          <p:cNvCxnSpPr>
            <a:stCxn id="7" idx="2"/>
            <a:endCxn id="8" idx="0"/>
          </p:cNvCxnSpPr>
          <p:nvPr/>
        </p:nvCxnSpPr>
        <p:spPr>
          <a:xfrm>
            <a:off x="6096000" y="4833943"/>
            <a:ext cx="0" cy="3794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de Seta Reta 26">
            <a:extLst>
              <a:ext uri="{FF2B5EF4-FFF2-40B4-BE49-F238E27FC236}">
                <a16:creationId xmlns:a16="http://schemas.microsoft.com/office/drawing/2014/main" id="{D46388DB-CC84-4CCD-A605-861A129253C7}"/>
              </a:ext>
            </a:extLst>
          </p:cNvPr>
          <p:cNvCxnSpPr>
            <a:stCxn id="8" idx="2"/>
            <a:endCxn id="9" idx="0"/>
          </p:cNvCxnSpPr>
          <p:nvPr/>
        </p:nvCxnSpPr>
        <p:spPr>
          <a:xfrm>
            <a:off x="6096000" y="5753383"/>
            <a:ext cx="0" cy="37944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CaixaDeTexto 27">
            <a:extLst>
              <a:ext uri="{FF2B5EF4-FFF2-40B4-BE49-F238E27FC236}">
                <a16:creationId xmlns:a16="http://schemas.microsoft.com/office/drawing/2014/main" id="{9711FE21-5735-4518-80E5-3B9D91C5A3CD}"/>
              </a:ext>
            </a:extLst>
          </p:cNvPr>
          <p:cNvSpPr txBox="1"/>
          <p:nvPr/>
        </p:nvSpPr>
        <p:spPr>
          <a:xfrm>
            <a:off x="6570756" y="3046283"/>
            <a:ext cx="805400" cy="276999"/>
          </a:xfrm>
          <a:prstGeom prst="rect">
            <a:avLst/>
          </a:prstGeom>
          <a:noFill/>
        </p:spPr>
        <p:txBody>
          <a:bodyPr wrap="square" rtlCol="0">
            <a:spAutoFit/>
          </a:bodyPr>
          <a:lstStyle/>
          <a:p>
            <a:r>
              <a:rPr lang="pt-BR" sz="1200" dirty="0" err="1">
                <a:latin typeface="Times New Roman" panose="02020603050405020304" pitchFamily="18" charset="0"/>
                <a:cs typeface="Times New Roman" panose="02020603050405020304" pitchFamily="18" charset="0"/>
              </a:rPr>
              <a:t>cobranca</a:t>
            </a:r>
            <a:endParaRPr lang="pt-BR" sz="1200" dirty="0">
              <a:latin typeface="Times New Roman" panose="02020603050405020304" pitchFamily="18" charset="0"/>
              <a:cs typeface="Times New Roman" panose="02020603050405020304" pitchFamily="18" charset="0"/>
            </a:endParaRPr>
          </a:p>
        </p:txBody>
      </p:sp>
      <p:sp>
        <p:nvSpPr>
          <p:cNvPr id="29" name="CaixaDeTexto 28">
            <a:extLst>
              <a:ext uri="{FF2B5EF4-FFF2-40B4-BE49-F238E27FC236}">
                <a16:creationId xmlns:a16="http://schemas.microsoft.com/office/drawing/2014/main" id="{74B0A4B2-DC6B-46DD-86A1-1B44E7AD98F8}"/>
              </a:ext>
            </a:extLst>
          </p:cNvPr>
          <p:cNvSpPr txBox="1"/>
          <p:nvPr/>
        </p:nvSpPr>
        <p:spPr>
          <a:xfrm>
            <a:off x="6570756" y="3965723"/>
            <a:ext cx="805400" cy="276999"/>
          </a:xfrm>
          <a:prstGeom prst="rect">
            <a:avLst/>
          </a:prstGeom>
          <a:noFill/>
        </p:spPr>
        <p:txBody>
          <a:bodyPr wrap="square" rtlCol="0">
            <a:spAutoFit/>
          </a:bodyPr>
          <a:lstStyle/>
          <a:p>
            <a:r>
              <a:rPr lang="pt-BR" sz="1200" dirty="0" err="1">
                <a:latin typeface="Times New Roman" panose="02020603050405020304" pitchFamily="18" charset="0"/>
                <a:cs typeface="Times New Roman" panose="02020603050405020304" pitchFamily="18" charset="0"/>
              </a:rPr>
              <a:t>expidicao</a:t>
            </a:r>
            <a:endParaRPr lang="pt-BR" sz="1200" dirty="0">
              <a:latin typeface="Times New Roman" panose="02020603050405020304" pitchFamily="18" charset="0"/>
              <a:cs typeface="Times New Roman" panose="02020603050405020304" pitchFamily="18" charset="0"/>
            </a:endParaRPr>
          </a:p>
        </p:txBody>
      </p:sp>
      <p:sp>
        <p:nvSpPr>
          <p:cNvPr id="30" name="CaixaDeTexto 29">
            <a:extLst>
              <a:ext uri="{FF2B5EF4-FFF2-40B4-BE49-F238E27FC236}">
                <a16:creationId xmlns:a16="http://schemas.microsoft.com/office/drawing/2014/main" id="{A9754EAC-E5EF-422B-9FCC-7C077383A8BE}"/>
              </a:ext>
            </a:extLst>
          </p:cNvPr>
          <p:cNvSpPr txBox="1"/>
          <p:nvPr/>
        </p:nvSpPr>
        <p:spPr>
          <a:xfrm>
            <a:off x="6570756" y="4885163"/>
            <a:ext cx="805400" cy="276999"/>
          </a:xfrm>
          <a:prstGeom prst="rect">
            <a:avLst/>
          </a:prstGeom>
          <a:noFill/>
        </p:spPr>
        <p:txBody>
          <a:bodyPr wrap="square" rtlCol="0">
            <a:spAutoFit/>
          </a:bodyPr>
          <a:lstStyle/>
          <a:p>
            <a:r>
              <a:rPr lang="pt-BR" sz="1200" dirty="0">
                <a:latin typeface="Times New Roman" panose="02020603050405020304" pitchFamily="18" charset="0"/>
                <a:cs typeface="Times New Roman" panose="02020603050405020304" pitchFamily="18" charset="0"/>
              </a:rPr>
              <a:t>entregar</a:t>
            </a:r>
          </a:p>
        </p:txBody>
      </p:sp>
    </p:spTree>
    <p:extLst>
      <p:ext uri="{BB962C8B-B14F-4D97-AF65-F5344CB8AC3E}">
        <p14:creationId xmlns:p14="http://schemas.microsoft.com/office/powerpoint/2010/main" val="3903066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553AE7-AA7B-4D96-84DD-4943C49EA982}"/>
              </a:ext>
            </a:extLst>
          </p:cNvPr>
          <p:cNvSpPr>
            <a:spLocks noGrp="1"/>
          </p:cNvSpPr>
          <p:nvPr>
            <p:ph type="title"/>
          </p:nvPr>
        </p:nvSpPr>
        <p:spPr/>
        <p:txBody>
          <a:bodyPr/>
          <a:lstStyle/>
          <a:p>
            <a:r>
              <a:rPr lang="pt-BR" dirty="0"/>
              <a:t>Criando a classe enumerada</a:t>
            </a:r>
          </a:p>
        </p:txBody>
      </p:sp>
      <p:sp>
        <p:nvSpPr>
          <p:cNvPr id="4" name="Retângulo 3">
            <a:extLst>
              <a:ext uri="{FF2B5EF4-FFF2-40B4-BE49-F238E27FC236}">
                <a16:creationId xmlns:a16="http://schemas.microsoft.com/office/drawing/2014/main" id="{5C7D2A6F-A459-499C-AD14-95D9BC8529EE}"/>
              </a:ext>
            </a:extLst>
          </p:cNvPr>
          <p:cNvSpPr/>
          <p:nvPr/>
        </p:nvSpPr>
        <p:spPr>
          <a:xfrm>
            <a:off x="7058025" y="2984064"/>
            <a:ext cx="3381375" cy="2308324"/>
          </a:xfrm>
          <a:prstGeom prst="rect">
            <a:avLst/>
          </a:prstGeom>
        </p:spPr>
        <p:txBody>
          <a:bodyPr wrap="square">
            <a:spAutoFit/>
          </a:bodyPr>
          <a:lstStyle/>
          <a:p>
            <a:r>
              <a:rPr lang="pt-BR" b="1" dirty="0" err="1">
                <a:solidFill>
                  <a:srgbClr val="7F0055"/>
                </a:solidFill>
                <a:latin typeface="Consolas" panose="020B0609020204030204" pitchFamily="49" charset="0"/>
              </a:rPr>
              <a:t>package</a:t>
            </a:r>
            <a:r>
              <a:rPr lang="pt-BR" dirty="0">
                <a:solidFill>
                  <a:srgbClr val="000000"/>
                </a:solidFill>
                <a:latin typeface="Consolas" panose="020B0609020204030204" pitchFamily="49" charset="0"/>
              </a:rPr>
              <a:t> </a:t>
            </a:r>
            <a:r>
              <a:rPr lang="pt-BR" dirty="0" err="1">
                <a:solidFill>
                  <a:srgbClr val="000000"/>
                </a:solidFill>
                <a:latin typeface="Consolas" panose="020B0609020204030204" pitchFamily="49" charset="0"/>
              </a:rPr>
              <a:t>entidades.enums</a:t>
            </a:r>
            <a:r>
              <a:rPr lang="pt-BR" dirty="0">
                <a:solidFill>
                  <a:srgbClr val="000000"/>
                </a:solidFill>
                <a:latin typeface="Consolas" panose="020B0609020204030204" pitchFamily="49" charset="0"/>
              </a:rPr>
              <a:t>;</a:t>
            </a:r>
          </a:p>
          <a:p>
            <a:endParaRPr lang="pt-BR" dirty="0">
              <a:solidFill>
                <a:srgbClr val="000000"/>
              </a:solidFill>
              <a:latin typeface="Consolas" panose="020B0609020204030204" pitchFamily="49" charset="0"/>
            </a:endParaRPr>
          </a:p>
          <a:p>
            <a:r>
              <a:rPr lang="pt-BR" b="1" dirty="0" err="1">
                <a:solidFill>
                  <a:srgbClr val="7F0055"/>
                </a:solidFill>
                <a:latin typeface="Consolas" panose="020B0609020204030204" pitchFamily="49" charset="0"/>
              </a:rPr>
              <a:t>public</a:t>
            </a:r>
            <a:r>
              <a:rPr lang="pt-BR" dirty="0">
                <a:solidFill>
                  <a:srgbClr val="000000"/>
                </a:solidFill>
                <a:latin typeface="Consolas" panose="020B0609020204030204" pitchFamily="49" charset="0"/>
              </a:rPr>
              <a:t> </a:t>
            </a:r>
            <a:r>
              <a:rPr lang="pt-BR" b="1" dirty="0" err="1">
                <a:solidFill>
                  <a:srgbClr val="7F0055"/>
                </a:solidFill>
                <a:latin typeface="Consolas" panose="020B0609020204030204" pitchFamily="49" charset="0"/>
              </a:rPr>
              <a:t>enum</a:t>
            </a:r>
            <a:r>
              <a:rPr lang="pt-BR" dirty="0">
                <a:solidFill>
                  <a:srgbClr val="000000"/>
                </a:solidFill>
                <a:latin typeface="Consolas" panose="020B0609020204030204" pitchFamily="49" charset="0"/>
              </a:rPr>
              <a:t> </a:t>
            </a:r>
            <a:r>
              <a:rPr lang="pt-BR" dirty="0" err="1">
                <a:solidFill>
                  <a:srgbClr val="000000"/>
                </a:solidFill>
                <a:latin typeface="Consolas" panose="020B0609020204030204" pitchFamily="49" charset="0"/>
              </a:rPr>
              <a:t>OrderStatus</a:t>
            </a:r>
            <a:r>
              <a:rPr lang="pt-BR" dirty="0">
                <a:solidFill>
                  <a:srgbClr val="000000"/>
                </a:solidFill>
                <a:latin typeface="Consolas" panose="020B0609020204030204" pitchFamily="49" charset="0"/>
              </a:rPr>
              <a:t> {</a:t>
            </a:r>
          </a:p>
          <a:p>
            <a:pPr indent="457200"/>
            <a:r>
              <a:rPr lang="pt-BR" b="1" i="1" dirty="0">
                <a:solidFill>
                  <a:srgbClr val="0000C0"/>
                </a:solidFill>
                <a:latin typeface="Consolas" panose="020B0609020204030204" pitchFamily="49" charset="0"/>
              </a:rPr>
              <a:t>PAGAMENTO_PENDENTE</a:t>
            </a:r>
            <a:r>
              <a:rPr lang="pt-BR" dirty="0">
                <a:solidFill>
                  <a:srgbClr val="000000"/>
                </a:solidFill>
                <a:latin typeface="Consolas" panose="020B0609020204030204" pitchFamily="49" charset="0"/>
              </a:rPr>
              <a:t>,</a:t>
            </a:r>
          </a:p>
          <a:p>
            <a:pPr indent="457200"/>
            <a:r>
              <a:rPr lang="pt-BR" b="1" i="1" dirty="0">
                <a:solidFill>
                  <a:srgbClr val="0000C0"/>
                </a:solidFill>
                <a:latin typeface="Consolas" panose="020B0609020204030204" pitchFamily="49" charset="0"/>
              </a:rPr>
              <a:t>PROCESSANDO</a:t>
            </a:r>
            <a:r>
              <a:rPr lang="pt-BR" dirty="0">
                <a:solidFill>
                  <a:srgbClr val="000000"/>
                </a:solidFill>
                <a:latin typeface="Consolas" panose="020B0609020204030204" pitchFamily="49" charset="0"/>
              </a:rPr>
              <a:t>,</a:t>
            </a:r>
          </a:p>
          <a:p>
            <a:pPr indent="457200"/>
            <a:r>
              <a:rPr lang="pt-BR" b="1" i="1" dirty="0">
                <a:solidFill>
                  <a:srgbClr val="0000C0"/>
                </a:solidFill>
                <a:latin typeface="Consolas" panose="020B0609020204030204" pitchFamily="49" charset="0"/>
              </a:rPr>
              <a:t>ENVIADO</a:t>
            </a:r>
            <a:r>
              <a:rPr lang="pt-BR" dirty="0">
                <a:solidFill>
                  <a:srgbClr val="000000"/>
                </a:solidFill>
                <a:latin typeface="Consolas" panose="020B0609020204030204" pitchFamily="49" charset="0"/>
              </a:rPr>
              <a:t>,</a:t>
            </a:r>
          </a:p>
          <a:p>
            <a:pPr indent="457200"/>
            <a:r>
              <a:rPr lang="pt-BR" b="1" i="1" dirty="0">
                <a:solidFill>
                  <a:srgbClr val="0000C0"/>
                </a:solidFill>
                <a:latin typeface="Consolas" panose="020B0609020204030204" pitchFamily="49" charset="0"/>
              </a:rPr>
              <a:t>ENTREGUE</a:t>
            </a:r>
            <a:r>
              <a:rPr lang="pt-BR" dirty="0">
                <a:solidFill>
                  <a:srgbClr val="000000"/>
                </a:solidFill>
                <a:latin typeface="Consolas" panose="020B0609020204030204" pitchFamily="49" charset="0"/>
              </a:rPr>
              <a:t>,</a:t>
            </a:r>
          </a:p>
          <a:p>
            <a:r>
              <a:rPr lang="pt-BR" dirty="0">
                <a:solidFill>
                  <a:srgbClr val="000000"/>
                </a:solidFill>
                <a:latin typeface="Consolas" panose="020B0609020204030204" pitchFamily="49" charset="0"/>
              </a:rPr>
              <a:t>}</a:t>
            </a:r>
          </a:p>
        </p:txBody>
      </p:sp>
      <p:pic>
        <p:nvPicPr>
          <p:cNvPr id="5" name="Imagem 4">
            <a:extLst>
              <a:ext uri="{FF2B5EF4-FFF2-40B4-BE49-F238E27FC236}">
                <a16:creationId xmlns:a16="http://schemas.microsoft.com/office/drawing/2014/main" id="{0791D49D-8355-489E-9C1A-F5CEAFE983E1}"/>
              </a:ext>
            </a:extLst>
          </p:cNvPr>
          <p:cNvPicPr>
            <a:picLocks noChangeAspect="1"/>
          </p:cNvPicPr>
          <p:nvPr/>
        </p:nvPicPr>
        <p:blipFill>
          <a:blip r:embed="rId2"/>
          <a:stretch>
            <a:fillRect/>
          </a:stretch>
        </p:blipFill>
        <p:spPr>
          <a:xfrm>
            <a:off x="1752600" y="2984064"/>
            <a:ext cx="3086100" cy="2338314"/>
          </a:xfrm>
          <a:prstGeom prst="rect">
            <a:avLst/>
          </a:prstGeom>
        </p:spPr>
      </p:pic>
      <p:sp>
        <p:nvSpPr>
          <p:cNvPr id="6" name="CaixaDeTexto 5">
            <a:extLst>
              <a:ext uri="{FF2B5EF4-FFF2-40B4-BE49-F238E27FC236}">
                <a16:creationId xmlns:a16="http://schemas.microsoft.com/office/drawing/2014/main" id="{EA1AD3ED-1C71-4FB3-B714-9350BE5CFE3D}"/>
              </a:ext>
            </a:extLst>
          </p:cNvPr>
          <p:cNvSpPr txBox="1"/>
          <p:nvPr/>
        </p:nvSpPr>
        <p:spPr>
          <a:xfrm>
            <a:off x="2290763" y="2550378"/>
            <a:ext cx="2009775" cy="369332"/>
          </a:xfrm>
          <a:prstGeom prst="rect">
            <a:avLst/>
          </a:prstGeom>
          <a:noFill/>
        </p:spPr>
        <p:txBody>
          <a:bodyPr wrap="square" rtlCol="0">
            <a:spAutoFit/>
          </a:bodyPr>
          <a:lstStyle/>
          <a:p>
            <a:pPr algn="ctr"/>
            <a:r>
              <a:rPr lang="pt-BR" dirty="0">
                <a:latin typeface="Times New Roman" panose="02020603050405020304" pitchFamily="18" charset="0"/>
                <a:cs typeface="Times New Roman" panose="02020603050405020304" pitchFamily="18" charset="0"/>
              </a:rPr>
              <a:t>Classe enumerada</a:t>
            </a:r>
          </a:p>
        </p:txBody>
      </p:sp>
      <p:sp>
        <p:nvSpPr>
          <p:cNvPr id="7" name="CaixaDeTexto 6">
            <a:extLst>
              <a:ext uri="{FF2B5EF4-FFF2-40B4-BE49-F238E27FC236}">
                <a16:creationId xmlns:a16="http://schemas.microsoft.com/office/drawing/2014/main" id="{AF8BCA77-58F1-4609-A89F-912354AAD3B7}"/>
              </a:ext>
            </a:extLst>
          </p:cNvPr>
          <p:cNvSpPr txBox="1"/>
          <p:nvPr/>
        </p:nvSpPr>
        <p:spPr>
          <a:xfrm>
            <a:off x="7460457" y="2550378"/>
            <a:ext cx="2576511" cy="369332"/>
          </a:xfrm>
          <a:prstGeom prst="rect">
            <a:avLst/>
          </a:prstGeom>
          <a:noFill/>
        </p:spPr>
        <p:txBody>
          <a:bodyPr wrap="square" rtlCol="0">
            <a:spAutoFit/>
          </a:bodyPr>
          <a:lstStyle/>
          <a:p>
            <a:pPr algn="ctr"/>
            <a:r>
              <a:rPr lang="pt-BR" dirty="0">
                <a:latin typeface="Times New Roman" panose="02020603050405020304" pitchFamily="18" charset="0"/>
                <a:cs typeface="Times New Roman" panose="02020603050405020304" pitchFamily="18" charset="0"/>
              </a:rPr>
              <a:t>Código classe enumerada</a:t>
            </a:r>
          </a:p>
        </p:txBody>
      </p:sp>
    </p:spTree>
    <p:extLst>
      <p:ext uri="{BB962C8B-B14F-4D97-AF65-F5344CB8AC3E}">
        <p14:creationId xmlns:p14="http://schemas.microsoft.com/office/powerpoint/2010/main" val="814556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2C4781-775D-46DD-BC08-010D81CC06E6}"/>
              </a:ext>
            </a:extLst>
          </p:cNvPr>
          <p:cNvSpPr>
            <a:spLocks noGrp="1"/>
          </p:cNvSpPr>
          <p:nvPr>
            <p:ph type="title"/>
          </p:nvPr>
        </p:nvSpPr>
        <p:spPr/>
        <p:txBody>
          <a:bodyPr/>
          <a:lstStyle/>
          <a:p>
            <a:r>
              <a:rPr lang="pt-BR" dirty="0"/>
              <a:t>Criando a classe Pedido</a:t>
            </a:r>
          </a:p>
        </p:txBody>
      </p:sp>
      <p:sp>
        <p:nvSpPr>
          <p:cNvPr id="4" name="Retângulo 3">
            <a:extLst>
              <a:ext uri="{FF2B5EF4-FFF2-40B4-BE49-F238E27FC236}">
                <a16:creationId xmlns:a16="http://schemas.microsoft.com/office/drawing/2014/main" id="{48188E54-3CA0-4C02-8982-6A34F2E2C9D7}"/>
              </a:ext>
            </a:extLst>
          </p:cNvPr>
          <p:cNvSpPr/>
          <p:nvPr/>
        </p:nvSpPr>
        <p:spPr>
          <a:xfrm>
            <a:off x="1396885" y="2546026"/>
            <a:ext cx="5022965" cy="3416320"/>
          </a:xfrm>
          <a:prstGeom prst="rect">
            <a:avLst/>
          </a:prstGeom>
        </p:spPr>
        <p:txBody>
          <a:bodyPr wrap="square">
            <a:spAutoFit/>
          </a:bodyPr>
          <a:lstStyle/>
          <a:p>
            <a:r>
              <a:rPr lang="pt-BR" b="1" dirty="0" err="1">
                <a:solidFill>
                  <a:srgbClr val="7F0055"/>
                </a:solidFill>
                <a:latin typeface="Consolas" panose="020B0609020204030204" pitchFamily="49" charset="0"/>
              </a:rPr>
              <a:t>package</a:t>
            </a:r>
            <a:r>
              <a:rPr lang="pt-BR" dirty="0">
                <a:solidFill>
                  <a:srgbClr val="000000"/>
                </a:solidFill>
                <a:latin typeface="Consolas" panose="020B0609020204030204" pitchFamily="49" charset="0"/>
              </a:rPr>
              <a:t> entidades;</a:t>
            </a:r>
          </a:p>
          <a:p>
            <a:r>
              <a:rPr lang="pt-BR" b="1" dirty="0" err="1">
                <a:solidFill>
                  <a:srgbClr val="7F0055"/>
                </a:solidFill>
                <a:latin typeface="Consolas" panose="020B0609020204030204" pitchFamily="49" charset="0"/>
              </a:rPr>
              <a:t>import</a:t>
            </a:r>
            <a:r>
              <a:rPr lang="pt-BR" dirty="0">
                <a:solidFill>
                  <a:srgbClr val="000000"/>
                </a:solidFill>
                <a:latin typeface="Consolas" panose="020B0609020204030204" pitchFamily="49" charset="0"/>
              </a:rPr>
              <a:t> </a:t>
            </a:r>
            <a:r>
              <a:rPr lang="pt-BR" dirty="0" err="1">
                <a:solidFill>
                  <a:srgbClr val="000000"/>
                </a:solidFill>
                <a:latin typeface="Consolas" panose="020B0609020204030204" pitchFamily="49" charset="0"/>
              </a:rPr>
              <a:t>java.util.Date</a:t>
            </a:r>
            <a:r>
              <a:rPr lang="pt-BR" dirty="0">
                <a:solidFill>
                  <a:srgbClr val="000000"/>
                </a:solidFill>
                <a:latin typeface="Consolas" panose="020B0609020204030204" pitchFamily="49" charset="0"/>
              </a:rPr>
              <a:t>;</a:t>
            </a:r>
          </a:p>
          <a:p>
            <a:br>
              <a:rPr lang="pt-BR" dirty="0">
                <a:solidFill>
                  <a:srgbClr val="000000"/>
                </a:solidFill>
                <a:latin typeface="Consolas" panose="020B0609020204030204" pitchFamily="49" charset="0"/>
              </a:rPr>
            </a:br>
            <a:endParaRPr lang="pt-BR" dirty="0">
              <a:solidFill>
                <a:srgbClr val="000000"/>
              </a:solidFill>
              <a:latin typeface="Consolas" panose="020B0609020204030204" pitchFamily="49" charset="0"/>
            </a:endParaRPr>
          </a:p>
          <a:p>
            <a:r>
              <a:rPr lang="pt-BR" b="1" dirty="0" err="1">
                <a:solidFill>
                  <a:srgbClr val="7F0055"/>
                </a:solidFill>
                <a:latin typeface="Consolas" panose="020B0609020204030204" pitchFamily="49" charset="0"/>
              </a:rPr>
              <a:t>import</a:t>
            </a:r>
            <a:r>
              <a:rPr lang="pt-BR" dirty="0">
                <a:solidFill>
                  <a:srgbClr val="000000"/>
                </a:solidFill>
                <a:latin typeface="Consolas" panose="020B0609020204030204" pitchFamily="49" charset="0"/>
              </a:rPr>
              <a:t> </a:t>
            </a:r>
            <a:r>
              <a:rPr lang="pt-BR" dirty="0" err="1">
                <a:solidFill>
                  <a:srgbClr val="000000"/>
                </a:solidFill>
                <a:latin typeface="Consolas" panose="020B0609020204030204" pitchFamily="49" charset="0"/>
              </a:rPr>
              <a:t>entidades.enums.OrderStatus</a:t>
            </a:r>
            <a:r>
              <a:rPr lang="pt-BR" dirty="0">
                <a:solidFill>
                  <a:srgbClr val="000000"/>
                </a:solidFill>
                <a:latin typeface="Consolas" panose="020B0609020204030204" pitchFamily="49" charset="0"/>
              </a:rPr>
              <a:t>;</a:t>
            </a:r>
          </a:p>
          <a:p>
            <a:br>
              <a:rPr lang="pt-BR" dirty="0">
                <a:solidFill>
                  <a:srgbClr val="000000"/>
                </a:solidFill>
                <a:latin typeface="Consolas" panose="020B0609020204030204" pitchFamily="49" charset="0"/>
              </a:rPr>
            </a:br>
            <a:endParaRPr lang="pt-BR" dirty="0">
              <a:solidFill>
                <a:srgbClr val="000000"/>
              </a:solidFill>
              <a:latin typeface="Consolas" panose="020B0609020204030204" pitchFamily="49" charset="0"/>
            </a:endParaRPr>
          </a:p>
          <a:p>
            <a:r>
              <a:rPr lang="pt-BR" b="1" dirty="0" err="1">
                <a:solidFill>
                  <a:srgbClr val="7F0055"/>
                </a:solidFill>
                <a:latin typeface="Consolas" panose="020B0609020204030204" pitchFamily="49" charset="0"/>
              </a:rPr>
              <a:t>public</a:t>
            </a:r>
            <a:r>
              <a:rPr lang="pt-BR" dirty="0">
                <a:solidFill>
                  <a:srgbClr val="000000"/>
                </a:solidFill>
                <a:latin typeface="Consolas" panose="020B0609020204030204" pitchFamily="49" charset="0"/>
              </a:rPr>
              <a:t> </a:t>
            </a:r>
            <a:r>
              <a:rPr lang="pt-BR" b="1" dirty="0" err="1">
                <a:solidFill>
                  <a:srgbClr val="7F0055"/>
                </a:solidFill>
                <a:latin typeface="Consolas" panose="020B0609020204030204" pitchFamily="49" charset="0"/>
              </a:rPr>
              <a:t>class</a:t>
            </a:r>
            <a:r>
              <a:rPr lang="pt-BR" dirty="0">
                <a:solidFill>
                  <a:srgbClr val="000000"/>
                </a:solidFill>
                <a:latin typeface="Consolas" panose="020B0609020204030204" pitchFamily="49" charset="0"/>
              </a:rPr>
              <a:t> Ordem {</a:t>
            </a:r>
          </a:p>
          <a:p>
            <a:pPr lvl="1"/>
            <a:r>
              <a:rPr lang="pt-BR" b="1" dirty="0" err="1">
                <a:solidFill>
                  <a:srgbClr val="7F0055"/>
                </a:solidFill>
                <a:latin typeface="Consolas" panose="020B0609020204030204" pitchFamily="49" charset="0"/>
              </a:rPr>
              <a:t>private</a:t>
            </a:r>
            <a:r>
              <a:rPr lang="pt-BR" dirty="0">
                <a:solidFill>
                  <a:srgbClr val="000000"/>
                </a:solidFill>
                <a:latin typeface="Consolas" panose="020B0609020204030204" pitchFamily="49" charset="0"/>
              </a:rPr>
              <a:t> </a:t>
            </a:r>
            <a:r>
              <a:rPr lang="pt-BR" b="1" dirty="0">
                <a:solidFill>
                  <a:srgbClr val="7F0055"/>
                </a:solidFill>
                <a:latin typeface="Consolas" panose="020B0609020204030204" pitchFamily="49" charset="0"/>
              </a:rPr>
              <a:t>int</a:t>
            </a:r>
            <a:r>
              <a:rPr lang="pt-BR" dirty="0">
                <a:solidFill>
                  <a:srgbClr val="000000"/>
                </a:solidFill>
                <a:latin typeface="Consolas" panose="020B0609020204030204" pitchFamily="49" charset="0"/>
              </a:rPr>
              <a:t> </a:t>
            </a:r>
            <a:r>
              <a:rPr lang="pt-BR" dirty="0">
                <a:solidFill>
                  <a:srgbClr val="0000C0"/>
                </a:solidFill>
                <a:latin typeface="Consolas" panose="020B0609020204030204" pitchFamily="49" charset="0"/>
              </a:rPr>
              <a:t>id</a:t>
            </a:r>
            <a:r>
              <a:rPr lang="pt-BR" dirty="0">
                <a:solidFill>
                  <a:srgbClr val="000000"/>
                </a:solidFill>
                <a:latin typeface="Consolas" panose="020B0609020204030204" pitchFamily="49" charset="0"/>
              </a:rPr>
              <a:t>;</a:t>
            </a:r>
          </a:p>
          <a:p>
            <a:pPr lvl="1"/>
            <a:r>
              <a:rPr lang="pt-BR" b="1" dirty="0" err="1">
                <a:solidFill>
                  <a:srgbClr val="7F0055"/>
                </a:solidFill>
                <a:latin typeface="Consolas" panose="020B0609020204030204" pitchFamily="49" charset="0"/>
              </a:rPr>
              <a:t>private</a:t>
            </a:r>
            <a:r>
              <a:rPr lang="pt-BR" dirty="0">
                <a:solidFill>
                  <a:srgbClr val="000000"/>
                </a:solidFill>
                <a:latin typeface="Consolas" panose="020B0609020204030204" pitchFamily="49" charset="0"/>
              </a:rPr>
              <a:t> Date </a:t>
            </a:r>
            <a:r>
              <a:rPr lang="pt-BR" dirty="0" err="1">
                <a:solidFill>
                  <a:srgbClr val="0000C0"/>
                </a:solidFill>
                <a:latin typeface="Consolas" panose="020B0609020204030204" pitchFamily="49" charset="0"/>
              </a:rPr>
              <a:t>moment</a:t>
            </a:r>
            <a:r>
              <a:rPr lang="pt-BR" dirty="0">
                <a:solidFill>
                  <a:srgbClr val="000000"/>
                </a:solidFill>
                <a:latin typeface="Consolas" panose="020B0609020204030204" pitchFamily="49" charset="0"/>
              </a:rPr>
              <a:t>;</a:t>
            </a:r>
          </a:p>
          <a:p>
            <a:pPr lvl="1"/>
            <a:r>
              <a:rPr lang="pt-BR" b="1" dirty="0" err="1">
                <a:solidFill>
                  <a:srgbClr val="7F0055"/>
                </a:solidFill>
                <a:latin typeface="Consolas" panose="020B0609020204030204" pitchFamily="49" charset="0"/>
              </a:rPr>
              <a:t>private</a:t>
            </a:r>
            <a:r>
              <a:rPr lang="pt-BR" dirty="0">
                <a:solidFill>
                  <a:srgbClr val="000000"/>
                </a:solidFill>
                <a:latin typeface="Consolas" panose="020B0609020204030204" pitchFamily="49" charset="0"/>
              </a:rPr>
              <a:t> </a:t>
            </a:r>
            <a:r>
              <a:rPr lang="pt-BR" dirty="0" err="1">
                <a:solidFill>
                  <a:srgbClr val="000000"/>
                </a:solidFill>
                <a:latin typeface="Consolas" panose="020B0609020204030204" pitchFamily="49" charset="0"/>
              </a:rPr>
              <a:t>OrderStatus</a:t>
            </a:r>
            <a:r>
              <a:rPr lang="pt-BR" dirty="0">
                <a:solidFill>
                  <a:srgbClr val="000000"/>
                </a:solidFill>
                <a:latin typeface="Consolas" panose="020B0609020204030204" pitchFamily="49" charset="0"/>
              </a:rPr>
              <a:t> </a:t>
            </a:r>
            <a:r>
              <a:rPr lang="pt-BR" dirty="0">
                <a:solidFill>
                  <a:srgbClr val="0000C0"/>
                </a:solidFill>
                <a:latin typeface="Consolas" panose="020B0609020204030204" pitchFamily="49" charset="0"/>
              </a:rPr>
              <a:t>status</a:t>
            </a:r>
            <a:r>
              <a:rPr lang="pt-BR" dirty="0">
                <a:solidFill>
                  <a:srgbClr val="000000"/>
                </a:solidFill>
                <a:latin typeface="Consolas" panose="020B0609020204030204" pitchFamily="49" charset="0"/>
              </a:rPr>
              <a:t>;</a:t>
            </a:r>
          </a:p>
          <a:p>
            <a:pPr marL="0" lvl="1"/>
            <a:r>
              <a:rPr lang="pt-BR" dirty="0">
                <a:solidFill>
                  <a:srgbClr val="000000"/>
                </a:solidFill>
                <a:latin typeface="Consolas" panose="020B0609020204030204" pitchFamily="49" charset="0"/>
              </a:rPr>
              <a:t>}</a:t>
            </a:r>
          </a:p>
        </p:txBody>
      </p:sp>
      <p:sp>
        <p:nvSpPr>
          <p:cNvPr id="5" name="CaixaDeTexto 4">
            <a:extLst>
              <a:ext uri="{FF2B5EF4-FFF2-40B4-BE49-F238E27FC236}">
                <a16:creationId xmlns:a16="http://schemas.microsoft.com/office/drawing/2014/main" id="{BF9E1BA4-474E-4107-8321-046E6CD40E4E}"/>
              </a:ext>
            </a:extLst>
          </p:cNvPr>
          <p:cNvSpPr txBox="1"/>
          <p:nvPr/>
        </p:nvSpPr>
        <p:spPr>
          <a:xfrm>
            <a:off x="7429500" y="3398503"/>
            <a:ext cx="3019425" cy="1711366"/>
          </a:xfrm>
          <a:prstGeom prst="rect">
            <a:avLst/>
          </a:prstGeom>
          <a:noFill/>
        </p:spPr>
        <p:txBody>
          <a:bodyPr wrap="square" rtlCol="0">
            <a:spAutoFit/>
          </a:bodyPr>
          <a:lstStyle/>
          <a:p>
            <a:pPr>
              <a:lnSpc>
                <a:spcPct val="150000"/>
              </a:lnSpc>
            </a:pPr>
            <a:r>
              <a:rPr lang="pt-BR" dirty="0">
                <a:latin typeface="Times New Roman" panose="02020603050405020304" pitchFamily="18" charset="0"/>
                <a:cs typeface="Times New Roman" panose="02020603050405020304" pitchFamily="18" charset="0"/>
              </a:rPr>
              <a:t>Criar os:</a:t>
            </a:r>
          </a:p>
          <a:p>
            <a:pPr marL="742950" lvl="1" indent="-285750">
              <a:lnSpc>
                <a:spcPct val="150000"/>
              </a:lnSpc>
              <a:buFont typeface="Arial" panose="020B0604020202020204" pitchFamily="34" charset="0"/>
              <a:buChar char="•"/>
            </a:pPr>
            <a:r>
              <a:rPr lang="pt-BR" dirty="0">
                <a:latin typeface="Times New Roman" panose="02020603050405020304" pitchFamily="18" charset="0"/>
                <a:cs typeface="Times New Roman" panose="02020603050405020304" pitchFamily="18" charset="0"/>
              </a:rPr>
              <a:t>Construtores</a:t>
            </a:r>
          </a:p>
          <a:p>
            <a:pPr marL="742950" lvl="1" indent="-285750">
              <a:lnSpc>
                <a:spcPct val="150000"/>
              </a:lnSpc>
              <a:buFont typeface="Arial" panose="020B0604020202020204" pitchFamily="34" charset="0"/>
              <a:buChar char="•"/>
            </a:pPr>
            <a:r>
              <a:rPr lang="pt-BR" dirty="0" err="1">
                <a:latin typeface="Times New Roman" panose="02020603050405020304" pitchFamily="18" charset="0"/>
                <a:cs typeface="Times New Roman" panose="02020603050405020304" pitchFamily="18" charset="0"/>
              </a:rPr>
              <a:t>Getters</a:t>
            </a:r>
            <a:r>
              <a:rPr lang="pt-BR" dirty="0">
                <a:latin typeface="Times New Roman" panose="02020603050405020304" pitchFamily="18" charset="0"/>
                <a:cs typeface="Times New Roman" panose="02020603050405020304" pitchFamily="18" charset="0"/>
              </a:rPr>
              <a:t> e </a:t>
            </a:r>
            <a:r>
              <a:rPr lang="pt-BR" dirty="0" err="1">
                <a:latin typeface="Times New Roman" panose="02020603050405020304" pitchFamily="18" charset="0"/>
                <a:cs typeface="Times New Roman" panose="02020603050405020304" pitchFamily="18" charset="0"/>
              </a:rPr>
              <a:t>Setters</a:t>
            </a:r>
            <a:endParaRPr lang="pt-BR"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pt-BR" dirty="0" err="1">
                <a:latin typeface="Times New Roman" panose="02020603050405020304" pitchFamily="18" charset="0"/>
                <a:cs typeface="Times New Roman" panose="02020603050405020304" pitchFamily="18" charset="0"/>
              </a:rPr>
              <a:t>toString</a:t>
            </a:r>
            <a:endParaRPr lang="pt-B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2572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2C4781-775D-46DD-BC08-010D81CC06E6}"/>
              </a:ext>
            </a:extLst>
          </p:cNvPr>
          <p:cNvSpPr>
            <a:spLocks noGrp="1"/>
          </p:cNvSpPr>
          <p:nvPr>
            <p:ph type="title"/>
          </p:nvPr>
        </p:nvSpPr>
        <p:spPr/>
        <p:txBody>
          <a:bodyPr/>
          <a:lstStyle/>
          <a:p>
            <a:r>
              <a:rPr lang="pt-BR" dirty="0"/>
              <a:t>Programa </a:t>
            </a:r>
            <a:r>
              <a:rPr lang="pt-BR" dirty="0" err="1"/>
              <a:t>Main</a:t>
            </a:r>
            <a:endParaRPr lang="pt-BR" dirty="0"/>
          </a:p>
        </p:txBody>
      </p:sp>
      <p:sp>
        <p:nvSpPr>
          <p:cNvPr id="3" name="Retângulo 2">
            <a:extLst>
              <a:ext uri="{FF2B5EF4-FFF2-40B4-BE49-F238E27FC236}">
                <a16:creationId xmlns:a16="http://schemas.microsoft.com/office/drawing/2014/main" id="{AB3854B5-B2AB-4C55-86AF-9A07E762CDC0}"/>
              </a:ext>
            </a:extLst>
          </p:cNvPr>
          <p:cNvSpPr/>
          <p:nvPr/>
        </p:nvSpPr>
        <p:spPr>
          <a:xfrm>
            <a:off x="3048000" y="2425335"/>
            <a:ext cx="6096000" cy="3929281"/>
          </a:xfrm>
          <a:prstGeom prst="rect">
            <a:avLst/>
          </a:prstGeom>
        </p:spPr>
        <p:txBody>
          <a:bodyPr>
            <a:spAutoFit/>
          </a:bodyPr>
          <a:lstStyle/>
          <a:p>
            <a:pPr>
              <a:spcBef>
                <a:spcPts val="150"/>
              </a:spcBef>
              <a:spcAft>
                <a:spcPts val="150"/>
              </a:spcAft>
            </a:pPr>
            <a:r>
              <a:rPr lang="pt-BR" b="1" dirty="0" err="1">
                <a:solidFill>
                  <a:srgbClr val="7F0055"/>
                </a:solidFill>
                <a:latin typeface="Consolas" panose="020B0609020204030204" pitchFamily="49" charset="0"/>
              </a:rPr>
              <a:t>package</a:t>
            </a:r>
            <a:r>
              <a:rPr lang="pt-BR" dirty="0">
                <a:solidFill>
                  <a:srgbClr val="000000"/>
                </a:solidFill>
                <a:latin typeface="Consolas" panose="020B0609020204030204" pitchFamily="49" charset="0"/>
              </a:rPr>
              <a:t> </a:t>
            </a:r>
            <a:r>
              <a:rPr lang="pt-BR" dirty="0" err="1">
                <a:solidFill>
                  <a:srgbClr val="000000"/>
                </a:solidFill>
                <a:latin typeface="Consolas" panose="020B0609020204030204" pitchFamily="49" charset="0"/>
              </a:rPr>
              <a:t>aplicacao</a:t>
            </a:r>
            <a:r>
              <a:rPr lang="pt-BR" dirty="0">
                <a:solidFill>
                  <a:srgbClr val="000000"/>
                </a:solidFill>
                <a:latin typeface="Consolas" panose="020B0609020204030204" pitchFamily="49" charset="0"/>
              </a:rPr>
              <a:t>;</a:t>
            </a:r>
          </a:p>
          <a:p>
            <a:pPr>
              <a:spcBef>
                <a:spcPts val="150"/>
              </a:spcBef>
              <a:spcAft>
                <a:spcPts val="150"/>
              </a:spcAft>
            </a:pPr>
            <a:r>
              <a:rPr lang="pt-BR" b="1" dirty="0" err="1">
                <a:solidFill>
                  <a:srgbClr val="7F0055"/>
                </a:solidFill>
                <a:latin typeface="Consolas" panose="020B0609020204030204" pitchFamily="49" charset="0"/>
              </a:rPr>
              <a:t>import</a:t>
            </a:r>
            <a:r>
              <a:rPr lang="pt-BR" dirty="0">
                <a:solidFill>
                  <a:srgbClr val="000000"/>
                </a:solidFill>
                <a:latin typeface="Consolas" panose="020B0609020204030204" pitchFamily="49" charset="0"/>
              </a:rPr>
              <a:t> </a:t>
            </a:r>
            <a:r>
              <a:rPr lang="pt-BR" dirty="0" err="1">
                <a:solidFill>
                  <a:srgbClr val="000000"/>
                </a:solidFill>
                <a:latin typeface="Consolas" panose="020B0609020204030204" pitchFamily="49" charset="0"/>
              </a:rPr>
              <a:t>java.util.Date</a:t>
            </a:r>
            <a:r>
              <a:rPr lang="pt-BR" dirty="0">
                <a:solidFill>
                  <a:srgbClr val="000000"/>
                </a:solidFill>
                <a:latin typeface="Consolas" panose="020B0609020204030204" pitchFamily="49" charset="0"/>
              </a:rPr>
              <a:t>;</a:t>
            </a:r>
          </a:p>
          <a:p>
            <a:pPr>
              <a:spcBef>
                <a:spcPts val="150"/>
              </a:spcBef>
              <a:spcAft>
                <a:spcPts val="150"/>
              </a:spcAft>
            </a:pPr>
            <a:r>
              <a:rPr lang="pt-BR" b="1" dirty="0" err="1">
                <a:solidFill>
                  <a:srgbClr val="7F0055"/>
                </a:solidFill>
                <a:latin typeface="Consolas" panose="020B0609020204030204" pitchFamily="49" charset="0"/>
              </a:rPr>
              <a:t>import</a:t>
            </a:r>
            <a:r>
              <a:rPr lang="pt-BR" dirty="0">
                <a:solidFill>
                  <a:srgbClr val="000000"/>
                </a:solidFill>
                <a:latin typeface="Consolas" panose="020B0609020204030204" pitchFamily="49" charset="0"/>
              </a:rPr>
              <a:t> </a:t>
            </a:r>
            <a:r>
              <a:rPr lang="pt-BR" dirty="0" err="1">
                <a:solidFill>
                  <a:srgbClr val="000000"/>
                </a:solidFill>
                <a:latin typeface="Consolas" panose="020B0609020204030204" pitchFamily="49" charset="0"/>
              </a:rPr>
              <a:t>entidades.Ordem</a:t>
            </a:r>
            <a:r>
              <a:rPr lang="pt-BR" dirty="0">
                <a:solidFill>
                  <a:srgbClr val="000000"/>
                </a:solidFill>
                <a:latin typeface="Consolas" panose="020B0609020204030204" pitchFamily="49" charset="0"/>
              </a:rPr>
              <a:t>;</a:t>
            </a:r>
          </a:p>
          <a:p>
            <a:pPr>
              <a:spcBef>
                <a:spcPts val="150"/>
              </a:spcBef>
              <a:spcAft>
                <a:spcPts val="150"/>
              </a:spcAft>
            </a:pPr>
            <a:r>
              <a:rPr lang="pt-BR" b="1" dirty="0" err="1">
                <a:solidFill>
                  <a:srgbClr val="7F0055"/>
                </a:solidFill>
                <a:latin typeface="Consolas" panose="020B0609020204030204" pitchFamily="49" charset="0"/>
              </a:rPr>
              <a:t>import</a:t>
            </a:r>
            <a:r>
              <a:rPr lang="pt-BR" dirty="0">
                <a:solidFill>
                  <a:srgbClr val="000000"/>
                </a:solidFill>
                <a:latin typeface="Consolas" panose="020B0609020204030204" pitchFamily="49" charset="0"/>
              </a:rPr>
              <a:t> </a:t>
            </a:r>
            <a:r>
              <a:rPr lang="pt-BR" dirty="0" err="1">
                <a:solidFill>
                  <a:srgbClr val="000000"/>
                </a:solidFill>
                <a:latin typeface="Consolas" panose="020B0609020204030204" pitchFamily="49" charset="0"/>
              </a:rPr>
              <a:t>entidades.enums.OrderStatus</a:t>
            </a:r>
            <a:r>
              <a:rPr lang="pt-BR" dirty="0">
                <a:solidFill>
                  <a:srgbClr val="000000"/>
                </a:solidFill>
                <a:latin typeface="Consolas" panose="020B0609020204030204" pitchFamily="49" charset="0"/>
              </a:rPr>
              <a:t>;</a:t>
            </a:r>
          </a:p>
          <a:p>
            <a:pPr>
              <a:spcBef>
                <a:spcPts val="150"/>
              </a:spcBef>
              <a:spcAft>
                <a:spcPts val="150"/>
              </a:spcAft>
            </a:pPr>
            <a:endParaRPr lang="pt-BR" b="1" dirty="0">
              <a:solidFill>
                <a:srgbClr val="7F0055"/>
              </a:solidFill>
              <a:latin typeface="Consolas" panose="020B0609020204030204" pitchFamily="49" charset="0"/>
            </a:endParaRPr>
          </a:p>
          <a:p>
            <a:pPr>
              <a:spcBef>
                <a:spcPts val="150"/>
              </a:spcBef>
              <a:spcAft>
                <a:spcPts val="150"/>
              </a:spcAft>
            </a:pPr>
            <a:r>
              <a:rPr lang="pt-BR" b="1" dirty="0" err="1">
                <a:solidFill>
                  <a:srgbClr val="7F0055"/>
                </a:solidFill>
                <a:latin typeface="Consolas" panose="020B0609020204030204" pitchFamily="49" charset="0"/>
              </a:rPr>
              <a:t>public</a:t>
            </a:r>
            <a:r>
              <a:rPr lang="pt-BR" dirty="0">
                <a:solidFill>
                  <a:srgbClr val="000000"/>
                </a:solidFill>
                <a:latin typeface="Consolas" panose="020B0609020204030204" pitchFamily="49" charset="0"/>
              </a:rPr>
              <a:t> </a:t>
            </a:r>
            <a:r>
              <a:rPr lang="pt-BR" b="1" dirty="0" err="1">
                <a:solidFill>
                  <a:srgbClr val="7F0055"/>
                </a:solidFill>
                <a:latin typeface="Consolas" panose="020B0609020204030204" pitchFamily="49" charset="0"/>
              </a:rPr>
              <a:t>class</a:t>
            </a:r>
            <a:r>
              <a:rPr lang="pt-BR" dirty="0">
                <a:solidFill>
                  <a:srgbClr val="000000"/>
                </a:solidFill>
                <a:latin typeface="Consolas" panose="020B0609020204030204" pitchFamily="49" charset="0"/>
              </a:rPr>
              <a:t> Programa {</a:t>
            </a:r>
          </a:p>
          <a:p>
            <a:pPr>
              <a:spcBef>
                <a:spcPts val="150"/>
              </a:spcBef>
              <a:spcAft>
                <a:spcPts val="150"/>
              </a:spcAft>
            </a:pPr>
            <a:endParaRPr lang="pt-BR" dirty="0">
              <a:solidFill>
                <a:srgbClr val="000000"/>
              </a:solidFill>
              <a:latin typeface="Consolas" panose="020B0609020204030204" pitchFamily="49" charset="0"/>
            </a:endParaRPr>
          </a:p>
          <a:p>
            <a:pPr>
              <a:spcBef>
                <a:spcPts val="150"/>
              </a:spcBef>
              <a:spcAft>
                <a:spcPts val="150"/>
              </a:spcAft>
            </a:pPr>
            <a:r>
              <a:rPr lang="pt-BR" b="1" dirty="0" err="1">
                <a:solidFill>
                  <a:srgbClr val="7F0055"/>
                </a:solidFill>
                <a:latin typeface="Consolas" panose="020B0609020204030204" pitchFamily="49" charset="0"/>
              </a:rPr>
              <a:t>public</a:t>
            </a:r>
            <a:r>
              <a:rPr lang="pt-BR" dirty="0">
                <a:solidFill>
                  <a:srgbClr val="000000"/>
                </a:solidFill>
                <a:latin typeface="Consolas" panose="020B0609020204030204" pitchFamily="49" charset="0"/>
              </a:rPr>
              <a:t> </a:t>
            </a:r>
            <a:r>
              <a:rPr lang="pt-BR" b="1" dirty="0" err="1">
                <a:solidFill>
                  <a:srgbClr val="7F0055"/>
                </a:solidFill>
                <a:latin typeface="Consolas" panose="020B0609020204030204" pitchFamily="49" charset="0"/>
              </a:rPr>
              <a:t>static</a:t>
            </a:r>
            <a:r>
              <a:rPr lang="pt-BR" dirty="0">
                <a:solidFill>
                  <a:srgbClr val="000000"/>
                </a:solidFill>
                <a:latin typeface="Consolas" panose="020B0609020204030204" pitchFamily="49" charset="0"/>
              </a:rPr>
              <a:t> </a:t>
            </a:r>
            <a:r>
              <a:rPr lang="pt-BR" b="1" dirty="0" err="1">
                <a:solidFill>
                  <a:srgbClr val="7F0055"/>
                </a:solidFill>
                <a:latin typeface="Consolas" panose="020B0609020204030204" pitchFamily="49" charset="0"/>
              </a:rPr>
              <a:t>void</a:t>
            </a:r>
            <a:r>
              <a:rPr lang="pt-BR" dirty="0">
                <a:solidFill>
                  <a:srgbClr val="000000"/>
                </a:solidFill>
                <a:latin typeface="Consolas" panose="020B0609020204030204" pitchFamily="49" charset="0"/>
              </a:rPr>
              <a:t> </a:t>
            </a:r>
            <a:r>
              <a:rPr lang="pt-BR" dirty="0" err="1">
                <a:solidFill>
                  <a:srgbClr val="000000"/>
                </a:solidFill>
                <a:latin typeface="Consolas" panose="020B0609020204030204" pitchFamily="49" charset="0"/>
              </a:rPr>
              <a:t>main</a:t>
            </a:r>
            <a:r>
              <a:rPr lang="pt-BR" dirty="0">
                <a:solidFill>
                  <a:srgbClr val="000000"/>
                </a:solidFill>
                <a:latin typeface="Consolas" panose="020B0609020204030204" pitchFamily="49" charset="0"/>
              </a:rPr>
              <a:t>(String[] </a:t>
            </a:r>
            <a:r>
              <a:rPr lang="pt-BR" dirty="0" err="1">
                <a:solidFill>
                  <a:srgbClr val="6A3E3E"/>
                </a:solidFill>
                <a:latin typeface="Consolas" panose="020B0609020204030204" pitchFamily="49" charset="0"/>
              </a:rPr>
              <a:t>args</a:t>
            </a:r>
            <a:r>
              <a:rPr lang="pt-BR" dirty="0">
                <a:solidFill>
                  <a:srgbClr val="000000"/>
                </a:solidFill>
                <a:latin typeface="Consolas" panose="020B0609020204030204" pitchFamily="49" charset="0"/>
              </a:rPr>
              <a:t>) {</a:t>
            </a:r>
          </a:p>
          <a:p>
            <a:pPr lvl="1">
              <a:spcBef>
                <a:spcPts val="150"/>
              </a:spcBef>
              <a:spcAft>
                <a:spcPts val="150"/>
              </a:spcAft>
            </a:pPr>
            <a:r>
              <a:rPr lang="pt-BR" dirty="0">
                <a:solidFill>
                  <a:srgbClr val="000000"/>
                </a:solidFill>
                <a:latin typeface="Consolas" panose="020B0609020204030204" pitchFamily="49" charset="0"/>
              </a:rPr>
              <a:t>Ordem </a:t>
            </a:r>
            <a:r>
              <a:rPr lang="pt-BR" dirty="0" err="1">
                <a:solidFill>
                  <a:srgbClr val="6A3E3E"/>
                </a:solidFill>
                <a:latin typeface="Consolas" panose="020B0609020204030204" pitchFamily="49" charset="0"/>
              </a:rPr>
              <a:t>ordem</a:t>
            </a:r>
            <a:r>
              <a:rPr lang="pt-BR" dirty="0">
                <a:solidFill>
                  <a:srgbClr val="000000"/>
                </a:solidFill>
                <a:latin typeface="Consolas" panose="020B0609020204030204" pitchFamily="49" charset="0"/>
              </a:rPr>
              <a:t> = </a:t>
            </a:r>
            <a:r>
              <a:rPr lang="pt-BR" b="1" dirty="0">
                <a:solidFill>
                  <a:srgbClr val="7F0055"/>
                </a:solidFill>
                <a:latin typeface="Consolas" panose="020B0609020204030204" pitchFamily="49" charset="0"/>
              </a:rPr>
              <a:t>new</a:t>
            </a:r>
            <a:r>
              <a:rPr lang="pt-BR" dirty="0">
                <a:solidFill>
                  <a:srgbClr val="000000"/>
                </a:solidFill>
                <a:latin typeface="Consolas" panose="020B0609020204030204" pitchFamily="49" charset="0"/>
              </a:rPr>
              <a:t> Ordem(1080, </a:t>
            </a:r>
            <a:r>
              <a:rPr lang="pt-BR" b="1" dirty="0">
                <a:solidFill>
                  <a:srgbClr val="7F0055"/>
                </a:solidFill>
                <a:latin typeface="Consolas" panose="020B0609020204030204" pitchFamily="49" charset="0"/>
              </a:rPr>
              <a:t>new</a:t>
            </a:r>
            <a:r>
              <a:rPr lang="pt-BR" dirty="0">
                <a:solidFill>
                  <a:srgbClr val="000000"/>
                </a:solidFill>
                <a:latin typeface="Consolas" panose="020B0609020204030204" pitchFamily="49" charset="0"/>
              </a:rPr>
              <a:t> Date(), </a:t>
            </a:r>
            <a:r>
              <a:rPr lang="pt-BR" dirty="0" err="1">
                <a:solidFill>
                  <a:srgbClr val="000000"/>
                </a:solidFill>
                <a:latin typeface="Consolas" panose="020B0609020204030204" pitchFamily="49" charset="0"/>
              </a:rPr>
              <a:t>OrderStatus.</a:t>
            </a:r>
            <a:r>
              <a:rPr lang="pt-BR" b="1" i="1" dirty="0" err="1">
                <a:solidFill>
                  <a:srgbClr val="0000C0"/>
                </a:solidFill>
                <a:latin typeface="Consolas" panose="020B0609020204030204" pitchFamily="49" charset="0"/>
              </a:rPr>
              <a:t>PAGAMENTO_PENDENTE</a:t>
            </a:r>
            <a:r>
              <a:rPr lang="pt-BR" dirty="0">
                <a:solidFill>
                  <a:srgbClr val="000000"/>
                </a:solidFill>
                <a:latin typeface="Consolas" panose="020B0609020204030204" pitchFamily="49" charset="0"/>
              </a:rPr>
              <a:t>);</a:t>
            </a:r>
          </a:p>
          <a:p>
            <a:pPr lvl="1">
              <a:spcBef>
                <a:spcPts val="150"/>
              </a:spcBef>
              <a:spcAft>
                <a:spcPts val="150"/>
              </a:spcAft>
            </a:pPr>
            <a:r>
              <a:rPr lang="pt-BR" dirty="0">
                <a:solidFill>
                  <a:srgbClr val="000000"/>
                </a:solidFill>
                <a:latin typeface="Consolas" panose="020B0609020204030204" pitchFamily="49" charset="0"/>
              </a:rPr>
              <a:t>System.</a:t>
            </a:r>
            <a:r>
              <a:rPr lang="pt-BR" b="1" i="1" dirty="0">
                <a:solidFill>
                  <a:srgbClr val="0000C0"/>
                </a:solidFill>
                <a:latin typeface="Consolas" panose="020B0609020204030204" pitchFamily="49" charset="0"/>
              </a:rPr>
              <a:t>out</a:t>
            </a:r>
            <a:r>
              <a:rPr lang="pt-BR" dirty="0">
                <a:solidFill>
                  <a:srgbClr val="000000"/>
                </a:solidFill>
                <a:latin typeface="Consolas" panose="020B0609020204030204" pitchFamily="49" charset="0"/>
              </a:rPr>
              <a:t>.println(</a:t>
            </a:r>
            <a:r>
              <a:rPr lang="pt-BR" dirty="0">
                <a:solidFill>
                  <a:srgbClr val="6A3E3E"/>
                </a:solidFill>
                <a:latin typeface="Consolas" panose="020B0609020204030204" pitchFamily="49" charset="0"/>
              </a:rPr>
              <a:t>ordem</a:t>
            </a:r>
            <a:r>
              <a:rPr lang="pt-BR" dirty="0">
                <a:solidFill>
                  <a:srgbClr val="000000"/>
                </a:solidFill>
                <a:latin typeface="Consolas" panose="020B0609020204030204" pitchFamily="49" charset="0"/>
              </a:rPr>
              <a:t>);</a:t>
            </a:r>
          </a:p>
          <a:p>
            <a:pPr>
              <a:spcBef>
                <a:spcPts val="150"/>
              </a:spcBef>
              <a:spcAft>
                <a:spcPts val="150"/>
              </a:spcAft>
            </a:pPr>
            <a:r>
              <a:rPr lang="pt-BR"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610241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10DEF6-FA42-4CE8-B5C5-621AB8F9624F}"/>
              </a:ext>
            </a:extLst>
          </p:cNvPr>
          <p:cNvSpPr>
            <a:spLocks noGrp="1"/>
          </p:cNvSpPr>
          <p:nvPr>
            <p:ph type="title"/>
          </p:nvPr>
        </p:nvSpPr>
        <p:spPr/>
        <p:txBody>
          <a:bodyPr/>
          <a:lstStyle/>
          <a:p>
            <a:r>
              <a:rPr lang="pt-BR" dirty="0"/>
              <a:t>Método </a:t>
            </a:r>
            <a:r>
              <a:rPr lang="pt-BR" dirty="0" err="1"/>
              <a:t>valueOf</a:t>
            </a:r>
            <a:r>
              <a:rPr lang="pt-BR" dirty="0"/>
              <a:t>()</a:t>
            </a:r>
          </a:p>
        </p:txBody>
      </p:sp>
      <p:sp>
        <p:nvSpPr>
          <p:cNvPr id="3" name="Espaço Reservado para Conteúdo 2">
            <a:extLst>
              <a:ext uri="{FF2B5EF4-FFF2-40B4-BE49-F238E27FC236}">
                <a16:creationId xmlns:a16="http://schemas.microsoft.com/office/drawing/2014/main" id="{C4AA6D30-AED1-432D-815F-21B64A845FC9}"/>
              </a:ext>
            </a:extLst>
          </p:cNvPr>
          <p:cNvSpPr>
            <a:spLocks noGrp="1"/>
          </p:cNvSpPr>
          <p:nvPr>
            <p:ph idx="1"/>
          </p:nvPr>
        </p:nvSpPr>
        <p:spPr>
          <a:xfrm>
            <a:off x="592347" y="1844675"/>
            <a:ext cx="11007306" cy="1584325"/>
          </a:xfrm>
        </p:spPr>
        <p:txBody>
          <a:bodyPr/>
          <a:lstStyle/>
          <a:p>
            <a:r>
              <a:rPr lang="pt-BR" dirty="0"/>
              <a:t>O método </a:t>
            </a:r>
            <a:r>
              <a:rPr lang="pt-BR" dirty="0" err="1"/>
              <a:t>valueOf</a:t>
            </a:r>
            <a:r>
              <a:rPr lang="pt-BR" dirty="0"/>
              <a:t>() em Java é utilizado para converter uma String em um valor correspondente de um </a:t>
            </a:r>
            <a:r>
              <a:rPr lang="pt-BR" dirty="0" err="1"/>
              <a:t>enum</a:t>
            </a:r>
            <a:r>
              <a:rPr lang="pt-BR" dirty="0"/>
              <a:t>. Ele é útil quando precisamos obter um valor do </a:t>
            </a:r>
            <a:r>
              <a:rPr lang="pt-BR" dirty="0" err="1"/>
              <a:t>enum</a:t>
            </a:r>
            <a:r>
              <a:rPr lang="pt-BR" dirty="0"/>
              <a:t> a partir de um texto, como entradas do usuário, arquivos ou respostas de APIs.</a:t>
            </a:r>
          </a:p>
        </p:txBody>
      </p:sp>
      <p:sp>
        <p:nvSpPr>
          <p:cNvPr id="4" name="Retângulo 3">
            <a:extLst>
              <a:ext uri="{FF2B5EF4-FFF2-40B4-BE49-F238E27FC236}">
                <a16:creationId xmlns:a16="http://schemas.microsoft.com/office/drawing/2014/main" id="{E46DEB7D-D3FC-40E2-8F38-28A1AA2DE554}"/>
              </a:ext>
            </a:extLst>
          </p:cNvPr>
          <p:cNvSpPr/>
          <p:nvPr/>
        </p:nvSpPr>
        <p:spPr>
          <a:xfrm>
            <a:off x="2528887" y="3970682"/>
            <a:ext cx="7134225" cy="1709827"/>
          </a:xfrm>
          <a:prstGeom prst="rect">
            <a:avLst/>
          </a:prstGeom>
        </p:spPr>
        <p:txBody>
          <a:bodyPr wrap="square">
            <a:spAutoFit/>
          </a:bodyPr>
          <a:lstStyle/>
          <a:p>
            <a:pPr>
              <a:lnSpc>
                <a:spcPct val="150000"/>
              </a:lnSpc>
            </a:pPr>
            <a:r>
              <a:rPr lang="pt-BR" dirty="0" err="1">
                <a:solidFill>
                  <a:srgbClr val="000000"/>
                </a:solidFill>
                <a:latin typeface="Consolas" panose="020B0609020204030204" pitchFamily="49" charset="0"/>
              </a:rPr>
              <a:t>OrderStatus</a:t>
            </a:r>
            <a:r>
              <a:rPr lang="pt-BR" dirty="0">
                <a:solidFill>
                  <a:srgbClr val="000000"/>
                </a:solidFill>
                <a:latin typeface="Consolas" panose="020B0609020204030204" pitchFamily="49" charset="0"/>
              </a:rPr>
              <a:t> </a:t>
            </a:r>
            <a:r>
              <a:rPr lang="pt-BR" dirty="0">
                <a:solidFill>
                  <a:srgbClr val="6A3E3E"/>
                </a:solidFill>
                <a:latin typeface="Consolas" panose="020B0609020204030204" pitchFamily="49" charset="0"/>
              </a:rPr>
              <a:t>os1</a:t>
            </a:r>
            <a:r>
              <a:rPr lang="pt-BR" dirty="0">
                <a:solidFill>
                  <a:srgbClr val="000000"/>
                </a:solidFill>
                <a:latin typeface="Consolas" panose="020B0609020204030204" pitchFamily="49" charset="0"/>
              </a:rPr>
              <a:t> = </a:t>
            </a:r>
            <a:r>
              <a:rPr lang="pt-BR" dirty="0" err="1">
                <a:solidFill>
                  <a:srgbClr val="000000"/>
                </a:solidFill>
                <a:latin typeface="Consolas" panose="020B0609020204030204" pitchFamily="49" charset="0"/>
              </a:rPr>
              <a:t>OrderStatus.</a:t>
            </a:r>
            <a:r>
              <a:rPr lang="pt-BR" b="1" i="1" dirty="0" err="1">
                <a:solidFill>
                  <a:srgbClr val="0000C0"/>
                </a:solidFill>
                <a:latin typeface="Consolas" panose="020B0609020204030204" pitchFamily="49" charset="0"/>
              </a:rPr>
              <a:t>ENTREGUE</a:t>
            </a:r>
            <a:r>
              <a:rPr lang="pt-BR" dirty="0">
                <a:solidFill>
                  <a:srgbClr val="000000"/>
                </a:solidFill>
                <a:latin typeface="Consolas" panose="020B0609020204030204" pitchFamily="49" charset="0"/>
              </a:rPr>
              <a:t>;</a:t>
            </a:r>
          </a:p>
          <a:p>
            <a:pPr>
              <a:lnSpc>
                <a:spcPct val="150000"/>
              </a:lnSpc>
            </a:pPr>
            <a:r>
              <a:rPr lang="pt-BR" dirty="0" err="1">
                <a:solidFill>
                  <a:srgbClr val="000000"/>
                </a:solidFill>
                <a:latin typeface="Consolas" panose="020B0609020204030204" pitchFamily="49" charset="0"/>
              </a:rPr>
              <a:t>OrderStatus</a:t>
            </a:r>
            <a:r>
              <a:rPr lang="pt-BR" dirty="0">
                <a:solidFill>
                  <a:srgbClr val="000000"/>
                </a:solidFill>
                <a:latin typeface="Consolas" panose="020B0609020204030204" pitchFamily="49" charset="0"/>
              </a:rPr>
              <a:t> </a:t>
            </a:r>
            <a:r>
              <a:rPr lang="pt-BR" dirty="0">
                <a:solidFill>
                  <a:srgbClr val="6A3E3E"/>
                </a:solidFill>
                <a:latin typeface="Consolas" panose="020B0609020204030204" pitchFamily="49" charset="0"/>
              </a:rPr>
              <a:t>os2</a:t>
            </a:r>
            <a:r>
              <a:rPr lang="pt-BR" dirty="0">
                <a:solidFill>
                  <a:srgbClr val="000000"/>
                </a:solidFill>
                <a:latin typeface="Consolas" panose="020B0609020204030204" pitchFamily="49" charset="0"/>
              </a:rPr>
              <a:t> = </a:t>
            </a:r>
            <a:r>
              <a:rPr lang="pt-BR" dirty="0" err="1">
                <a:solidFill>
                  <a:srgbClr val="000000"/>
                </a:solidFill>
                <a:latin typeface="Consolas" panose="020B0609020204030204" pitchFamily="49" charset="0"/>
              </a:rPr>
              <a:t>OrderStatus.</a:t>
            </a:r>
            <a:r>
              <a:rPr lang="pt-BR" i="1" dirty="0" err="1">
                <a:solidFill>
                  <a:srgbClr val="000000"/>
                </a:solidFill>
                <a:latin typeface="Consolas" panose="020B0609020204030204" pitchFamily="49" charset="0"/>
              </a:rPr>
              <a:t>valueOf</a:t>
            </a:r>
            <a:r>
              <a:rPr lang="pt-BR" dirty="0">
                <a:solidFill>
                  <a:srgbClr val="000000"/>
                </a:solidFill>
                <a:latin typeface="Consolas" panose="020B0609020204030204" pitchFamily="49" charset="0"/>
              </a:rPr>
              <a:t>(</a:t>
            </a:r>
            <a:r>
              <a:rPr lang="pt-BR" dirty="0">
                <a:solidFill>
                  <a:srgbClr val="2A00FF"/>
                </a:solidFill>
                <a:latin typeface="Consolas" panose="020B0609020204030204" pitchFamily="49" charset="0"/>
              </a:rPr>
              <a:t>"ENTREGUE"</a:t>
            </a:r>
            <a:r>
              <a:rPr lang="pt-BR" dirty="0">
                <a:solidFill>
                  <a:srgbClr val="000000"/>
                </a:solidFill>
                <a:latin typeface="Consolas" panose="020B0609020204030204" pitchFamily="49" charset="0"/>
              </a:rPr>
              <a:t>);</a:t>
            </a:r>
          </a:p>
          <a:p>
            <a:pPr>
              <a:lnSpc>
                <a:spcPct val="150000"/>
              </a:lnSpc>
            </a:pPr>
            <a:r>
              <a:rPr lang="pt-BR" dirty="0">
                <a:solidFill>
                  <a:srgbClr val="000000"/>
                </a:solidFill>
                <a:latin typeface="Consolas" panose="020B0609020204030204" pitchFamily="49" charset="0"/>
              </a:rPr>
              <a:t>System.</a:t>
            </a:r>
            <a:r>
              <a:rPr lang="pt-BR" b="1" i="1" dirty="0">
                <a:solidFill>
                  <a:srgbClr val="0000C0"/>
                </a:solidFill>
                <a:latin typeface="Consolas" panose="020B0609020204030204" pitchFamily="49" charset="0"/>
              </a:rPr>
              <a:t>out</a:t>
            </a:r>
            <a:r>
              <a:rPr lang="pt-BR" dirty="0">
                <a:solidFill>
                  <a:srgbClr val="000000"/>
                </a:solidFill>
                <a:latin typeface="Consolas" panose="020B0609020204030204" pitchFamily="49" charset="0"/>
              </a:rPr>
              <a:t>.println(</a:t>
            </a:r>
            <a:r>
              <a:rPr lang="pt-BR" dirty="0">
                <a:solidFill>
                  <a:srgbClr val="6A3E3E"/>
                </a:solidFill>
                <a:latin typeface="Consolas" panose="020B0609020204030204" pitchFamily="49" charset="0"/>
              </a:rPr>
              <a:t>os1</a:t>
            </a:r>
            <a:r>
              <a:rPr lang="pt-BR" dirty="0">
                <a:solidFill>
                  <a:srgbClr val="000000"/>
                </a:solidFill>
                <a:latin typeface="Consolas" panose="020B0609020204030204" pitchFamily="49" charset="0"/>
              </a:rPr>
              <a:t>);</a:t>
            </a:r>
          </a:p>
          <a:p>
            <a:pPr>
              <a:lnSpc>
                <a:spcPct val="150000"/>
              </a:lnSpc>
            </a:pPr>
            <a:r>
              <a:rPr lang="pt-BR" dirty="0">
                <a:solidFill>
                  <a:srgbClr val="000000"/>
                </a:solidFill>
                <a:latin typeface="Consolas" panose="020B0609020204030204" pitchFamily="49" charset="0"/>
              </a:rPr>
              <a:t>System.</a:t>
            </a:r>
            <a:r>
              <a:rPr lang="pt-BR" b="1" i="1" dirty="0">
                <a:solidFill>
                  <a:srgbClr val="0000C0"/>
                </a:solidFill>
                <a:latin typeface="Consolas" panose="020B0609020204030204" pitchFamily="49" charset="0"/>
              </a:rPr>
              <a:t>out</a:t>
            </a:r>
            <a:r>
              <a:rPr lang="pt-BR" dirty="0">
                <a:solidFill>
                  <a:srgbClr val="000000"/>
                </a:solidFill>
                <a:latin typeface="Consolas" panose="020B0609020204030204" pitchFamily="49" charset="0"/>
              </a:rPr>
              <a:t>.println(</a:t>
            </a:r>
            <a:r>
              <a:rPr lang="pt-BR" dirty="0">
                <a:solidFill>
                  <a:srgbClr val="6A3E3E"/>
                </a:solidFill>
                <a:latin typeface="Consolas" panose="020B0609020204030204" pitchFamily="49" charset="0"/>
              </a:rPr>
              <a:t>os2</a:t>
            </a:r>
            <a:r>
              <a:rPr lang="pt-BR"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842031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77BDAB-EAB9-4868-8D45-EDC335239918}"/>
              </a:ext>
            </a:extLst>
          </p:cNvPr>
          <p:cNvSpPr>
            <a:spLocks noGrp="1"/>
          </p:cNvSpPr>
          <p:nvPr>
            <p:ph type="title"/>
          </p:nvPr>
        </p:nvSpPr>
        <p:spPr/>
        <p:txBody>
          <a:bodyPr/>
          <a:lstStyle/>
          <a:p>
            <a:r>
              <a:rPr lang="pt-BR" dirty="0"/>
              <a:t>UML de uma classe Enumerada</a:t>
            </a:r>
          </a:p>
        </p:txBody>
      </p:sp>
      <p:sp>
        <p:nvSpPr>
          <p:cNvPr id="3" name="Espaço Reservado para Conteúdo 2">
            <a:extLst>
              <a:ext uri="{FF2B5EF4-FFF2-40B4-BE49-F238E27FC236}">
                <a16:creationId xmlns:a16="http://schemas.microsoft.com/office/drawing/2014/main" id="{453EA2F3-D48D-4D98-936C-6634AE2F8501}"/>
              </a:ext>
            </a:extLst>
          </p:cNvPr>
          <p:cNvSpPr>
            <a:spLocks noGrp="1"/>
          </p:cNvSpPr>
          <p:nvPr>
            <p:ph idx="1"/>
          </p:nvPr>
        </p:nvSpPr>
        <p:spPr>
          <a:xfrm>
            <a:off x="592347" y="1844675"/>
            <a:ext cx="11007306" cy="1508125"/>
          </a:xfrm>
        </p:spPr>
        <p:txBody>
          <a:bodyPr/>
          <a:lstStyle/>
          <a:p>
            <a:r>
              <a:rPr lang="pt-BR" sz="1800" dirty="0"/>
              <a:t>Em relação às classes enumeradas (</a:t>
            </a:r>
            <a:r>
              <a:rPr lang="pt-BR" sz="1800" dirty="0" err="1"/>
              <a:t>enum</a:t>
            </a:r>
            <a:r>
              <a:rPr lang="pt-BR" sz="1800" dirty="0"/>
              <a:t>), a UML permite representar os valores fixos que um </a:t>
            </a:r>
            <a:r>
              <a:rPr lang="pt-BR" sz="1800" dirty="0" err="1"/>
              <a:t>enum</a:t>
            </a:r>
            <a:r>
              <a:rPr lang="pt-BR" sz="1800" dirty="0"/>
              <a:t> pode assumir dentro de um sistema. Na UML, um </a:t>
            </a:r>
            <a:r>
              <a:rPr lang="pt-BR" sz="1800" dirty="0" err="1"/>
              <a:t>enum</a:t>
            </a:r>
            <a:r>
              <a:rPr lang="pt-BR" sz="1800" dirty="0"/>
              <a:t> é tratado como uma classe estereotipada, e seus valores são listados dentro da estrutura. Ele pode ser usado em diagramas de classe para representar estados, categorias ou tipos fixos de dados.</a:t>
            </a:r>
          </a:p>
        </p:txBody>
      </p:sp>
      <p:pic>
        <p:nvPicPr>
          <p:cNvPr id="6" name="Imagem 5">
            <a:extLst>
              <a:ext uri="{FF2B5EF4-FFF2-40B4-BE49-F238E27FC236}">
                <a16:creationId xmlns:a16="http://schemas.microsoft.com/office/drawing/2014/main" id="{CD294EDC-2D37-45CA-A936-AE03CF9E542D}"/>
              </a:ext>
            </a:extLst>
          </p:cNvPr>
          <p:cNvPicPr>
            <a:picLocks noChangeAspect="1"/>
          </p:cNvPicPr>
          <p:nvPr/>
        </p:nvPicPr>
        <p:blipFill>
          <a:blip r:embed="rId2"/>
          <a:stretch>
            <a:fillRect/>
          </a:stretch>
        </p:blipFill>
        <p:spPr>
          <a:xfrm>
            <a:off x="3167062" y="3894482"/>
            <a:ext cx="5708128" cy="2457450"/>
          </a:xfrm>
          <a:prstGeom prst="rect">
            <a:avLst/>
          </a:prstGeom>
        </p:spPr>
      </p:pic>
    </p:spTree>
    <p:extLst>
      <p:ext uri="{BB962C8B-B14F-4D97-AF65-F5344CB8AC3E}">
        <p14:creationId xmlns:p14="http://schemas.microsoft.com/office/powerpoint/2010/main" val="4210918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BABF9E-9D64-45E8-8D39-63D8C391F6F3}"/>
              </a:ext>
            </a:extLst>
          </p:cNvPr>
          <p:cNvSpPr>
            <a:spLocks noGrp="1"/>
          </p:cNvSpPr>
          <p:nvPr>
            <p:ph type="title"/>
          </p:nvPr>
        </p:nvSpPr>
        <p:spPr/>
        <p:txBody>
          <a:bodyPr/>
          <a:lstStyle/>
          <a:p>
            <a:r>
              <a:rPr lang="pt-BR" dirty="0"/>
              <a:t>Composição</a:t>
            </a:r>
          </a:p>
        </p:txBody>
      </p:sp>
      <p:sp>
        <p:nvSpPr>
          <p:cNvPr id="3" name="Espaço Reservado para Conteúdo 2">
            <a:extLst>
              <a:ext uri="{FF2B5EF4-FFF2-40B4-BE49-F238E27FC236}">
                <a16:creationId xmlns:a16="http://schemas.microsoft.com/office/drawing/2014/main" id="{BAAA3E26-47C2-4B7D-B76E-3BB484A9AF73}"/>
              </a:ext>
            </a:extLst>
          </p:cNvPr>
          <p:cNvSpPr>
            <a:spLocks noGrp="1"/>
          </p:cNvSpPr>
          <p:nvPr>
            <p:ph idx="1"/>
          </p:nvPr>
        </p:nvSpPr>
        <p:spPr>
          <a:xfrm>
            <a:off x="592347" y="1844675"/>
            <a:ext cx="11007306" cy="2796994"/>
          </a:xfrm>
        </p:spPr>
        <p:txBody>
          <a:bodyPr/>
          <a:lstStyle/>
          <a:p>
            <a:r>
              <a:rPr lang="pt-BR" dirty="0"/>
              <a:t>A composição é um tipo de relação "todo-parte" entre classes na Programação Orientada a Objetos (POO), onde uma classe contém instâncias de outra classe como parte de sua estrutura. Essa relação é forte e indica que a parte não pode existir sem o todo.</a:t>
            </a:r>
          </a:p>
          <a:p>
            <a:pPr marL="1028700" lvl="1" indent="-342900"/>
            <a:r>
              <a:rPr lang="pt-BR" dirty="0"/>
              <a:t>Relação de </a:t>
            </a:r>
            <a:r>
              <a:rPr lang="pt-BR" b="1" dirty="0"/>
              <a:t>dependência forte</a:t>
            </a:r>
            <a:r>
              <a:rPr lang="pt-BR" dirty="0"/>
              <a:t>: Se o objeto "todo" for destruído, os objetos "parte" também são.</a:t>
            </a:r>
          </a:p>
          <a:p>
            <a:pPr marL="1028700" lvl="1" indent="-342900"/>
            <a:r>
              <a:rPr lang="pt-BR" dirty="0"/>
              <a:t>Representada na UML por um </a:t>
            </a:r>
            <a:r>
              <a:rPr lang="pt-BR" b="1" dirty="0"/>
              <a:t>losango preto</a:t>
            </a:r>
            <a:r>
              <a:rPr lang="pt-BR" dirty="0"/>
              <a:t> na classe "todo".</a:t>
            </a:r>
          </a:p>
          <a:p>
            <a:endParaRPr lang="pt-BR" dirty="0"/>
          </a:p>
        </p:txBody>
      </p:sp>
    </p:spTree>
    <p:extLst>
      <p:ext uri="{BB962C8B-B14F-4D97-AF65-F5344CB8AC3E}">
        <p14:creationId xmlns:p14="http://schemas.microsoft.com/office/powerpoint/2010/main" val="2101563940"/>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3280</TotalTime>
  <Words>707</Words>
  <Application>Microsoft Office PowerPoint</Application>
  <PresentationFormat>Widescreen</PresentationFormat>
  <Paragraphs>91</Paragraphs>
  <Slides>13</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13</vt:i4>
      </vt:variant>
    </vt:vector>
  </HeadingPairs>
  <TitlesOfParts>
    <vt:vector size="19" baseType="lpstr">
      <vt:lpstr>Arial</vt:lpstr>
      <vt:lpstr>Calibri</vt:lpstr>
      <vt:lpstr>Calibri Light</vt:lpstr>
      <vt:lpstr>Consolas</vt:lpstr>
      <vt:lpstr>Times New Roman</vt:lpstr>
      <vt:lpstr>Tema do Office</vt:lpstr>
      <vt:lpstr>Enumerações em Java</vt:lpstr>
      <vt:lpstr>Enumerações</vt:lpstr>
      <vt:lpstr>Exemplo – Ciclo de vida de um pedido</vt:lpstr>
      <vt:lpstr>Criando a classe enumerada</vt:lpstr>
      <vt:lpstr>Criando a classe Pedido</vt:lpstr>
      <vt:lpstr>Programa Main</vt:lpstr>
      <vt:lpstr>Método valueOf()</vt:lpstr>
      <vt:lpstr>UML de uma classe Enumerada</vt:lpstr>
      <vt:lpstr>Composição</vt:lpstr>
      <vt:lpstr>Exemplo de Composição</vt:lpstr>
      <vt:lpstr>Desafio – Salário Funcionários</vt:lpstr>
      <vt:lpstr>Exemplo de Entrada</vt:lpstr>
      <vt:lpstr>Exemplo de Saída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Lucas Tadeu Monteiro Guedes Fernandes Salomao</dc:creator>
  <cp:lastModifiedBy>Pedro Henrique Miho de Souza</cp:lastModifiedBy>
  <cp:revision>236</cp:revision>
  <dcterms:created xsi:type="dcterms:W3CDTF">2024-03-08T12:14:33Z</dcterms:created>
  <dcterms:modified xsi:type="dcterms:W3CDTF">2025-03-05T21:11:43Z</dcterms:modified>
</cp:coreProperties>
</file>