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29"/>
    <a:srgbClr val="A6A200"/>
    <a:srgbClr val="FFFF11"/>
    <a:srgbClr val="292A86"/>
    <a:srgbClr val="04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</a:t>
            </a:r>
            <a:r>
              <a:rPr lang="pt-BR" dirty="0" err="1"/>
              <a:t>Ciberneticas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Ransomware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92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453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85" y="4390443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574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85" y="2958229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622185" y="547044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4608792" y="3498229"/>
            <a:ext cx="4013393" cy="109757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257" y="2999297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074" y="3498229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2822167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B708E06-44CE-43AB-A568-69BE01C79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36" y="3755922"/>
            <a:ext cx="1078172" cy="1078172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C700C7B-8124-478F-95EC-02DE9AC22E0C}"/>
              </a:ext>
            </a:extLst>
          </p:cNvPr>
          <p:cNvGrpSpPr/>
          <p:nvPr/>
        </p:nvGrpSpPr>
        <p:grpSpPr>
          <a:xfrm>
            <a:off x="5407654" y="1851630"/>
            <a:ext cx="2415668" cy="720000"/>
            <a:chOff x="5248166" y="1913486"/>
            <a:chExt cx="2415668" cy="7200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63BD1AC-3317-49A4-8CD5-1A01BE34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166" y="1913486"/>
              <a:ext cx="720000" cy="720000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B004A95-0E12-4AF8-823D-0EFE1121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13486"/>
              <a:ext cx="720000" cy="720000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F1DB4AEC-998A-40FE-AA92-7B707C8A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834" y="191348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9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Spyware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9E6F519C-139F-4567-B783-B4CFEBDE3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8" y="3741532"/>
            <a:ext cx="1120255" cy="11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85B0-9117-4B9D-A48C-189CEA7C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Recomendações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69B98-3E77-494D-85C9-E84E41098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5426713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292A8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92A86"/>
                </a:solidFill>
              </a:rPr>
              <a:t>NÃO</a:t>
            </a:r>
            <a:r>
              <a:rPr lang="pt-BR" b="1" dirty="0"/>
              <a:t> </a:t>
            </a:r>
            <a:r>
              <a:rPr lang="pt-BR" dirty="0"/>
              <a:t>baixe arquivos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Suspeitos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92A86"/>
                </a:solidFill>
              </a:rPr>
              <a:t>NÃO</a:t>
            </a:r>
            <a:r>
              <a:rPr lang="pt-BR" b="1" dirty="0"/>
              <a:t> </a:t>
            </a:r>
            <a:r>
              <a:rPr lang="pt-BR" dirty="0"/>
              <a:t>execute arquivos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Suspeitos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Utilize um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Antivírus</a:t>
            </a:r>
          </a:p>
        </p:txBody>
      </p:sp>
      <p:pic>
        <p:nvPicPr>
          <p:cNvPr id="5" name="Gráfico 4" descr="Aviso">
            <a:extLst>
              <a:ext uri="{FF2B5EF4-FFF2-40B4-BE49-F238E27FC236}">
                <a16:creationId xmlns:a16="http://schemas.microsoft.com/office/drawing/2014/main" id="{990DE4D9-2C36-47B8-883D-2D933B020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6994" y="2636167"/>
            <a:ext cx="2768353" cy="27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6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Ataque </a:t>
            </a:r>
            <a:r>
              <a:rPr lang="pt-BR" dirty="0" err="1"/>
              <a:t>WannaCry</a:t>
            </a:r>
            <a:r>
              <a:rPr lang="pt-BR"/>
              <a:t> (2017)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717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2544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Software é um conjunto de instruções e dados que fazem um computador executar tarefas específicas. Ele pode ser categorizado em três tipos principais:</a:t>
            </a:r>
          </a:p>
          <a:p>
            <a:pPr marL="1028700" lvl="1" indent="-342900"/>
            <a:r>
              <a:rPr lang="pt-BR" sz="1700" b="1" dirty="0"/>
              <a:t>Software de Sistema</a:t>
            </a:r>
            <a:r>
              <a:rPr lang="pt-BR" sz="1700" dirty="0"/>
              <a:t>: Sistemas operacionais como Windows, Linux e </a:t>
            </a:r>
            <a:r>
              <a:rPr lang="pt-BR" sz="1700" dirty="0" err="1"/>
              <a:t>macOS</a:t>
            </a:r>
            <a:r>
              <a:rPr lang="pt-BR" sz="1700" dirty="0"/>
              <a:t>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Aplicativo</a:t>
            </a:r>
            <a:r>
              <a:rPr lang="pt-BR" sz="1700" dirty="0"/>
              <a:t>: Programas como navegadores, editores de texto e aplicativos de produtividade.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Utilitário</a:t>
            </a:r>
            <a:r>
              <a:rPr lang="pt-BR" sz="1700" dirty="0"/>
              <a:t>: Ferramentas para manutenção do sistema, como antivírus e </a:t>
            </a:r>
            <a:r>
              <a:rPr lang="pt-BR" sz="1700" dirty="0" err="1"/>
              <a:t>otimizadores</a:t>
            </a:r>
            <a:r>
              <a:rPr lang="pt-BR" sz="1700" dirty="0"/>
              <a:t> de desempenho.</a:t>
            </a:r>
          </a:p>
          <a:p>
            <a:pPr>
              <a:spcBef>
                <a:spcPts val="0"/>
              </a:spcBef>
            </a:pPr>
            <a:r>
              <a:rPr lang="pt-BR" dirty="0"/>
              <a:t>O software legítimo é desenvolvido para facilitar a vida dos usuários e aumentar a produtividade. Ele segue normas de segurança e boas práticas de desenvolvimento.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166AC7-315D-4C83-ACDF-58673972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5538010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F748D-321F-4561-AC1B-5CDEFAB8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533272"/>
            <a:ext cx="720000" cy="7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DC5CA-9C8D-453D-81C9-9C5C2CF28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00" y="55380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00562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pt-BR" dirty="0"/>
              <a:t>Malware (abreviação de </a:t>
            </a:r>
            <a:r>
              <a:rPr lang="pt-BR" dirty="0" err="1"/>
              <a:t>malicious</a:t>
            </a:r>
            <a:r>
              <a:rPr lang="pt-BR" dirty="0"/>
              <a:t> software) é um tipo de software malicioso criado para causar danos, roubar informações ou explorar vulnerabilidades de sistemas. Ele pode assumir diversas formas, como:</a:t>
            </a:r>
          </a:p>
          <a:p>
            <a:pPr marL="1028700" lvl="1" indent="-342900"/>
            <a:r>
              <a:rPr lang="pt-BR" sz="1800" b="1" dirty="0"/>
              <a:t>Vírus</a:t>
            </a:r>
          </a:p>
          <a:p>
            <a:pPr marL="1028700" lvl="1" indent="-342900"/>
            <a:r>
              <a:rPr lang="pt-BR" sz="1800" b="1" dirty="0" err="1"/>
              <a:t>Worms</a:t>
            </a:r>
            <a:endParaRPr lang="pt-BR" sz="1800" b="1" dirty="0"/>
          </a:p>
          <a:p>
            <a:pPr marL="1028700" lvl="1" indent="-342900"/>
            <a:r>
              <a:rPr lang="pt-BR" sz="1800" b="1" dirty="0"/>
              <a:t>Trojan</a:t>
            </a:r>
            <a:r>
              <a:rPr lang="pt-BR" sz="1800" dirty="0"/>
              <a:t> </a:t>
            </a:r>
            <a:r>
              <a:rPr lang="pt-BR" sz="1800" b="1" dirty="0"/>
              <a:t>(Cavalo de Troia)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356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9B0B-FCA6-4F8C-AA17-E92AE042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Software vs.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AB5B0-D460-4D19-89D8-6243C173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07247"/>
          </a:xfrm>
        </p:spPr>
        <p:txBody>
          <a:bodyPr/>
          <a:lstStyle/>
          <a:p>
            <a:r>
              <a:rPr lang="pt-BR" dirty="0"/>
              <a:t>A tabela abaixo destaca as principais diferenças entre softwares legítimos e malwares, mostrando como cada um se comporta em relação à segurança, distribuição e propósito.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95E9F1-5FBC-4C8C-8DAB-4B8348DC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3258047"/>
            <a:ext cx="59207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100B9-31CD-498D-9E06-48030E8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Vetores de Ataques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E57F9-B6D5-42A9-8697-76CC4BA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principais responsáveis por permitir que um ataque ocorra, muitas vezes de forma não intencional, são: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Erro Humano:</a:t>
            </a:r>
            <a:r>
              <a:rPr lang="pt-BR" dirty="0"/>
              <a:t> Funcionários e usuários cometem falhas como clicar em links de </a:t>
            </a:r>
            <a:r>
              <a:rPr lang="pt-BR" dirty="0" err="1"/>
              <a:t>phishing</a:t>
            </a:r>
            <a:r>
              <a:rPr lang="pt-BR" dirty="0"/>
              <a:t>, usar senhas fracas ou compartilhar informações sensíveis sem perceber os riscos.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Falta de Atualizações:</a:t>
            </a:r>
            <a:r>
              <a:rPr lang="pt-BR" dirty="0"/>
              <a:t> Sistemas desatualizados com vulnerabilidades conhecidas se tornam alvos fáceis para invasores explorarem falhas de segurança.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Configuração Insegura:</a:t>
            </a:r>
            <a:r>
              <a:rPr lang="pt-BR" dirty="0"/>
              <a:t> Servidores, bancos de dados e redes mal configurados podem expor dados sensíveis ou permitir acessos indevidos.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Uso de Softwares Não Oficiais:</a:t>
            </a:r>
            <a:r>
              <a:rPr lang="pt-BR" dirty="0"/>
              <a:t> Aplicações baixadas de fontes não confiáveis podem conter malwares e comprometer a segurança do sistema.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Políticas de Segurança Fracas:</a:t>
            </a:r>
            <a:r>
              <a:rPr lang="pt-BR" dirty="0"/>
              <a:t> Empresas sem medidas rigorosas, como autenticação </a:t>
            </a:r>
            <a:r>
              <a:rPr lang="pt-BR" dirty="0" err="1"/>
              <a:t>multifator</a:t>
            </a:r>
            <a:r>
              <a:rPr lang="pt-BR" dirty="0"/>
              <a:t> e controle de acessos, deixam brechas para invasões.</a:t>
            </a:r>
          </a:p>
        </p:txBody>
      </p:sp>
    </p:spTree>
    <p:extLst>
      <p:ext uri="{BB962C8B-B14F-4D97-AF65-F5344CB8AC3E}">
        <p14:creationId xmlns:p14="http://schemas.microsoft.com/office/powerpoint/2010/main" val="26012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A11A6-EFBE-4BCE-A3CC-34D7907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Malwares existentes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FEF0-5A7D-47A5-A92E-FF33EB61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Malwares são softwares desenvolvidos para infectar sistemas e causar danos ou roubo de dados. Alguns exemplos incluem:</a:t>
            </a:r>
          </a:p>
          <a:p>
            <a:pPr marL="1028700" lvl="1" indent="-342900"/>
            <a:r>
              <a:rPr lang="pt-BR" b="1" dirty="0"/>
              <a:t>Vírus</a:t>
            </a:r>
            <a:r>
              <a:rPr lang="pt-BR" dirty="0"/>
              <a:t>: Se anexam a arquivos legítimos e se espalham quando executados.</a:t>
            </a:r>
          </a:p>
          <a:p>
            <a:pPr marL="1028700" lvl="1" indent="-342900"/>
            <a:r>
              <a:rPr lang="pt-BR" b="1" dirty="0" err="1"/>
              <a:t>Worms</a:t>
            </a:r>
            <a:r>
              <a:rPr lang="pt-BR" dirty="0"/>
              <a:t>: Se replicam automaticamente pela rede sem necessidade de interação do usuário.</a:t>
            </a:r>
          </a:p>
          <a:p>
            <a:pPr marL="1028700" lvl="1" indent="-342900"/>
            <a:r>
              <a:rPr lang="pt-BR" b="1" dirty="0"/>
              <a:t>Trojan</a:t>
            </a:r>
            <a:r>
              <a:rPr lang="pt-BR" dirty="0"/>
              <a:t> </a:t>
            </a:r>
            <a:r>
              <a:rPr lang="pt-BR" b="1" dirty="0"/>
              <a:t>(Cavalo de Troia)</a:t>
            </a:r>
            <a:r>
              <a:rPr lang="pt-BR" dirty="0"/>
              <a:t>: Disfarçado de software legítimo para enganar usuários e abrir brechas no sistema.</a:t>
            </a:r>
          </a:p>
          <a:p>
            <a:pPr marL="1028700" lvl="1" indent="-342900"/>
            <a:r>
              <a:rPr lang="pt-BR" b="1" dirty="0" err="1"/>
              <a:t>Ransomware</a:t>
            </a:r>
            <a:r>
              <a:rPr lang="pt-BR" dirty="0"/>
              <a:t>: Sequestra arquivos e exige resgate para a liberação.</a:t>
            </a:r>
          </a:p>
          <a:p>
            <a:pPr marL="1028700" lvl="1" indent="-342900"/>
            <a:r>
              <a:rPr lang="pt-BR" b="1" dirty="0" err="1"/>
              <a:t>Spyware</a:t>
            </a:r>
            <a:r>
              <a:rPr lang="pt-BR" dirty="0"/>
              <a:t>: Monitora atividades do usuário sem consentimento, coletando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38796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FEC7-D6F2-40DD-9511-758BB7F6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Exemplo Vírus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F3E33-08D2-4CD8-A928-E8776505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29" y="4295163"/>
            <a:ext cx="1080000" cy="1080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E0DA22-F3CA-4B4C-A563-A8286A82A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4295163"/>
            <a:ext cx="1080000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D5B6CE-0BBB-4D0F-8146-D205E6BF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4295163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D12248-8FD4-4C67-A45A-924059AD5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2862949"/>
            <a:ext cx="1080000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CABF02-E9CB-44D5-87CF-AEF692602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2862949"/>
            <a:ext cx="1080000" cy="108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667FC8-F1B1-458D-9B27-08157CAE344B}"/>
              </a:ext>
            </a:extLst>
          </p:cNvPr>
          <p:cNvSpPr txBox="1"/>
          <p:nvPr/>
        </p:nvSpPr>
        <p:spPr>
          <a:xfrm>
            <a:off x="7866460" y="537516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09AA42-AC55-4443-9DF3-0AD9BBE31C3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143052" y="3402949"/>
            <a:ext cx="3723408" cy="14322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F43D6203-1AE1-444B-993A-81D994A4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32" y="2904017"/>
            <a:ext cx="503817" cy="54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6347D98-9B70-4363-99B8-88E054A59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49" y="3402949"/>
            <a:ext cx="503817" cy="54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D917777-11EC-44DF-8135-C2C5EBB77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8" y="5463580"/>
            <a:ext cx="503817" cy="540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E7A5EB9-225D-495B-B175-C02C9F335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52" y="5457377"/>
            <a:ext cx="50381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61B8-965A-4ED0-A542-21F6EF98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Worms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03287F-14AE-447F-9BB8-3C3C27E3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26" y="3767013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D102A5-4108-468A-8564-4838DF2B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60" y="3767013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02D9EB-03C3-459D-80D8-7827F8F84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6" y="2925533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04384E-6501-4A4C-8AF8-D1C7D9EC0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60" y="2925533"/>
            <a:ext cx="720000" cy="7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834B60-3F41-42BD-87D5-DB749B55B849}"/>
              </a:ext>
            </a:extLst>
          </p:cNvPr>
          <p:cNvSpPr txBox="1"/>
          <p:nvPr/>
        </p:nvSpPr>
        <p:spPr>
          <a:xfrm>
            <a:off x="8374460" y="484701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F41536-2923-4EA1-9F1F-2AFD28C85B0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355226" y="3285533"/>
            <a:ext cx="2199234" cy="102148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55FEF2E4-F75A-4EF2-B279-7493A8E84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80" y="2925533"/>
            <a:ext cx="335878" cy="3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C8C24B-2C29-4742-820E-582903FE8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39" y="3227013"/>
            <a:ext cx="335878" cy="36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56132BE-6C25-4706-BE42-7043941E8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32" y="4935430"/>
            <a:ext cx="503817" cy="5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E2B5CF-A218-4CCB-B6FE-B135C30EF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4929227"/>
            <a:ext cx="503817" cy="54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B7F399-8874-486B-98CD-34E74C0D6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26" y="3767013"/>
            <a:ext cx="1080000" cy="10800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2EA91F-DCD2-4B29-B50D-A5CB691BC8A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35226" y="4307013"/>
            <a:ext cx="4739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C0D42D9-6E9E-459A-A153-C1B72F47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6" y="2687013"/>
            <a:ext cx="1080000" cy="10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82A6375-5E99-423F-A619-FCCE6489E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9" y="3767013"/>
            <a:ext cx="1080000" cy="108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DB2ACE-9681-4800-983D-5EFEF799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04" y="4847013"/>
            <a:ext cx="1080000" cy="1080000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A6A635-1D93-4F3F-A105-2CE7865D3191}"/>
              </a:ext>
            </a:extLst>
          </p:cNvPr>
          <p:cNvCxnSpPr>
            <a:stCxn id="24" idx="2"/>
            <a:endCxn id="19" idx="1"/>
          </p:cNvCxnSpPr>
          <p:nvPr/>
        </p:nvCxnSpPr>
        <p:spPr>
          <a:xfrm>
            <a:off x="2797706" y="3767013"/>
            <a:ext cx="857520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D709F5-4A58-4C81-9361-F5D89B09734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46960" y="4307013"/>
            <a:ext cx="13082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CE313E7-2DC8-43B6-A195-48AA8CCD77AB}"/>
              </a:ext>
            </a:extLst>
          </p:cNvPr>
          <p:cNvCxnSpPr>
            <a:stCxn id="19" idx="1"/>
            <a:endCxn id="26" idx="0"/>
          </p:cNvCxnSpPr>
          <p:nvPr/>
        </p:nvCxnSpPr>
        <p:spPr>
          <a:xfrm flipH="1">
            <a:off x="2795904" y="4307013"/>
            <a:ext cx="859322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07A4711A-5DDA-4677-AB0B-478BD187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5954830"/>
            <a:ext cx="335878" cy="3600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EE15D17-C574-4532-A4F2-9DC4CE7EF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5954830"/>
            <a:ext cx="335878" cy="3600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12501C12-53AB-4A1D-91F0-86B57493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2299196"/>
            <a:ext cx="335878" cy="3600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DB06DF4-6189-4FCC-BD30-5C8C2C5D7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2299196"/>
            <a:ext cx="335878" cy="3600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BD42DB3-DC5F-4FA1-9A63-EA1640C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0" y="3414799"/>
            <a:ext cx="335878" cy="3600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DD9279A-6D6C-49FB-90AB-34604A9C1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38" y="3414799"/>
            <a:ext cx="33587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Cavalo de Troia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D0D441-A959-49B3-BCF3-273DB95FE217}"/>
              </a:ext>
            </a:extLst>
          </p:cNvPr>
          <p:cNvSpPr txBox="1"/>
          <p:nvPr/>
        </p:nvSpPr>
        <p:spPr>
          <a:xfrm>
            <a:off x="7243170" y="5818914"/>
            <a:ext cx="13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Roque Estar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EC7883-D1D9-4EA9-AD89-8285531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94" y="2449057"/>
            <a:ext cx="2664435" cy="33617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81524A4-B131-4083-9635-9877429A10D8}"/>
              </a:ext>
            </a:extLst>
          </p:cNvPr>
          <p:cNvSpPr txBox="1"/>
          <p:nvPr/>
        </p:nvSpPr>
        <p:spPr>
          <a:xfrm>
            <a:off x="9315010" y="3818467"/>
            <a:ext cx="18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Baixe GTA VI de forma gratuita</a:t>
            </a:r>
          </a:p>
        </p:txBody>
      </p:sp>
      <p:pic>
        <p:nvPicPr>
          <p:cNvPr id="11" name="Espaço Reservado para Conteúdo 4">
            <a:extLst>
              <a:ext uri="{FF2B5EF4-FFF2-40B4-BE49-F238E27FC236}">
                <a16:creationId xmlns:a16="http://schemas.microsoft.com/office/drawing/2014/main" id="{55CB35E8-F864-4E80-9F34-D6C321CE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3613352"/>
            <a:ext cx="1080000" cy="10800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21DC47-55D0-4B0F-97ED-5D460598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65" y="3613352"/>
            <a:ext cx="1080000" cy="10800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6A6B3A-4F04-498B-AD84-3F75F40CFF93}"/>
              </a:ext>
            </a:extLst>
          </p:cNvPr>
          <p:cNvGrpSpPr/>
          <p:nvPr/>
        </p:nvGrpSpPr>
        <p:grpSpPr>
          <a:xfrm>
            <a:off x="2556278" y="4830639"/>
            <a:ext cx="795371" cy="360000"/>
            <a:chOff x="7931989" y="2972902"/>
            <a:chExt cx="795371" cy="360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1CD248-7086-4D90-8247-09A06638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1595E32-4DA0-46DF-98DC-59C3FE84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6858D1F-4285-41C8-A5F7-D457F3B3C43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493965" y="4129914"/>
            <a:ext cx="3017829" cy="23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7F998C91-2CD3-4BEE-99CF-DE4E6D34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85" y="2389271"/>
            <a:ext cx="866759" cy="1093589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7EF45E1-2796-443C-9FE3-BCD71B34D0CE}"/>
              </a:ext>
            </a:extLst>
          </p:cNvPr>
          <p:cNvGrpSpPr/>
          <p:nvPr/>
        </p:nvGrpSpPr>
        <p:grpSpPr>
          <a:xfrm>
            <a:off x="7110217" y="1636453"/>
            <a:ext cx="1591200" cy="720000"/>
            <a:chOff x="7931989" y="2972902"/>
            <a:chExt cx="795371" cy="36000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FB3B7CF2-4DD9-4265-9A5B-24288758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C2EECDC-70DC-4C7C-88B0-620A74964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454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do Office</vt:lpstr>
      <vt:lpstr>Ameaças Ciberneticas</vt:lpstr>
      <vt:lpstr>Entendendo o Software</vt:lpstr>
      <vt:lpstr>Entendendo o Malware</vt:lpstr>
      <vt:lpstr>Software vs. Malware</vt:lpstr>
      <vt:lpstr>Principais Vetores de Ataques</vt:lpstr>
      <vt:lpstr>Principais Malwares existentes</vt:lpstr>
      <vt:lpstr>Exemplo Vírus</vt:lpstr>
      <vt:lpstr>Exemplo Worms</vt:lpstr>
      <vt:lpstr>Exemplo Cavalo de Troia</vt:lpstr>
      <vt:lpstr>Exemplo Ransomware </vt:lpstr>
      <vt:lpstr>Exemplo Spyware </vt:lpstr>
      <vt:lpstr>Recomendações</vt:lpstr>
      <vt:lpstr>Ataque WannaCry (2017)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Professor</cp:lastModifiedBy>
  <cp:revision>112</cp:revision>
  <dcterms:created xsi:type="dcterms:W3CDTF">2024-03-08T12:14:33Z</dcterms:created>
  <dcterms:modified xsi:type="dcterms:W3CDTF">2025-02-19T20:55:36Z</dcterms:modified>
</cp:coreProperties>
</file>