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3" r:id="rId2"/>
  </p:sldMasterIdLst>
  <p:notesMasterIdLst>
    <p:notesMasterId r:id="rId124"/>
  </p:notesMasterIdLst>
  <p:sldIdLst>
    <p:sldId id="258" r:id="rId3"/>
    <p:sldId id="311" r:id="rId4"/>
    <p:sldId id="648" r:id="rId5"/>
    <p:sldId id="651" r:id="rId6"/>
    <p:sldId id="698" r:id="rId7"/>
    <p:sldId id="682" r:id="rId8"/>
    <p:sldId id="699" r:id="rId9"/>
    <p:sldId id="700" r:id="rId10"/>
    <p:sldId id="788" r:id="rId11"/>
    <p:sldId id="789" r:id="rId12"/>
    <p:sldId id="790" r:id="rId13"/>
    <p:sldId id="791" r:id="rId14"/>
    <p:sldId id="793" r:id="rId15"/>
    <p:sldId id="792" r:id="rId16"/>
    <p:sldId id="787" r:id="rId17"/>
    <p:sldId id="684" r:id="rId18"/>
    <p:sldId id="683" r:id="rId19"/>
    <p:sldId id="685" r:id="rId20"/>
    <p:sldId id="690" r:id="rId21"/>
    <p:sldId id="691" r:id="rId22"/>
    <p:sldId id="686" r:id="rId23"/>
    <p:sldId id="701" r:id="rId24"/>
    <p:sldId id="687" r:id="rId25"/>
    <p:sldId id="688" r:id="rId26"/>
    <p:sldId id="689" r:id="rId27"/>
    <p:sldId id="702" r:id="rId28"/>
    <p:sldId id="692" r:id="rId29"/>
    <p:sldId id="693" r:id="rId30"/>
    <p:sldId id="694" r:id="rId31"/>
    <p:sldId id="695" r:id="rId32"/>
    <p:sldId id="696" r:id="rId33"/>
    <p:sldId id="697" r:id="rId34"/>
    <p:sldId id="703" r:id="rId35"/>
    <p:sldId id="724" r:id="rId36"/>
    <p:sldId id="725" r:id="rId37"/>
    <p:sldId id="794" r:id="rId38"/>
    <p:sldId id="795" r:id="rId39"/>
    <p:sldId id="681" r:id="rId40"/>
    <p:sldId id="344" r:id="rId41"/>
    <p:sldId id="345" r:id="rId42"/>
    <p:sldId id="745" r:id="rId43"/>
    <p:sldId id="748" r:id="rId44"/>
    <p:sldId id="749" r:id="rId45"/>
    <p:sldId id="750" r:id="rId46"/>
    <p:sldId id="751" r:id="rId47"/>
    <p:sldId id="752" r:id="rId48"/>
    <p:sldId id="753" r:id="rId49"/>
    <p:sldId id="754" r:id="rId50"/>
    <p:sldId id="756" r:id="rId51"/>
    <p:sldId id="757" r:id="rId52"/>
    <p:sldId id="758" r:id="rId53"/>
    <p:sldId id="759" r:id="rId54"/>
    <p:sldId id="760" r:id="rId55"/>
    <p:sldId id="761" r:id="rId56"/>
    <p:sldId id="762" r:id="rId57"/>
    <p:sldId id="746" r:id="rId58"/>
    <p:sldId id="747" r:id="rId59"/>
    <p:sldId id="704" r:id="rId60"/>
    <p:sldId id="707" r:id="rId61"/>
    <p:sldId id="708" r:id="rId62"/>
    <p:sldId id="709" r:id="rId63"/>
    <p:sldId id="711" r:id="rId64"/>
    <p:sldId id="721" r:id="rId65"/>
    <p:sldId id="710" r:id="rId66"/>
    <p:sldId id="722" r:id="rId67"/>
    <p:sldId id="723" r:id="rId68"/>
    <p:sldId id="712" r:id="rId69"/>
    <p:sldId id="713" r:id="rId70"/>
    <p:sldId id="714" r:id="rId71"/>
    <p:sldId id="715" r:id="rId72"/>
    <p:sldId id="716" r:id="rId73"/>
    <p:sldId id="717" r:id="rId74"/>
    <p:sldId id="718" r:id="rId75"/>
    <p:sldId id="719" r:id="rId76"/>
    <p:sldId id="720" r:id="rId77"/>
    <p:sldId id="727" r:id="rId78"/>
    <p:sldId id="769" r:id="rId79"/>
    <p:sldId id="726" r:id="rId80"/>
    <p:sldId id="728" r:id="rId81"/>
    <p:sldId id="729" r:id="rId82"/>
    <p:sldId id="730" r:id="rId83"/>
    <p:sldId id="731" r:id="rId84"/>
    <p:sldId id="732" r:id="rId85"/>
    <p:sldId id="733" r:id="rId86"/>
    <p:sldId id="735" r:id="rId87"/>
    <p:sldId id="734" r:id="rId88"/>
    <p:sldId id="736" r:id="rId89"/>
    <p:sldId id="737" r:id="rId90"/>
    <p:sldId id="738" r:id="rId91"/>
    <p:sldId id="739" r:id="rId92"/>
    <p:sldId id="740" r:id="rId93"/>
    <p:sldId id="741" r:id="rId94"/>
    <p:sldId id="742" r:id="rId95"/>
    <p:sldId id="743" r:id="rId96"/>
    <p:sldId id="744" r:id="rId97"/>
    <p:sldId id="705" r:id="rId98"/>
    <p:sldId id="706" r:id="rId99"/>
    <p:sldId id="765" r:id="rId100"/>
    <p:sldId id="766" r:id="rId101"/>
    <p:sldId id="775" r:id="rId102"/>
    <p:sldId id="777" r:id="rId103"/>
    <p:sldId id="776" r:id="rId104"/>
    <p:sldId id="778" r:id="rId105"/>
    <p:sldId id="779" r:id="rId106"/>
    <p:sldId id="780" r:id="rId107"/>
    <p:sldId id="781" r:id="rId108"/>
    <p:sldId id="782" r:id="rId109"/>
    <p:sldId id="783" r:id="rId110"/>
    <p:sldId id="784" r:id="rId111"/>
    <p:sldId id="785" r:id="rId112"/>
    <p:sldId id="786" r:id="rId113"/>
    <p:sldId id="767" r:id="rId114"/>
    <p:sldId id="768" r:id="rId115"/>
    <p:sldId id="770" r:id="rId116"/>
    <p:sldId id="771" r:id="rId117"/>
    <p:sldId id="772" r:id="rId118"/>
    <p:sldId id="773" r:id="rId119"/>
    <p:sldId id="774" r:id="rId120"/>
    <p:sldId id="763" r:id="rId121"/>
    <p:sldId id="764" r:id="rId122"/>
    <p:sldId id="309" r:id="rId123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pos="657" userDrawn="1">
          <p15:clr>
            <a:srgbClr val="A4A3A4"/>
          </p15:clr>
        </p15:guide>
        <p15:guide id="6" orient="horz" pos="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6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370" y="77"/>
      </p:cViewPr>
      <p:guideLst>
        <p:guide pos="2880"/>
        <p:guide orient="horz" pos="419"/>
        <p:guide orient="horz" pos="2869"/>
        <p:guide pos="657"/>
        <p:guide orient="horz" pos="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23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099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32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8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244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09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5937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50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668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1262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410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263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455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273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97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868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733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49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9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0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30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66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2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10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57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88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7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5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9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1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7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57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4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354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38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85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60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4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45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46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227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31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024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43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53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9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3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59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12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09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54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6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344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80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41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36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17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90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8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84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337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52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168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69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082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731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72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4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682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69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46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16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125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187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9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88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36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896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052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83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0054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442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5204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631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91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28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3339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63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643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12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050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84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608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23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25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77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5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4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1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3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6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09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6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9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6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879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3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0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7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41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24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90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28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8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1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5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10">
            <a:extLst>
              <a:ext uri="{FF2B5EF4-FFF2-40B4-BE49-F238E27FC236}">
                <a16:creationId xmlns:a16="http://schemas.microsoft.com/office/drawing/2014/main" id="{C94370E9-C9A6-49C3-9E61-B394355DF05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1056068" y="1339403"/>
            <a:ext cx="199622" cy="206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0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/>
              </a:rPr>
              <a:t>PROGRAMAÇÃO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MÓDULO 4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ED145B"/>
              </a:solidFill>
              <a:effectLst/>
              <a:uLnTx/>
              <a:uFillTx/>
              <a:latin typeface="Gotham HTF" pitchFamily="50" charset="0"/>
              <a:ea typeface="+mn-ea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21">
            <a:extLst>
              <a:ext uri="{FF2B5EF4-FFF2-40B4-BE49-F238E27FC236}">
                <a16:creationId xmlns:a16="http://schemas.microsoft.com/office/drawing/2014/main" id="{6B001420-D112-4628-A91D-E94F7DBC3E1B}"/>
              </a:ext>
            </a:extLst>
          </p:cNvPr>
          <p:cNvGrpSpPr>
            <a:grpSpLocks/>
          </p:cNvGrpSpPr>
          <p:nvPr/>
        </p:nvGrpSpPr>
        <p:grpSpPr bwMode="auto">
          <a:xfrm>
            <a:off x="4659812" y="2250176"/>
            <a:ext cx="3240475" cy="2621087"/>
            <a:chOff x="642937" y="857251"/>
            <a:chExt cx="7715251" cy="586015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ED2DC51-E3D8-442F-A35C-DF5BC56D1B89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AC1C4F6-0F52-449B-A5A9-C7D723E07426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CC6F22FE-39D8-4EDB-A57F-4095789CA49A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E49EC6F-C510-420C-8F94-60391AD88718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16E6CE1-2FE1-4280-9BE3-CB1D858C512A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3277C44-378E-4621-8134-88E56B30DA35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34" name="CaixaDeTexto 28">
              <a:extLst>
                <a:ext uri="{FF2B5EF4-FFF2-40B4-BE49-F238E27FC236}">
                  <a16:creationId xmlns:a16="http://schemas.microsoft.com/office/drawing/2014/main" id="{17C475B2-B18A-4410-A639-25D3580DF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16EC316-94B9-4C30-9F89-1BC6BE2A3595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36" name="CaixaDeTexto 30">
              <a:extLst>
                <a:ext uri="{FF2B5EF4-FFF2-40B4-BE49-F238E27FC236}">
                  <a16:creationId xmlns:a16="http://schemas.microsoft.com/office/drawing/2014/main" id="{A378A897-F778-45C3-9B00-A75879962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  <p:pic>
        <p:nvPicPr>
          <p:cNvPr id="5" name="Picture 7">
            <a:extLst>
              <a:ext uri="{FF2B5EF4-FFF2-40B4-BE49-F238E27FC236}">
                <a16:creationId xmlns:a16="http://schemas.microsoft.com/office/drawing/2014/main" id="{F580C777-F680-493E-9C73-1816D736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Defini o conteúdo principal da página ou da aplicação. Ele representa o conteúdo mais importante da página, que está diretamente relacionado ao tópico central do documento ou a funcionalidade principal de uma aplicação.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37" name="Retângulo 1">
            <a:extLst>
              <a:ext uri="{FF2B5EF4-FFF2-40B4-BE49-F238E27FC236}">
                <a16:creationId xmlns:a16="http://schemas.microsoft.com/office/drawing/2014/main" id="{253E752D-E23D-4A3E-B21D-AD8FE1AF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21" y="2173094"/>
            <a:ext cx="37306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b="0" i="0" dirty="0">
                <a:latin typeface="+mj-lt"/>
              </a:rPr>
              <a:t>Um detalhe importante: você não pode colocar mais do que UMA </a:t>
            </a:r>
            <a:r>
              <a:rPr lang="pt-BR" i="0" dirty="0" err="1">
                <a:latin typeface="+mj-lt"/>
              </a:rPr>
              <a:t>tag</a:t>
            </a:r>
            <a:r>
              <a:rPr lang="pt-BR" i="0" dirty="0">
                <a:latin typeface="+mj-lt"/>
              </a:rPr>
              <a:t> </a:t>
            </a:r>
            <a:r>
              <a:rPr lang="pt-BR" i="0" dirty="0" err="1">
                <a:latin typeface="+mj-lt"/>
              </a:rPr>
              <a:t>main</a:t>
            </a:r>
            <a:r>
              <a:rPr lang="pt-BR" b="0" i="0" dirty="0">
                <a:latin typeface="+mj-lt"/>
              </a:rPr>
              <a:t> no seu documento.</a:t>
            </a:r>
          </a:p>
          <a:p>
            <a:pPr eaLnBrk="1" hangingPunct="1">
              <a:defRPr/>
            </a:pP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Alguns browsers ainda não suportam está nova TAG, precisa, </a:t>
            </a:r>
            <a:r>
              <a:rPr lang="pt-BR" b="0" i="0" dirty="0" err="1">
                <a:latin typeface="+mj-lt"/>
              </a:rPr>
              <a:t>renderizar</a:t>
            </a:r>
            <a:r>
              <a:rPr lang="pt-BR" b="0" i="0" dirty="0">
                <a:latin typeface="+mj-lt"/>
              </a:rPr>
              <a:t> utilizando. </a:t>
            </a:r>
          </a:p>
          <a:p>
            <a:pPr eaLnBrk="1" hangingPunct="1">
              <a:defRPr/>
            </a:pP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sz="3200" dirty="0">
                <a:solidFill>
                  <a:srgbClr val="FF0000"/>
                </a:solidFill>
                <a:latin typeface="+mj-lt"/>
              </a:rPr>
              <a:t>display: </a:t>
            </a:r>
            <a:r>
              <a:rPr lang="pt-BR" sz="3200" dirty="0" err="1">
                <a:solidFill>
                  <a:srgbClr val="FF0000"/>
                </a:solidFill>
                <a:latin typeface="+mj-lt"/>
              </a:rPr>
              <a:t>block</a:t>
            </a:r>
            <a:r>
              <a:rPr lang="pt-BR" sz="3200" dirty="0">
                <a:solidFill>
                  <a:srgbClr val="FF0000"/>
                </a:solidFill>
                <a:latin typeface="+mj-lt"/>
              </a:rPr>
              <a:t>; </a:t>
            </a:r>
            <a:endParaRPr lang="pt-BR" sz="3200" b="0" i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Explosão 2 27">
            <a:extLst>
              <a:ext uri="{FF2B5EF4-FFF2-40B4-BE49-F238E27FC236}">
                <a16:creationId xmlns:a16="http://schemas.microsoft.com/office/drawing/2014/main" id="{76B7180A-9EDC-4F9C-AB4B-E78BFDB79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585" y="252165"/>
            <a:ext cx="1331364" cy="1012623"/>
          </a:xfrm>
          <a:prstGeom prst="irregularSeal2">
            <a:avLst/>
          </a:prstGeom>
          <a:solidFill>
            <a:schemeClr val="tx1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bIns="0" anchor="ctr"/>
          <a:lstStyle/>
          <a:p>
            <a:pPr algn="ctr">
              <a:defRPr/>
            </a:pPr>
            <a:r>
              <a:rPr lang="pt-BR" sz="2800" dirty="0">
                <a:solidFill>
                  <a:srgbClr val="ED145B"/>
                </a:solidFill>
                <a:latin typeface="+mj-lt"/>
              </a:rPr>
              <a:t>nova</a:t>
            </a:r>
            <a:endParaRPr lang="pt-BR" dirty="0">
              <a:solidFill>
                <a:srgbClr val="ED145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0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OPERADORES ARITMÉTICOS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+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soma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-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subtração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/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divisão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*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multiplicação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%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módulo de uma divisão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**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potência</a:t>
            </a:r>
          </a:p>
        </p:txBody>
      </p:sp>
    </p:spTree>
    <p:extLst>
      <p:ext uri="{BB962C8B-B14F-4D97-AF65-F5344CB8AC3E}">
        <p14:creationId xmlns:p14="http://schemas.microsoft.com/office/powerpoint/2010/main" val="30388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OPERADORES LÓGICOS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Clr>
                <a:srgbClr val="ED145B"/>
              </a:buClr>
              <a:buNone/>
              <a:defRPr/>
            </a:pPr>
            <a:endParaRPr lang="pt-BR" sz="1800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 algn="ctr">
              <a:lnSpc>
                <a:spcPct val="20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&amp;&amp;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and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(e)</a:t>
            </a:r>
          </a:p>
          <a:p>
            <a:pPr marL="0" indent="0" algn="ctr">
              <a:lnSpc>
                <a:spcPct val="20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||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or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(ou)</a:t>
            </a:r>
          </a:p>
          <a:p>
            <a:pPr marL="0" indent="0" algn="ctr">
              <a:lnSpc>
                <a:spcPct val="20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!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(não)</a:t>
            </a:r>
          </a:p>
        </p:txBody>
      </p:sp>
    </p:spTree>
    <p:extLst>
      <p:ext uri="{BB962C8B-B14F-4D97-AF65-F5344CB8AC3E}">
        <p14:creationId xmlns:p14="http://schemas.microsoft.com/office/powerpoint/2010/main" val="7907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OPERADORES RELACIONAIS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&gt;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maior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menor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&gt;=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maior ou igual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&lt;=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menor ou igual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!=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diferente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 pitchFamily="50" charset="0"/>
              </a:rPr>
              <a:t>==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igualdade</a:t>
            </a:r>
          </a:p>
        </p:txBody>
      </p:sp>
    </p:spTree>
    <p:extLst>
      <p:ext uri="{BB962C8B-B14F-4D97-AF65-F5344CB8AC3E}">
        <p14:creationId xmlns:p14="http://schemas.microsoft.com/office/powerpoint/2010/main" val="32128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IF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if (teste lógico){                  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condição verdadeira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else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{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       condição falsa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7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SWITCH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077304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switch(expressão){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case n:  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	bloco de comando;  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	break;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case n:  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	bloco de comando;  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		break;  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default:  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	bloco de comando;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8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FOR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077304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 (let i = 0 ; i &lt;= 9 ; i++){  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bloco que será executado...  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07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WHILE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077304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while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(condicionamento) {      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bloco que será executado... pode ter vários comandos...  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9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DO WHILE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077304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let i = 0; // variável inicial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do {    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bloco que será executado...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while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(i &lt;= n); // condição</a:t>
            </a:r>
          </a:p>
        </p:txBody>
      </p:sp>
    </p:spTree>
    <p:extLst>
      <p:ext uri="{BB962C8B-B14F-4D97-AF65-F5344CB8AC3E}">
        <p14:creationId xmlns:p14="http://schemas.microsoft.com/office/powerpoint/2010/main" val="6156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RECURSOS PARA STRING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077304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Propriedade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length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retorna o tamanho da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string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Método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toLowerCase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()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retorna a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string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em letras minúsculas.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Método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toUpperCase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()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retorna a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string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em letras maiúsculas.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Método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charAt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()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retorna 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contido em uma determinada posição.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Método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indexOf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(‘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caracter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’)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verifica em que posição está determinado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caso não encontre retorna -1. Inicia a busca pelo primeiro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RECURSOS PARA STRING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077304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Método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indexOf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(‘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caracter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’, posição)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verifica em que posição está 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começando na posição determinada.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Método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lastIndexOf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(‘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caracter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’)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verifica em que posição está determinado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caso não encontre retorna -1. Inicia a busca pelo último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Método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substring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(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início,fim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)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retorna um pedaço da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string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você pode determinar o começo e fim deste retorno.</a:t>
            </a:r>
          </a:p>
        </p:txBody>
      </p:sp>
    </p:spTree>
    <p:extLst>
      <p:ext uri="{BB962C8B-B14F-4D97-AF65-F5344CB8AC3E}">
        <p14:creationId xmlns:p14="http://schemas.microsoft.com/office/powerpoint/2010/main" val="102666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21">
            <a:extLst>
              <a:ext uri="{FF2B5EF4-FFF2-40B4-BE49-F238E27FC236}">
                <a16:creationId xmlns:a16="http://schemas.microsoft.com/office/drawing/2014/main" id="{B806C2C0-3922-4D16-96FF-BFAED60EA207}"/>
              </a:ext>
            </a:extLst>
          </p:cNvPr>
          <p:cNvGrpSpPr>
            <a:grpSpLocks/>
          </p:cNvGrpSpPr>
          <p:nvPr/>
        </p:nvGrpSpPr>
        <p:grpSpPr bwMode="auto">
          <a:xfrm>
            <a:off x="4659812" y="2250176"/>
            <a:ext cx="3240475" cy="2621087"/>
            <a:chOff x="642937" y="857251"/>
            <a:chExt cx="7715251" cy="586015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184415A-7BA1-472F-97A4-EB8E1FDA9EF8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A376608B-C073-473B-8714-FDD35DB3F1BD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9D294742-4110-4D65-A4F4-D15F21069DC9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660CE7DD-BB9D-4D8B-A725-FD1150D4D999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88270C2-AB85-475E-AC13-2A39E3F60E1F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5CA42A4-1229-41DC-A3E2-54D382642322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34" name="CaixaDeTexto 28">
              <a:extLst>
                <a:ext uri="{FF2B5EF4-FFF2-40B4-BE49-F238E27FC236}">
                  <a16:creationId xmlns:a16="http://schemas.microsoft.com/office/drawing/2014/main" id="{F1F71391-BEBA-443F-982A-A422CC205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93C3BD3-C908-4FB7-B9A0-DB263FB70D51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36" name="CaixaDeTexto 30">
              <a:extLst>
                <a:ext uri="{FF2B5EF4-FFF2-40B4-BE49-F238E27FC236}">
                  <a16:creationId xmlns:a16="http://schemas.microsoft.com/office/drawing/2014/main" id="{ADC0A9E6-7329-4CAC-A0F2-523F4F9B2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  <p:pic>
        <p:nvPicPr>
          <p:cNvPr id="5" name="Picture 7">
            <a:extLst>
              <a:ext uri="{FF2B5EF4-FFF2-40B4-BE49-F238E27FC236}">
                <a16:creationId xmlns:a16="http://schemas.microsoft.com/office/drawing/2014/main" id="{F580C777-F680-493E-9C73-1816D736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article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representa uma parte da página que poderá ser distribuído e reutilizável em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FEEDs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por exemplo. Isto pode ser um post, artigo, um bloco de comentários de usuários ou apenas um bloco de texto comum.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ARRAY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077304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Declarando um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var nome =[“valor 1", “valor 2", “valor 3", ...];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Tamanho do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Nome 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array.length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Adicionar um item no  fim do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Nome 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array.push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(“conteúdo");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31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ARRAY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077304"/>
            <a:ext cx="7150674" cy="33053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Remover um item no  fim do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Nome 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array.pop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();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Adicionar um item no início do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Nome 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array.unshift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(“conteúdo");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Remover um item no início do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00" dirty="0">
                <a:solidFill>
                  <a:srgbClr val="ED145B"/>
                </a:solidFill>
                <a:latin typeface="Gotham HTF Light"/>
              </a:rPr>
              <a:t>Nome do </a:t>
            </a:r>
            <a:r>
              <a:rPr lang="pt-BR" sz="1800" dirty="0" err="1">
                <a:solidFill>
                  <a:srgbClr val="ED145B"/>
                </a:solidFill>
                <a:latin typeface="Gotham HTF Light"/>
              </a:rPr>
              <a:t>array.shift</a:t>
            </a:r>
            <a:r>
              <a:rPr lang="pt-BR" sz="1800" dirty="0">
                <a:solidFill>
                  <a:srgbClr val="ED145B"/>
                </a:solidFill>
                <a:latin typeface="Gotham HTF Ligh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8151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- APLICAÇÃO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arquivo HTML, e digite o código abaixo: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95EAB1-4EDC-40CB-98CD-AFF7570BD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51" y="2051210"/>
            <a:ext cx="6683298" cy="24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- APLICAÇÃO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diretório chamado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e dentro deste diretório crie um arquivo chamado “funcoes.js”, com o código abaixo: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488CB6-7D41-43AA-809D-3F5D57178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953" y="2606347"/>
            <a:ext cx="38290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- APLICAÇÃO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Volte ao arquivo HTML e adicione as linhas conforme abaixo: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48C650-7689-4EB5-817A-5B23BD834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046" y="1939432"/>
            <a:ext cx="6244683" cy="24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- APLICAÇÃO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Dentro do arquivo funções (funcoes.js) adicione a nova função, conforme apresentado abaixo: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5AD145-FE55-40C6-AB1F-AE0F2EF07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0573" y="1926376"/>
            <a:ext cx="4481629" cy="2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– APLICAÇÃO EXEMPLO 2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arquivo HTML, e digite o código abaixo: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8A41E8-7191-47EE-A1A4-5B56FFBFD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589" y="1776390"/>
            <a:ext cx="5707598" cy="321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– APLICAÇÃO EXEMPLO 2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mesmo arquivo “funcoes.js” acrescente a função abaixo: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0D5228-BF9A-4C4E-8F66-7CC3F392B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51" y="2132378"/>
            <a:ext cx="7150675" cy="11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– DESCANSO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109024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- Criar uma página em HTML 5, com dois botões, sendo que cada botão, chama uma função no mesmo arquivo, sendo esse arquivo único com o nome funcoes.js. </a:t>
            </a:r>
          </a:p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- Calcular o percentual de faltas de um aluno, recebendo o total de aulas do semestre e o total de faltas de um determinado aluno no semestre, após calcular o percentual de faltas, retornar com um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alert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 o percentual de faltas, após verificar com a if/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else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 Se o número de faltas for menor ou igual que 25%, exibir a frase “O aluno está  aprovado por falta”, senão, exibir a frase “O aluno está reprovado por falta”.  Obs.: Esse exercício, pode receber os dados com o prompt ou no formulário do HTML 5. </a:t>
            </a:r>
          </a:p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- Receber um valor de um a doze, verificar a qual mês que esse número corresponde, exemplo,   se digitado 12, corresponde ao mês de Dezembro, então retorna uma mensagem, informando que o que o mês digitado, corresponde a dezembro.  Obs.: Esse exercício, pode receber os dados com o prompt ou no formulário do HTML 5.</a:t>
            </a:r>
          </a:p>
        </p:txBody>
      </p:sp>
    </p:spTree>
    <p:extLst>
      <p:ext uri="{BB962C8B-B14F-4D97-AF65-F5344CB8AC3E}">
        <p14:creationId xmlns:p14="http://schemas.microsoft.com/office/powerpoint/2010/main" val="12303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19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21">
            <a:extLst>
              <a:ext uri="{FF2B5EF4-FFF2-40B4-BE49-F238E27FC236}">
                <a16:creationId xmlns:a16="http://schemas.microsoft.com/office/drawing/2014/main" id="{76A6B606-6F20-483E-9706-7FBD3592380B}"/>
              </a:ext>
            </a:extLst>
          </p:cNvPr>
          <p:cNvGrpSpPr>
            <a:grpSpLocks/>
          </p:cNvGrpSpPr>
          <p:nvPr/>
        </p:nvGrpSpPr>
        <p:grpSpPr bwMode="auto">
          <a:xfrm>
            <a:off x="4663388" y="2250176"/>
            <a:ext cx="3215288" cy="2621087"/>
            <a:chOff x="642937" y="857251"/>
            <a:chExt cx="7715251" cy="5860156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B061B31-8DF1-440C-A888-262F297CE357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C6DE839-3C9F-4201-BAEB-60490B4B10FA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AE28141-342E-40DF-8053-FD66782C35C6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6DCE920-91C9-4A8D-8ACB-D48C2706605A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5730D63-C320-4BE8-A51A-86C1AA6FAF09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AD087AC-25E4-4BB9-8304-02686D104FE8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25" name="CaixaDeTexto 28">
              <a:extLst>
                <a:ext uri="{FF2B5EF4-FFF2-40B4-BE49-F238E27FC236}">
                  <a16:creationId xmlns:a16="http://schemas.microsoft.com/office/drawing/2014/main" id="{8DD4CB2F-644E-469E-B06D-5E5F6B961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DC7FED7-6C25-4E48-9516-8A06EEFAC6FA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7" name="CaixaDeTexto 30">
              <a:extLst>
                <a:ext uri="{FF2B5EF4-FFF2-40B4-BE49-F238E27FC236}">
                  <a16:creationId xmlns:a16="http://schemas.microsoft.com/office/drawing/2014/main" id="{923C913F-0DEF-49A7-BA9E-7B35CAC73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&lt;ASIDE&gt;</a:t>
              </a:r>
            </a:p>
          </p:txBody>
        </p:sp>
      </p:grpSp>
      <p:pic>
        <p:nvPicPr>
          <p:cNvPr id="5" name="Picture 7">
            <a:extLst>
              <a:ext uri="{FF2B5EF4-FFF2-40B4-BE49-F238E27FC236}">
                <a16:creationId xmlns:a16="http://schemas.microsoft.com/office/drawing/2014/main" id="{F580C777-F680-493E-9C73-1816D736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aside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representa um bloco de conteúdo que referência o conteúdo que envolta do elemento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aside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aside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pode ser representado por conteúdos em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sidebars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em textos impressos, publicidade ou até mesmo para criar um grupo de elementos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outras informações separados do conteúdo principal do website.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6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15575" y="1779874"/>
            <a:ext cx="3696789" cy="159069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Curso de HTML5 W3C http://www.w3c.br/pub/Cursos/CursoHTML5/html5-web.pdf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Mozilla </a:t>
            </a:r>
            <a:r>
              <a:rPr lang="pt-BR" sz="1100" b="1" dirty="0" err="1">
                <a:solidFill>
                  <a:srgbClr val="ED145B"/>
                </a:solidFill>
                <a:cs typeface="Arial" panose="020B0604020202020204" pitchFamily="34" charset="0"/>
              </a:rPr>
              <a:t>Developer</a:t>
            </a: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 https://developer.mozilla.org/ptBR/docs/Web/Guide/HTML/Forms/Meu_primeiro_formulario_HTML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4720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Prof.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3804365" y="2532886"/>
            <a:ext cx="30393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professorhumbertodelgado@gmail.com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1638198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645" y="2580336"/>
            <a:ext cx="268759" cy="1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6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21">
            <a:extLst>
              <a:ext uri="{FF2B5EF4-FFF2-40B4-BE49-F238E27FC236}">
                <a16:creationId xmlns:a16="http://schemas.microsoft.com/office/drawing/2014/main" id="{17413B05-19FC-4205-9E66-8E4C7C0F0CCE}"/>
              </a:ext>
            </a:extLst>
          </p:cNvPr>
          <p:cNvGrpSpPr>
            <a:grpSpLocks/>
          </p:cNvGrpSpPr>
          <p:nvPr/>
        </p:nvGrpSpPr>
        <p:grpSpPr bwMode="auto">
          <a:xfrm>
            <a:off x="4663388" y="2250176"/>
            <a:ext cx="3215288" cy="2621087"/>
            <a:chOff x="642937" y="857251"/>
            <a:chExt cx="7715251" cy="586015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4720D23-2B5B-4613-BD41-190E4E45FF59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810076B-8762-46B6-A1BD-B801AF848896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A8384F38-917E-4119-A7F2-0920E48A372D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4359A140-17F9-4549-BD85-7A914C3F832B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5B98BF5-3751-4640-85B9-119E06D78C24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332BE51-4B95-492D-92DC-573D23B323AA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34" name="CaixaDeTexto 28">
              <a:extLst>
                <a:ext uri="{FF2B5EF4-FFF2-40B4-BE49-F238E27FC236}">
                  <a16:creationId xmlns:a16="http://schemas.microsoft.com/office/drawing/2014/main" id="{2A5E9E34-07F1-4329-B87A-0557B7B91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38F8B85-0A38-4627-8EB5-201CCC51CCD2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36" name="CaixaDeTexto 30">
              <a:extLst>
                <a:ext uri="{FF2B5EF4-FFF2-40B4-BE49-F238E27FC236}">
                  <a16:creationId xmlns:a16="http://schemas.microsoft.com/office/drawing/2014/main" id="{2DC73FB1-406B-4096-A077-7D72E1F04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  <p:pic>
        <p:nvPicPr>
          <p:cNvPr id="5" name="Picture 7">
            <a:extLst>
              <a:ext uri="{FF2B5EF4-FFF2-40B4-BE49-F238E27FC236}">
                <a16:creationId xmlns:a16="http://schemas.microsoft.com/office/drawing/2014/main" id="{F580C777-F680-493E-9C73-1816D736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section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define uma nova seção genérica no documento. Por exemplo, a home de um website pode ser dividida em diversas seções: introdução ou destaque, novidades, informação de contato e chamadas para conteúdo interno.	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1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21">
            <a:extLst>
              <a:ext uri="{FF2B5EF4-FFF2-40B4-BE49-F238E27FC236}">
                <a16:creationId xmlns:a16="http://schemas.microsoft.com/office/drawing/2014/main" id="{DF961ABC-66AA-4A41-B017-702E0F76DFEC}"/>
              </a:ext>
            </a:extLst>
          </p:cNvPr>
          <p:cNvGrpSpPr>
            <a:grpSpLocks/>
          </p:cNvGrpSpPr>
          <p:nvPr/>
        </p:nvGrpSpPr>
        <p:grpSpPr bwMode="auto">
          <a:xfrm>
            <a:off x="4668280" y="2250176"/>
            <a:ext cx="3179011" cy="2621087"/>
            <a:chOff x="642937" y="857251"/>
            <a:chExt cx="7715251" cy="5860156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229CEE9-B8CC-4288-B486-35BE8DF7CDF0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418AC6A6-3AB1-4EA1-BD41-842DB8D7BC80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F0D4F76B-4290-4969-A96C-C74840303C67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65226F5-A6A2-4CA4-A8E4-BB916FD6C27E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3A8B0A1-3B23-449A-BAC0-C55E80071F0F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0A1F66BD-683E-497A-962E-3F63B493A672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44" name="CaixaDeTexto 28">
              <a:extLst>
                <a:ext uri="{FF2B5EF4-FFF2-40B4-BE49-F238E27FC236}">
                  <a16:creationId xmlns:a16="http://schemas.microsoft.com/office/drawing/2014/main" id="{34BB2B37-C40C-40F9-B637-3E3757E38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03D644C7-4E08-45B7-8FAA-7224AD71E28B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46" name="CaixaDeTexto 30">
              <a:extLst>
                <a:ext uri="{FF2B5EF4-FFF2-40B4-BE49-F238E27FC236}">
                  <a16:creationId xmlns:a16="http://schemas.microsoft.com/office/drawing/2014/main" id="{885D1A41-3A98-42C2-ADC2-BC8BE36F2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  <p:pic>
        <p:nvPicPr>
          <p:cNvPr id="5" name="Picture 7">
            <a:extLst>
              <a:ext uri="{FF2B5EF4-FFF2-40B4-BE49-F238E27FC236}">
                <a16:creationId xmlns:a16="http://schemas.microsoft.com/office/drawing/2014/main" id="{F580C777-F680-493E-9C73-1816D736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footer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representa literalmente o rodapé da página. Seria o último elemento antes de fechar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HTML. O elemento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footer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não precisa aparecer necessariamente no final de uma seção.	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4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compõe a estrutura básica de um código HTML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alt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title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Define o título da página, o conteúdo que será exibido nas abas dos navegadores.</a:t>
            </a:r>
          </a:p>
          <a:p>
            <a:pPr marL="400050" lvl="1" indent="0">
              <a:buNone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00050" lvl="1" indent="0">
              <a:buClr>
                <a:srgbClr val="ED145B"/>
              </a:buClr>
              <a:buNone/>
              <a:defRPr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altLang="pt-BR" sz="1200" b="1" dirty="0" err="1">
                <a:solidFill>
                  <a:srgbClr val="ED145B"/>
                </a:solidFill>
                <a:latin typeface="Gotham HTF Light" pitchFamily="50" charset="0"/>
              </a:rPr>
              <a:t>body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aqui que todo conteúdo de sua página será inserido. Entenda como conteúdo: textos, imagens, links, tabelas, formulários, tudo aquilo que será exibido ao usuário.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C2CF84-26F8-4411-A824-FDC75632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044" y="3181259"/>
            <a:ext cx="3486614" cy="1871033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F580C777-F680-493E-9C73-1816D7369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5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compõe a estrutura básica de um código HTML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altLang="pt-BR" sz="1200" b="1" dirty="0" err="1">
                <a:solidFill>
                  <a:srgbClr val="ED145B"/>
                </a:solidFill>
                <a:latin typeface="Gotham HTF Light" pitchFamily="50" charset="0"/>
              </a:rPr>
              <a:t>br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Quebra uma linha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&lt;p&gt; 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Inicia um parágrafo</a:t>
            </a:r>
          </a:p>
          <a:p>
            <a:pPr marL="400050" indent="0">
              <a:lnSpc>
                <a:spcPct val="150000"/>
              </a:lnSpc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div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div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define um bloco de elementos na pagina HTML </a:t>
            </a:r>
          </a:p>
          <a:p>
            <a:pPr marL="400050" indent="0">
              <a:lnSpc>
                <a:spcPct val="150000"/>
              </a:lnSpc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span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span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 conjunto do estilo é possível formatar um texto. Ela por si só não faz alteração alguma no código. </a:t>
            </a:r>
          </a:p>
          <a:p>
            <a:pPr marL="400050" indent="0">
              <a:lnSpc>
                <a:spcPct val="150000"/>
              </a:lnSpc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address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address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define informações de contato do proprietário/autor da pagina. </a:t>
            </a:r>
          </a:p>
          <a:p>
            <a:pPr marL="400050" lvl="1" indent="0">
              <a:buNone/>
            </a:pPr>
            <a:endParaRPr lang="pt-BR" alt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00050" lvl="1" indent="0">
              <a:buFontTx/>
              <a:buChar char="-"/>
            </a:pPr>
            <a:endParaRPr lang="pt-BR" alt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FE27397-24FE-47A0-B16D-C64F8054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ED7F441-1575-4DCE-8634-2E01DDC66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FORMATAÇÃO DE TEXTO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auxiliam na formatação do texto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&lt;i&gt;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 sendo alterado para a forma itálica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&lt;/i&gt;</a:t>
            </a:r>
          </a:p>
          <a:p>
            <a:pPr marL="400050" lvl="1" indent="0">
              <a:buNone/>
            </a:pPr>
            <a:endParaRPr lang="pt-BR" altLang="pt-BR" sz="1200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&lt;b&gt;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 alterado para negrito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&lt;/b&gt;</a:t>
            </a: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	</a:t>
            </a: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altLang="pt-BR" sz="1200" b="1" dirty="0" err="1">
                <a:solidFill>
                  <a:srgbClr val="ED145B"/>
                </a:solidFill>
                <a:latin typeface="Gotham HTF Light" pitchFamily="50" charset="0"/>
              </a:rPr>
              <a:t>strong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ênfase em negrito 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&lt;/</a:t>
            </a:r>
            <a:r>
              <a:rPr lang="pt-BR" altLang="pt-BR" sz="1200" b="1" dirty="0" err="1">
                <a:solidFill>
                  <a:srgbClr val="ED145B"/>
                </a:solidFill>
                <a:latin typeface="Gotham HTF Light" pitchFamily="50" charset="0"/>
              </a:rPr>
              <a:t>strong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&gt;</a:t>
            </a:r>
          </a:p>
          <a:p>
            <a:pPr marL="400050" lvl="1" indent="0">
              <a:buNone/>
            </a:pPr>
            <a:endParaRPr lang="pt-BR" altLang="pt-BR" sz="1200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&lt;u&gt;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 sublinhado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&lt;/u&gt;</a:t>
            </a:r>
          </a:p>
          <a:p>
            <a:pPr marL="400050" lvl="1" indent="0">
              <a:buNone/>
            </a:pPr>
            <a:endParaRPr lang="pt-BR" altLang="pt-BR" sz="1200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altLang="pt-BR" sz="1200" b="1" dirty="0" err="1">
                <a:solidFill>
                  <a:srgbClr val="ED145B"/>
                </a:solidFill>
                <a:latin typeface="Gotham HTF Light" pitchFamily="50" charset="0"/>
              </a:rPr>
              <a:t>sup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&gt;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2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&lt;/</a:t>
            </a:r>
            <a:r>
              <a:rPr lang="pt-BR" altLang="pt-BR" sz="1200" b="1" dirty="0" err="1">
                <a:solidFill>
                  <a:srgbClr val="ED145B"/>
                </a:solidFill>
                <a:latin typeface="Gotham HTF Light" pitchFamily="50" charset="0"/>
              </a:rPr>
              <a:t>sup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(texto elevado)</a:t>
            </a:r>
          </a:p>
          <a:p>
            <a:pPr marL="400050" lvl="1" indent="0">
              <a:buNone/>
            </a:pPr>
            <a:endParaRPr lang="pt-BR" altLang="pt-BR" sz="1200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&lt;sub&gt;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dinâmico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&lt;/sub&gt; 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(texto rebaixado)</a:t>
            </a:r>
          </a:p>
          <a:p>
            <a:pPr marL="400050" lvl="1" indent="0">
              <a:buNone/>
            </a:pPr>
            <a:endParaRPr lang="pt-BR" altLang="pt-BR" sz="1200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&lt;strike&gt;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 tachado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&lt;/strike&gt;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97AEEBE-F722-4B88-9B8F-56FABC91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ABE3B03-4262-498F-98D6-1E51D639C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1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CABEÇALHOS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cabeçalho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&lt;h1&gt;&lt;/h1&gt;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&lt;h2&gt;&lt;/h2&gt;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&lt;h3&gt;&lt;/h3&gt;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&lt;h4&gt;&lt;/h4&gt;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&lt;h5&gt;&lt;/h5&gt;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&lt;h6&gt;&lt;/h6&gt;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7463" indent="-1746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que muda entre elas é o tamanho do texto e o espaçamento entre as linhas.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83CA65D2-7A86-4FD0-B57B-A4D57905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62E49D-EEFF-421D-A23D-ED64C0C3D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LISTAS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ol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=“I”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ol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criar listas ordenadas (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ol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ordered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list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). Esta lista pode ser alfabética ou numérica.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ul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ul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cria listas não ordenadas (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ul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unordered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list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Esta será uma lista somente de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bullets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(marcações).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&lt;li&gt;&lt;/li&gt; 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criar os itens da listas (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ol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ul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64A3E1B-206E-491B-874B-18142C54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DF1B10C-7AA4-40E0-B10F-D1FA703F8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CE499285-A8D3-4FBD-9953-6DDB3913D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44" y="213868"/>
            <a:ext cx="8732115" cy="4725291"/>
          </a:xfrm>
          <a:prstGeom prst="rect">
            <a:avLst/>
          </a:prstGeom>
        </p:spPr>
      </p:pic>
      <p:sp>
        <p:nvSpPr>
          <p:cNvPr id="4" name="TextBox 59">
            <a:extLst>
              <a:ext uri="{FF2B5EF4-FFF2-40B4-BE49-F238E27FC236}">
                <a16:creationId xmlns:a16="http://schemas.microsoft.com/office/drawing/2014/main" id="{84AE37B0-548D-4948-A131-9BFA99BE7E03}"/>
              </a:ext>
            </a:extLst>
          </p:cNvPr>
          <p:cNvSpPr txBox="1"/>
          <p:nvPr/>
        </p:nvSpPr>
        <p:spPr>
          <a:xfrm>
            <a:off x="936053" y="558154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C01F4B9-78FD-4F38-BDF3-62DB44F721CC}"/>
              </a:ext>
            </a:extLst>
          </p:cNvPr>
          <p:cNvSpPr txBox="1">
            <a:spLocks/>
          </p:cNvSpPr>
          <p:nvPr/>
        </p:nvSpPr>
        <p:spPr>
          <a:xfrm>
            <a:off x="1679057" y="2430499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Formulário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4EF492-22D8-4F70-B094-B520B986DF9B}"/>
              </a:ext>
            </a:extLst>
          </p:cNvPr>
          <p:cNvSpPr/>
          <p:nvPr/>
        </p:nvSpPr>
        <p:spPr>
          <a:xfrm>
            <a:off x="1679056" y="3169788"/>
            <a:ext cx="4572000" cy="34073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CSS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7C5FDEE-E7C7-4B00-BA34-8B6B02019141}"/>
              </a:ext>
            </a:extLst>
          </p:cNvPr>
          <p:cNvSpPr/>
          <p:nvPr/>
        </p:nvSpPr>
        <p:spPr>
          <a:xfrm>
            <a:off x="1047820" y="2438115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350" dirty="0">
                <a:solidFill>
                  <a:prstClr val="white"/>
                </a:solidFill>
                <a:latin typeface="Gotham HTF Medium" pitchFamily="50" charset="0"/>
                <a:ea typeface="Roboto" pitchFamily="2" charset="0"/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20466B-E570-44DB-B67A-BB21130F3645}"/>
              </a:ext>
            </a:extLst>
          </p:cNvPr>
          <p:cNvSpPr/>
          <p:nvPr/>
        </p:nvSpPr>
        <p:spPr>
          <a:xfrm>
            <a:off x="1039872" y="3135843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350" dirty="0">
                <a:solidFill>
                  <a:prstClr val="white"/>
                </a:solidFill>
                <a:latin typeface="Gotham HTF Medium" pitchFamily="50" charset="0"/>
                <a:ea typeface="Roboto" pitchFamily="2" charset="0"/>
              </a:rPr>
              <a:t>3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42A9B21-6EEE-4703-929B-F153F86CA486}"/>
              </a:ext>
            </a:extLst>
          </p:cNvPr>
          <p:cNvSpPr txBox="1">
            <a:spLocks/>
          </p:cNvSpPr>
          <p:nvPr/>
        </p:nvSpPr>
        <p:spPr>
          <a:xfrm>
            <a:off x="1564146" y="1727135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HTML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78352BB-736D-4F03-BEC6-36A6148E6814}"/>
              </a:ext>
            </a:extLst>
          </p:cNvPr>
          <p:cNvSpPr/>
          <p:nvPr/>
        </p:nvSpPr>
        <p:spPr>
          <a:xfrm>
            <a:off x="1039872" y="1734752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A530461-3372-4F72-B84D-28F987F34DBC}"/>
              </a:ext>
            </a:extLst>
          </p:cNvPr>
          <p:cNvSpPr/>
          <p:nvPr/>
        </p:nvSpPr>
        <p:spPr>
          <a:xfrm>
            <a:off x="1679056" y="3847712"/>
            <a:ext cx="4572000" cy="34073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Javascript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1567838-3B89-48FD-8A39-0EA6B22E0194}"/>
              </a:ext>
            </a:extLst>
          </p:cNvPr>
          <p:cNvSpPr/>
          <p:nvPr/>
        </p:nvSpPr>
        <p:spPr>
          <a:xfrm>
            <a:off x="1039872" y="3813767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350" dirty="0">
                <a:solidFill>
                  <a:prstClr val="white"/>
                </a:solidFill>
                <a:latin typeface="Gotham HTF Medium" pitchFamily="50" charset="0"/>
                <a:ea typeface="Roboto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902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LISTAS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5523F-0630-4BCD-BED2-C30291FB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312204"/>
            <a:ext cx="2385747" cy="148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0B614-E661-4BDC-8CD6-1F7EEE4B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89" y="1193234"/>
            <a:ext cx="2541339" cy="148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5786C43-C2E3-4AB6-9D32-D947DDD8F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39" y="3335885"/>
            <a:ext cx="2560789" cy="144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B7D63-EF34-4C2A-97D8-89466A915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4964C91-D020-4E90-9BA1-B75ED78A4B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IMAGENS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img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Imagens são inseridas pela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img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&gt;. Possui o atributo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indica o local onde a imagem está armazenada e o atributo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alt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auxiliará na usabilidade da página com pessoas com algum tipo de deficiência visual.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img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="local da imagem"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alt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="atributo"&gt;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OBS.: se a imagem não for carregada, o navegador exibirá o valor inserido no atributo alt.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8ADAE86C-3DA6-4387-919A-D45F2B3B0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7B2EE3E0-6ABD-44A0-B200-C8E437B56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LINKS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Hipertexto é o responsável pelo grande sucesso da internet, possibilitando a navegação entre arquivos de imagens, texto, áudio, vídeos, etc. São representadas pelas TAGS:  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&lt;a&gt;&lt;/a&gt;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 "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arq_destino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"&gt;âncora&lt;/a&gt;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Possui atributos do tipo: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href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especifica a referência do arquivo a ser localizado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name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representa o nome da âncora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target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define o destino do vínculo (_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blank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_self, _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parant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_top, etc...)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	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_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blank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 Documento vinculado em uma nova janela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 _self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 Abre o documento vinculado no mesmo quadro, uma vez que foi clicado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_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parent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 abre o documento vinculado no quadro pai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_top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 abre o documento vinculado em todo o corpo da janela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87D40231-B819-41A5-97DD-5ACEEFEC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1C71326-ABAB-4522-93F6-38BDFAA31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LINKS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Absoluto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=“http://www.itau.com.br”&gt;site do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Itau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Relativo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educacao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/pagina.html”&gt;Página educação&lt;/a&gt;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com Imagem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=“imagem/fotoAnluno.jpg”&gt;Foto do aluno&lt;/a&gt;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A352AF1-C402-4C8E-B03A-76477678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F604C672-B6C0-4822-AC8A-4AEE44AB6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LINKS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com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</a:t>
            </a: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javascript:alert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('Meu Site!')"&gt;clique aqui&lt;/a&gt;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para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email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href=“mailto:meuemail@itau.com.br”&gt;Fale Conosco&lt;/a&gt;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para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email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 assunto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=“mailto:fulano1@itau.com.br?subject=Aula de HTML”&gt;Fale Conosco&lt;/a&gt;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3CD170D-820E-4FF9-9AC8-F6F214C06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F07B6975-641A-41B2-8496-67BA9DC37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LINKS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para e-mail com cópia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href=“mailto:fulano1@itau.com.br&amp;cc=eu@itau.com.br”&gt;Fale Conosco&lt;/a&gt;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para e-mail com corpo do e-mail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=“mailto:fulano1@itau.com.br&amp;body=Deixe aqui seu texto”&gt;Fale Conosco&lt;/a&gt;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FD34758-F8A5-4F01-B95E-9F9B831E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3AC2735-95C3-4D37-97EA-0951F90CE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LINKS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Links para partes da página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Criar um link no final da página para retornar junto do elemento H1 localizado no topo.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&lt;h1 id=“topo”&gt;Aqui começa a página&lt;/h1&gt;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...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...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...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...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&lt;p&gt;&lt;a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=“#topo”&gt;Topo da página&lt;/a&gt;&lt;/p&gt;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D5C70149-3FF8-49F9-BCC0-9FA8F681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A116104-5C43-46A5-B8E1-2B3DBE9D6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TABELAS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table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table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delimita a área de uma tabela.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border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=[pixel] – Especifica o tamanho da borda da tabela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cellpadding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=[pixel] – Especifica o espaço entre a borda da célula e seu conteúdo. 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cellspacing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=[pixel] – Especifica o espaço entre as células 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width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=[pixel ou %] – Especifica a largura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caption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caption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Legenda da tabela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25C613A-B6AF-4630-89F5-765BCD62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68F738E-6786-472C-B116-B7F178BEF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TABELAS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thead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thead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a “cabeçalho”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tbody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tbody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o “corpo”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tfoot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tfoot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o “rodapé”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– Propriedade idênticas paras as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acima.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align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horizontal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valign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vertical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8CD0CCF-5086-4C35-8701-C3ADF597F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739642F-BEE1-4365-A057-C4A3E62DA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TABELAS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th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th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a coluna do “cabeçalho” e “rodapé”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align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horizontal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valign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vertical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colspan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de colunas que serão mescladas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rowspan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linhas que serão mescladas.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11FC330-B8C7-4B06-8EB4-56130371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A1A769C-AE8A-4707-87DD-1B17B8FCB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2258660"/>
            <a:ext cx="59574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HT</a:t>
            </a:r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ML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TABELAS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th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th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a coluna do “cabeçalho” e “rodapé”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align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horizontal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valign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vertical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colspan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de colunas que serão mescladas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rowspan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linhas que serão mescladas.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E5CB3391-C1F9-41D8-92E8-024646ED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6F182CA3-0CE0-4B54-B4AA-F20B25144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TABELAS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tr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tr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a linha do “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cabeçalho”,“corpo”,”rodapé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td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200" b="1" dirty="0" err="1">
                <a:solidFill>
                  <a:srgbClr val="ED145B"/>
                </a:solidFill>
                <a:latin typeface="Gotham HTF Light" pitchFamily="50" charset="0"/>
              </a:rPr>
              <a:t>td</a:t>
            </a:r>
            <a:r>
              <a:rPr 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a conteúdo do “corpo”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– Propriedades idênticas paras as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acima.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align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horizontal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valign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vertical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colspan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de colunas que serão mescladas 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rowspan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linhas que serão mescladas.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98BC437-562D-4234-8869-E8186881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2EA9B55-2357-4F08-8645-3ED8CAEF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TABELAS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 monte o código para a tabela abaixo: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21D554-A029-47F3-A07B-7EA9A82A5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17" y="1959768"/>
            <a:ext cx="7427365" cy="12287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5AF1A99F-44D3-407F-8665-17E64CE7A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B5190D01-063D-41D1-86F9-EBB7C67A9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7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TABELAS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Solução: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17FDBA-F3F4-4E25-9AEC-253D2D35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4" y="1776759"/>
            <a:ext cx="6874959" cy="2672501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9BE68F3-D2CB-4E05-BF92-2400555EC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BC0B2966-1B23-4145-AE93-DF36FA720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8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79BE68F3-D2CB-4E05-BF92-2400555E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CORES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Observe as regras de estilo a seguir: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1)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{background-color: #FF0000;}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2)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{background-color: #F00;}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3)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{background-color: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rgb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(255, 0, 0);}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4)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{background-color: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rgb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(100%, 0%, 0%);}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5)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{background-color: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red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;}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#FF0000 = #F00 =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rgb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(255,0,0) =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rgb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(100%,0%,0%) = </a:t>
            </a:r>
            <a:r>
              <a:rPr lang="pt-BR" dirty="0" err="1">
                <a:solidFill>
                  <a:srgbClr val="FF0000"/>
                </a:solidFill>
                <a:latin typeface="Gotham HTF Light" pitchFamily="50" charset="0"/>
              </a:rPr>
              <a:t>red</a:t>
            </a:r>
            <a:endParaRPr lang="pt-BR" sz="1200" dirty="0">
              <a:solidFill>
                <a:srgbClr val="FF0000"/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BC0B2966-1B23-4145-AE93-DF36FA720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79BE68F3-D2CB-4E05-BF92-2400555E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CORES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Cor pelo Hexadecimal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Esta é a maneira mais conhecida de definir uma cor.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Convém ressaltar que em uma regra CSS é indiferente usar letras maiúsculas ou minúsculas na sintaxe hexadecimal de cores e também que é válido abreviar a notação para três dígitos.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 notação abreviada cada um dos três dígitos é automaticamente dobrado conforme exemplos a seguir: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https://www.colorschemer.com/css-color-codes/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BC0B2966-1B23-4145-AE93-DF36FA720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E2211A-3DCE-4CD7-B8E1-C44677F268EA}"/>
              </a:ext>
            </a:extLst>
          </p:cNvPr>
          <p:cNvSpPr txBox="1"/>
          <p:nvPr/>
        </p:nvSpPr>
        <p:spPr>
          <a:xfrm>
            <a:off x="2468921" y="2899109"/>
            <a:ext cx="3600450" cy="1816100"/>
          </a:xfrm>
          <a:prstGeom prst="rect">
            <a:avLst/>
          </a:prstGeom>
          <a:solidFill>
            <a:srgbClr val="000000">
              <a:lumMod val="95000"/>
              <a:lumOff val="5000"/>
            </a:srgbClr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#FFF = #FFFFFF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#CF9 = #CCFF99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#cde = #ccddee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#49c = #4499cc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BC0B2966-1B23-4145-AE93-DF36FA720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9BE68F3-D2CB-4E05-BF92-2400555EC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VIDEOS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altLang="pt-BR" sz="1200" dirty="0">
                <a:latin typeface="Square721 BT"/>
              </a:rPr>
              <a:t>Para inserir vídeo em uma página web, basta usar o elemento </a:t>
            </a:r>
            <a:r>
              <a:rPr lang="pt-BR" altLang="pt-BR" sz="1200" dirty="0" err="1">
                <a:latin typeface="Square721 BT"/>
              </a:rPr>
              <a:t>video</a:t>
            </a:r>
            <a:r>
              <a:rPr lang="pt-BR" altLang="pt-BR" sz="1200" dirty="0">
                <a:latin typeface="Square721 BT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controls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autoplay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true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width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="400"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height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="300"&gt;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/A.mp4"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/A.wmv"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/A.avi"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/A.mpg"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&lt;p&gt;Não suporta o vídeo&lt;/p&gt;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&lt;/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  <a:endParaRPr lang="pt-BR" sz="1200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BC0B2966-1B23-4145-AE93-DF36FA720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9BE68F3-D2CB-4E05-BF92-2400555EC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AUDIOS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5702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altLang="pt-BR" sz="1200" dirty="0">
                <a:latin typeface="Square721 BT"/>
              </a:rPr>
              <a:t>Para inserir áudio em uma página web, basta usar o elemento </a:t>
            </a:r>
            <a:r>
              <a:rPr lang="pt-BR" altLang="pt-BR" sz="1200" dirty="0" err="1">
                <a:latin typeface="Square721 BT"/>
              </a:rPr>
              <a:t>audio</a:t>
            </a:r>
            <a:r>
              <a:rPr lang="pt-BR" altLang="pt-BR" sz="1200" dirty="0">
                <a:latin typeface="Square721 BT"/>
              </a:rPr>
              <a:t>: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audio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controls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true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autoplay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true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="musicas/A.mp3"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="musicas/A.mid"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="musicas/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A.oga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&lt;p&gt;Não suporta a música&lt;/p&gt;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&lt;/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audio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o código para reproduzir a página abaixo: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B8108D-D66F-4F5A-A628-BB343E79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48" y="1686218"/>
            <a:ext cx="6980663" cy="3198118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07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H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YPER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EXT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ARKUP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ANGUAGE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uma linguagem de marcação utilizada para formatações de textos, inserir imagens e ligações de hipertexto.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Não é possível programar em linguagem HTML  pois ela é simplesmente uma linguagem de marcação.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 navegadores (browsers) são os responsáveis por identificar as marcações em HTML e apresentar os documentos conforme o que foi especificado por essas marcações.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BEBCEDA-D065-4583-A4E1-5AF49672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4A394D1-D663-4B1C-AC63-29C81DA19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15575" y="1779874"/>
            <a:ext cx="3696789" cy="158851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 FILHO, </a:t>
            </a:r>
            <a:r>
              <a:rPr lang="pt-BR" sz="1100" b="1" dirty="0" err="1">
                <a:solidFill>
                  <a:srgbClr val="ED145B"/>
                </a:solidFill>
                <a:cs typeface="Arial" panose="020B0604020202020204" pitchFamily="34" charset="0"/>
              </a:rPr>
              <a:t>Ozeas</a:t>
            </a: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 Vieira Santana. Introdução à Internet. Editora Senac. São Paulo.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  BENEDICTO, A. D. </a:t>
            </a:r>
            <a:r>
              <a:rPr lang="pt-BR" sz="1100" b="1" dirty="0" err="1">
                <a:solidFill>
                  <a:srgbClr val="ED145B"/>
                </a:solidFill>
                <a:cs typeface="Arial" panose="020B0604020202020204" pitchFamily="34" charset="0"/>
              </a:rPr>
              <a:t>Victoriano</a:t>
            </a: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. Aprenda em 24 horas Internet. Editora Campos, 1998.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  HAHN, Harley; STOUT, Rick. Dominando a Internet. Editora Makron Books, 1995.</a:t>
            </a:r>
            <a:endParaRPr lang="pt-BR" sz="1100" b="1" dirty="0">
              <a:solidFill>
                <a:srgbClr val="ED145B"/>
              </a:solidFill>
              <a:latin typeface="Gotham HTF Light" pitchFamily="50" charset="0"/>
              <a:cs typeface="Roboto Light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40636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2258660"/>
            <a:ext cx="59574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2. FORMU</a:t>
            </a:r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LÁRIO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Formulários em HTML5 proporcionam uma melhor experiência para usuários por permitirem que eles sejam mais consistentes entre diferentes sites obtendo um feedback imediato sobre a entrada de dados. Essa experiência também é oferecidas à usuários que possuem scripts desabilitados em seus navegadores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69282"/>
            <a:ext cx="685493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Representa uma seção de um documento que contém controles interativos que permitem ao usuário submeter informação a um determinado servidor web.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possui: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Id / </a:t>
            </a: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Name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identificadores do formulário. 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Action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ação que o formulário terá assim que o botão SUBMIT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 pressionado. 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Method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forma de envio de dados do formulário, podendo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ser GET ou POST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40F23BC-ECDC-4FA1-9F5D-7546A8BAD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229" y="2918806"/>
            <a:ext cx="2185512" cy="19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Representa uma seção de um documento que contém controles interativos que permitem ao usuário submeter informação a um determinado servidor web.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60AE3C-2F18-46C4-945D-D82CCDC94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449" y="2638857"/>
            <a:ext cx="5843239" cy="13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method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requisição irá enviar os dados diretamente no link.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method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“post”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requisição irá enviar os dados encapsulados.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0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69478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fieldset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e &lt;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legend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fieldset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fieldset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Permite que os elementos de formulário sejam agrupados, possibilitando assim uma maior organização dos dados no desenho do formulário.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legend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&gt;&lt;/</a:t>
            </a: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legend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Receberá um texto que permite identificar o grupo de informações que ali devem ser inseridas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7FEBBF0-314A-4BA8-9686-0BDE1A25E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045" y="3177724"/>
            <a:ext cx="6460686" cy="17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69478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Atributo “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Text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padrão para a digitação de dados.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Password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a digitação de dados no formato para senhas.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Search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campo de busca, A aparência e comportamento do campo pode mudar ligeiramente dependendo do agente de usuário (browser).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Email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 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e-mail com formatação e validação. O agente de usuário pode inclusive promover a integração com sua agenda de contatos.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Url: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endereço web, também com formatação e validação.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69478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 com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email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10C45C4-1183-4C11-A18F-A63E79DAF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10" y="1904438"/>
            <a:ext cx="7338780" cy="23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69478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Tel: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números de telefone.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Date: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inserção de datas. Abre um calendário onde o usuário seleciona uma data específica.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Time: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inserção da hora. Compreende valores para hora e para minutos.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DateTime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-Local: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inserção de data e hora.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Month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entrada/seleção do mês.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Week: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entrada/seleção da semana.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1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1"/>
            <a:ext cx="7150674" cy="36668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Todo documento HTML apresenta elementos entre parênteses angulares (&lt; e &gt;) - esses elementos são as etiquetas 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 de HTML, elas definem onde começa e termina um determinado conteúdo na página.  A 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maioria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tem abertura e fechamento: 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&gt;...&lt;/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Alguns elementos são chamados "vazios", pois não marcam uma região de texto, apenas inserem algo no documento: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Todos os elementos podem ter 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atributos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atributo1="valor1" atributo2="valor2"&gt;...&lt;/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 atributos podem ser obrigatórios ou opcionais. Use sempre 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minúsculas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escrever as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515DBBD-82DE-47B3-960D-5A26A6F00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7D214C09-DE55-44C9-A260-8FE7ABFEF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69478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Number: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entrada de números. Podemos definir a faixa de valores com as opções min 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max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além de determinar que sejam exibidos  números  dentro de um intervalo com a opção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step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 &lt;input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number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min=“5”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max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=“30”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step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=“3”&gt;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Range: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Renderiza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uma barra onde o usuário seleciona uma escala de valores. Possui também as opções de min –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max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step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9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69478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Radio: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botão de seleção única, apresenta várias opções mas o usuário pode apenas escolher, seleciona, uma opção. Se usar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checked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 botão já será selecionado.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CheckBox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botão de seleção múltipla, o usuário pode selecionar quantas opções ele quiser. Se usar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checked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os botões já serão selecionados.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File: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insere um campo para busca e anexo de documentos.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69478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Button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insere um botão qualquer. Às vezes usamos para chamarmos alguma função em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Submit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envia os dados digitados, assim que este botão é pressionado seu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irá ler o conteúdo do atributo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action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direcionar os dados digitados para ele.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Reset: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limpa as informações digitadas no formulário.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TextArea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Permite a inserção de uma caixa de texto de múltiplas linhas. A ideia é que o usuário tenha uma área maior para digitação de dados, sendo muito usado para mensagens, comentários, sugestões, etc.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69478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Select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/</a:t>
            </a: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Option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que irá permitir a escolha de uma determinada opção inserida em uma lista acessada por um botão do tipo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dropdown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Cada item dessa lista deverá estar contida em um elemento &lt;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option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option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5074BB1-4657-44FC-BCD1-6876E94D0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450" y="2761926"/>
            <a:ext cx="5300082" cy="18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69478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Outros atributos: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Required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Torna um campo de formulário obrigatório ou seja, seu valor precisa ser preenchido.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Autofocus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Dá foco automático a um determinado campo assim que o navegador carregar a página.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 err="1">
                <a:solidFill>
                  <a:srgbClr val="ED145B"/>
                </a:solidFill>
                <a:latin typeface="Gotham HTF Light" pitchFamily="50" charset="0"/>
              </a:rPr>
              <a:t>Maxlength</a:t>
            </a:r>
            <a:r>
              <a:rPr lang="pt-BR" sz="16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Limita a quantidade de caracteres em um campo de formulário.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5EF1AD83-4B17-46B2-93A6-0EE0D4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LÁRIO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69478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 de exemplo: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1FA1371-F0CA-4380-ACA9-76BE6CF60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34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15575" y="1779874"/>
            <a:ext cx="3696789" cy="159069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Curso de HTML5 W3C http://www.w3c.br/pub/Cursos/CursoHTML5/html5-web.pdf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Mozilla </a:t>
            </a:r>
            <a:r>
              <a:rPr lang="pt-BR" sz="1100" b="1" dirty="0" err="1">
                <a:solidFill>
                  <a:srgbClr val="ED145B"/>
                </a:solidFill>
                <a:cs typeface="Arial" panose="020B0604020202020204" pitchFamily="34" charset="0"/>
              </a:rPr>
              <a:t>Developer</a:t>
            </a: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 https://developer.mozilla.org/ptBR/docs/Web/Guide/HTML/Forms/Meu_primeiro_formulario_HTML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1634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2258660"/>
            <a:ext cx="59574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3. C</a:t>
            </a:r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SS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Definição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uma linguagem de estilos utilizada para definir a apresentação de documentos escritos em  HTML.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Linguagem criada pelo W3C para definir estilos (cores, tipologia, posicionamento, etc.) em páginas web.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Possibilita que determinadas propriedades sejam aplicadas ao mesmo tempo a todos elementos de uma página ou site que estejam marcados com uma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específica.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Facilitam a criação, formatação e  manutenção de páginas web.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0282E011-1239-43B3-939F-DC832A7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C9518354-7411-4D35-A5CE-A1106110B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0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compõe a estrutura básica de um código HTML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&lt;!DOCTYPE </a:t>
            </a:r>
            <a:r>
              <a:rPr lang="pt-BR" altLang="pt-BR" sz="1200" b="1" dirty="0" err="1">
                <a:solidFill>
                  <a:srgbClr val="ED145B"/>
                </a:solidFill>
                <a:latin typeface="Gotham HTF Light" pitchFamily="50" charset="0"/>
              </a:rPr>
              <a:t>html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Deve ser a primeira linha de código do documento antes da </a:t>
            </a:r>
            <a:r>
              <a:rPr lang="pt-BR" alt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HTML. </a:t>
            </a:r>
          </a:p>
          <a:p>
            <a:pPr marL="400050" lvl="1" indent="0">
              <a:buNone/>
            </a:pP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</a:t>
            </a:r>
            <a:r>
              <a:rPr lang="pt-BR" alt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Doctype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indica para o navegador e para outros meios qual a especificação de código utilizar. Em versões anteriores, era necessário referenciar o DTD diretamente no código do </a:t>
            </a:r>
            <a:r>
              <a:rPr lang="pt-BR" alt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Doctype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Com o HTML5, a referência por qual DTD utilizar é responsabilidade do Browser. O </a:t>
            </a:r>
            <a:r>
              <a:rPr lang="pt-BR" alt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Doctype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não é uma </a:t>
            </a:r>
            <a:r>
              <a:rPr lang="pt-BR" alt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do HTML, mas uma instrução para que o browser tenha informações sobre qual versão de código a marcação foi escrita. </a:t>
            </a:r>
          </a:p>
          <a:p>
            <a:pPr marL="400050" lvl="1" indent="0">
              <a:buNone/>
            </a:pPr>
            <a:endParaRPr lang="pt-BR" altLang="pt-BR" sz="1200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altLang="pt-BR" sz="1200" b="1" dirty="0" err="1">
                <a:solidFill>
                  <a:srgbClr val="ED145B"/>
                </a:solidFill>
                <a:latin typeface="Gotham HTF Light" pitchFamily="50" charset="0"/>
              </a:rPr>
              <a:t>html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Define o início do documento HTML.</a:t>
            </a:r>
          </a:p>
          <a:p>
            <a:pPr marL="400050" lvl="1" indent="0">
              <a:buNone/>
            </a:pPr>
            <a:endParaRPr lang="pt-BR" altLang="pt-BR" sz="1200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C2CF84-26F8-4411-A824-FDC75632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531" y="3121417"/>
            <a:ext cx="3598127" cy="1930875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BB3FAD40-D67F-42B3-8402-52EBC881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B68928D-990C-4321-B41D-17E0FE33E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Tipos de declarações CSS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762113-0E4D-4466-95F1-FEA8AFDD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6" y="1828450"/>
            <a:ext cx="6399661" cy="2764040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InLine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&lt;p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style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="background-color: #900;"&gt; Texto do parágrafo &lt;/p&gt;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 esse tipo de declaração você mistura a formatação de um elemento com o seu respectivo conteúdo.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Caso você queira que a mesma regra seja usada por outro elemento, terá de refazer a mesma declaração no elemento desejado.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terrível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dar manutenção nesse tipo de código.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Interno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style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"&gt;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p{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        background-color: #900; 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} &lt;/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style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Declaração feita na seção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head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da página.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Todos os elementos da página que forem declarados na regra serão formatados.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regra é aplicada apenas naquela página que contém a respectiva formatação. 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Interno - Exemplo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DC0FB4C-B9C2-432E-B446-72108FBB0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090" y="1757357"/>
            <a:ext cx="3050676" cy="29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Externo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&lt;link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stylesheet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/style.css"&gt;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linha acima deve ser inserida na seção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head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de suas páginas, sua função é indicar onde está o arquivo que contém as regras CSS que devem ser usadas na estilização dos elementos da página.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mesma regra CSS dentro de um arquivo externo, pode formatar simultaneamente quantas páginas o desenvolvedor quiser.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Esse é o padrão que </a:t>
            </a:r>
            <a:r>
              <a:rPr lang="pt-BR" sz="1400" b="1" dirty="0">
                <a:solidFill>
                  <a:srgbClr val="ED145B"/>
                </a:solidFill>
                <a:latin typeface="Gotham HTF Light" pitchFamily="50" charset="0"/>
              </a:rPr>
              <a:t>deve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ser usado.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Externo - Exemplo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arquivo chamado: </a:t>
            </a:r>
            <a:r>
              <a:rPr lang="pt-BR" sz="1400" b="1" dirty="0">
                <a:solidFill>
                  <a:srgbClr val="ED145B"/>
                </a:solidFill>
                <a:latin typeface="Gotham HTF Light" pitchFamily="50" charset="0"/>
              </a:rPr>
              <a:t>meuestilo.css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com o seguinte conteúdo: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A64635-07AE-44CA-9D2F-CE1685B45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8871" y="2233726"/>
            <a:ext cx="4000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Externo - Exemplo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crie na mesma pasta um arquivo chamado: </a:t>
            </a:r>
            <a:r>
              <a:rPr lang="pt-BR" sz="1400" b="1" dirty="0">
                <a:solidFill>
                  <a:srgbClr val="ED145B"/>
                </a:solidFill>
                <a:latin typeface="Gotham HTF Light" pitchFamily="50" charset="0"/>
              </a:rPr>
              <a:t>TesteCSSExterno.html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com o seguinte conteúdo: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41876B9-D6C8-4E93-88A1-BA0122A06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785" y="2488626"/>
            <a:ext cx="4941161" cy="24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Efeito Cascata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efeito cascata define qual regra será aplicada quando há mais de um estilo especificado para o mesmo elemento HTML. Neste caso ele seguirá o padrão abaixo: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1 - Estilo padrão do navegador.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2 - Folha de Estilo Externa (referenciada e/ou importada).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3 - Folha de Estilo Interna (definida na área de cabeçalho do documento).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4 - Folha de Estilo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Inline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(dentro de um elemento HTML).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Regra CSS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regra CSS é uma declaração com sintaxe própria que indica como será o estilo de um ou mais elementos HTML. Um conjunto de regras CSS formam uma Folha de Estilos.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composta por:  um seletor, uma propriedade e um valor.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 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{    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PROPRIEDADE: VALOR;  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}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Elementos da Regra CSS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5E04BC8-B527-4297-99F8-05CEB4ABA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274" y="1961579"/>
            <a:ext cx="1806759" cy="244699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FD9B39D-59E4-4FB9-9912-D1317CDCF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626" y="1961579"/>
            <a:ext cx="1806758" cy="24469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A48667-2D31-4EC8-95B6-C9A8048394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978" y="1933759"/>
            <a:ext cx="2082759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compõe a estrutura básica de um código HTML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00050" lvl="1" indent="0">
              <a:buNone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altLang="pt-BR" sz="1200" b="1" dirty="0" err="1">
                <a:solidFill>
                  <a:srgbClr val="ED145B"/>
                </a:solidFill>
                <a:latin typeface="Gotham HTF Light" pitchFamily="50" charset="0"/>
              </a:rPr>
              <a:t>head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alt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onde fica toda uma parte muito importante de sua página. No HEAD ficam os metadados. Metadados  geralmente definem o título do documento, o conjunto de caracteres, os estilos e outras metainformações.</a:t>
            </a:r>
          </a:p>
          <a:p>
            <a:pPr marL="400050" lvl="1" indent="0"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00050" lvl="1" indent="0">
              <a:buClr>
                <a:srgbClr val="ED145B"/>
              </a:buClr>
              <a:buNone/>
              <a:defRPr/>
            </a:pP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&lt;meta </a:t>
            </a:r>
            <a:r>
              <a:rPr lang="pt-BR" altLang="pt-BR" sz="1200" b="1" dirty="0" err="1">
                <a:solidFill>
                  <a:srgbClr val="ED145B"/>
                </a:solidFill>
                <a:latin typeface="Gotham HTF Light" pitchFamily="50" charset="0"/>
              </a:rPr>
              <a:t>charset</a:t>
            </a:r>
            <a:r>
              <a:rPr lang="pt-BR" altLang="pt-BR" sz="1200" b="1" dirty="0">
                <a:solidFill>
                  <a:srgbClr val="ED145B"/>
                </a:solidFill>
                <a:latin typeface="Gotham HTF Light" pitchFamily="50" charset="0"/>
              </a:rPr>
              <a:t>=“ISO-8859-1”&gt;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exibir uma página HTML corretamente, um navegador da web deve conhecer o conjunto de caracteres usado na página. Isso é especificado na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&lt;meta&gt;.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C2CF84-26F8-4411-A824-FDC75632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044" y="3181259"/>
            <a:ext cx="3486614" cy="1871033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51366C6A-C8C0-4032-87AE-6484766B9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2D75638-D922-4AA2-9C05-56F771A34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0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 de Regras CSS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p{ 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	color: #336699;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}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exemplo acima o seletor é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&lt;p&gt;, a propriedade que sofrerá alteração será a cor do texto e o novo valor que ela receberá será a cor azul.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também formatar mais de uma propriedade na mesma regra, para isso usamos: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p{  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	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font-size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: 25px;  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	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font-family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: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calibri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,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verdana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, '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Trebuchet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Ms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';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}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Agrupando Seletores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agrupar vários seletores para uma regra CSS, separando-os por vírgula.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exemplo abaixo, agrupamos todos os elementos cabeçalho. A cor de todos os cabeçalhos será vermelha: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h1, h2, h3, h4, h5, h6{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          color: #990000;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} 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Seletores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utilizar ESTILOS especificamente para uma determinada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necessário criar SELETORES, para isso podemos fazer de duas maneiras diferentes: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>
              <a:buClr>
                <a:srgbClr val="ED145B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Seletores de ID: só pode ser usado por uma única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HTML.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buClr>
                <a:srgbClr val="ED145B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Seletores de CLASS: podem ser usados por várias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Seletores de CLASSE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definir um nome criando assim uma classe, onde serão definidas regras CSS. As classes podem ser aplicadas a qualquer elemento HTML e mais ainda, pode-se aplicar estilos diferentes para o mesmo tipo de elemento do HTML, usando classes diferentes para cada um deles.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400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Declaração de regras CSS: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.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corum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{ color:#000000; }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.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cordois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{ color:#0000FF; }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Aplicação no documento HTML:                                                    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&lt;p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class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="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corum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"&gt;Texto &lt;/p&gt;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&lt;h2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class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="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cordois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"&gt;Este cabeçalho é azul.&lt;/h2&gt;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 de ID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seletor ID difere do seletor de classe, por ser ÚNICO, ou seja, um seletor ID só pode ser aplicado a UM e somente UM elemento HTML dentro do documento.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Exemplo: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400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Declaração de regras CSS: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#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corum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{ color:#000000; }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#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cordois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{ color:#0000FF; }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Aplicação no documento HTML:                                                    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&lt;p id ="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corum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"&gt;Texto &lt;/p&gt;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&lt;p id="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cordois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"&gt;Texto azul.&lt;/p&gt;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Div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Cria divisões do seu conteúdo em vários blocos, permitindo assim a sua  organização e a criação de layouts.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um container onde podemos armazenar diversos elementos e qualquer tipo de conteúdo, inclusive outras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divs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  <a:endParaRPr lang="pt-BR" sz="1400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400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div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class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=“aula”&gt;     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	&lt;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img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src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=“aula.jpg”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title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=“exemplo”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alt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=“exemplo” /&gt;     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	 &lt;p&gt; Texto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texto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texto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texto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texto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texto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texto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texto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 &lt;/p&gt;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&lt;/</a:t>
            </a:r>
            <a:r>
              <a:rPr lang="pt-BR" sz="1400" dirty="0" err="1">
                <a:solidFill>
                  <a:srgbClr val="ED145B"/>
                </a:solidFill>
                <a:latin typeface="Gotham HTF Light" pitchFamily="50" charset="0"/>
              </a:rPr>
              <a:t>div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&gt;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71928E-43A3-47F1-B368-4187722C9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970" y="1616688"/>
            <a:ext cx="4339791" cy="2695239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projeto e adicione um arquivo chamado </a:t>
            </a:r>
            <a:r>
              <a:rPr lang="pt-BR" sz="1400" b="1" dirty="0">
                <a:solidFill>
                  <a:srgbClr val="ED145B"/>
                </a:solidFill>
                <a:latin typeface="Gotham HTF Light" pitchFamily="50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5341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109024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Revendo as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um HTML5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&lt;!DOCTYPE </a:t>
            </a:r>
            <a:r>
              <a:rPr lang="pt-BR" sz="1200" dirty="0" err="1">
                <a:solidFill>
                  <a:srgbClr val="ED145B"/>
                </a:solidFill>
                <a:latin typeface="Gotham HTF Light" pitchFamily="50" charset="0"/>
              </a:rPr>
              <a:t>html</a:t>
            </a: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&lt;!--Informa para o Browser, que trata-se de uma página em HTML5 --&gt;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dirty="0" err="1">
                <a:solidFill>
                  <a:srgbClr val="ED145B"/>
                </a:solidFill>
                <a:latin typeface="Gotham HTF Light" pitchFamily="50" charset="0"/>
              </a:rPr>
              <a:t>html</a:t>
            </a: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200" dirty="0" err="1">
                <a:solidFill>
                  <a:srgbClr val="ED145B"/>
                </a:solidFill>
                <a:latin typeface="Gotham HTF Light" pitchFamily="50" charset="0"/>
              </a:rPr>
              <a:t>lang</a:t>
            </a: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="</a:t>
            </a:r>
            <a:r>
              <a:rPr lang="pt-BR" sz="1200" dirty="0" err="1">
                <a:solidFill>
                  <a:srgbClr val="ED145B"/>
                </a:solidFill>
                <a:latin typeface="Gotham HTF Light" pitchFamily="50" charset="0"/>
              </a:rPr>
              <a:t>pt-br</a:t>
            </a: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"&gt;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&lt;!--Ajuda por exemplo os buscadores, para saber que essa é uma página do Brasil e o idioma é português--&gt;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dirty="0" err="1">
                <a:solidFill>
                  <a:srgbClr val="ED145B"/>
                </a:solidFill>
                <a:latin typeface="Gotham HTF Light" pitchFamily="50" charset="0"/>
              </a:rPr>
              <a:t>head</a:t>
            </a: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&lt;!--É o local que podemos dizer que fica a maior parte da inteligência da página --&gt;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&lt;meta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charset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="utf-8"&gt;&lt;!--Resumindo, serve para mostrar no browser todos caracteres do seu texto, como por exemplo acentuação--&gt;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&lt;!--O que estiver no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title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será o título que irá aparecer no browser--&gt; </a:t>
            </a: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dirty="0" err="1">
                <a:solidFill>
                  <a:srgbClr val="ED145B"/>
                </a:solidFill>
                <a:latin typeface="Gotham HTF Light" pitchFamily="50" charset="0"/>
              </a:rPr>
              <a:t>title</a:t>
            </a: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HTML 5 &lt;/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title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&lt;/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head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&lt;</a:t>
            </a:r>
            <a:r>
              <a:rPr lang="pt-BR" sz="1200" dirty="0" err="1">
                <a:solidFill>
                  <a:srgbClr val="ED145B"/>
                </a:solidFill>
                <a:latin typeface="Gotham HTF Light" pitchFamily="50" charset="0"/>
              </a:rPr>
              <a:t>body</a:t>
            </a: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&gt;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&lt;!--No corpo da página (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), podemos entender que iremos inserir as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queremos que seja exibida no corpo da página--&gt;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&lt;p&gt;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Estrutura básica do HTML 5.&lt;/p&gt;&lt;!-- A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p, gera um parágrafo, que será exibida no corpo da página --&gt; &lt;/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&lt;/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html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b="1" dirty="0">
              <a:solidFill>
                <a:srgbClr val="ED145B"/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C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A041D1C-FA09-4217-B63F-5CA4F4C5C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183" y="156114"/>
            <a:ext cx="7055005" cy="49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4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inserir uma imagem na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&gt;”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define o conteúdo principal dentro do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em seu documento ou aplicação. Entende-se como conteúdo principal aquele relacionado diretamente com o tópico central da página ou com a funcionalidade central da aplicação. O mesmo deverá ser único na página. (fonte: https://developer.mozilla.org)</a:t>
            </a:r>
            <a:endParaRPr lang="pt-BR" sz="1400" b="1" dirty="0">
              <a:solidFill>
                <a:srgbClr val="ED145B"/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E9578C-FFCD-4AF3-A510-B4E67BA26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371" y="2625481"/>
            <a:ext cx="6124825" cy="21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4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F580C777-F680-493E-9C73-1816D736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header representa um grupo de introdução ou elementos de navegação. O elemento header pode ser utilizado para agrupar índices de conteúdos, campos de busca ou até mesmo logos.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grpSp>
        <p:nvGrpSpPr>
          <p:cNvPr id="8" name="Grupo 21">
            <a:extLst>
              <a:ext uri="{FF2B5EF4-FFF2-40B4-BE49-F238E27FC236}">
                <a16:creationId xmlns:a16="http://schemas.microsoft.com/office/drawing/2014/main" id="{1124B5C1-5425-48FE-8E14-EA74652C54B5}"/>
              </a:ext>
            </a:extLst>
          </p:cNvPr>
          <p:cNvGrpSpPr>
            <a:grpSpLocks/>
          </p:cNvGrpSpPr>
          <p:nvPr/>
        </p:nvGrpSpPr>
        <p:grpSpPr bwMode="auto">
          <a:xfrm>
            <a:off x="4657687" y="2250176"/>
            <a:ext cx="3274547" cy="2621087"/>
            <a:chOff x="642937" y="857251"/>
            <a:chExt cx="7715251" cy="58601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8535BA8-2EB0-4855-A340-22903386269B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2F2EC32-F328-43F1-A89C-DF2E8B5997A4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bg2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6B2FA44-5D6E-4CA2-AF82-1CC6C7627995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87BD2EF-7766-4C6A-A856-CBE298F2C9D1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6B0025A-2DA2-4E96-9CE1-603B9AF6AE63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9FCDCA7-7FE7-4250-8DC2-3CF4EA237A4D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15" name="CaixaDeTexto 28">
              <a:extLst>
                <a:ext uri="{FF2B5EF4-FFF2-40B4-BE49-F238E27FC236}">
                  <a16:creationId xmlns:a16="http://schemas.microsoft.com/office/drawing/2014/main" id="{4398ABAC-D523-43C1-B78E-7526441FA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A761610-80DD-4BED-A060-A83FCEF6F454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7" name="CaixaDeTexto 30">
              <a:extLst>
                <a:ext uri="{FF2B5EF4-FFF2-40B4-BE49-F238E27FC236}">
                  <a16:creationId xmlns:a16="http://schemas.microsoft.com/office/drawing/2014/main" id="{167E6974-FFFF-4940-82F0-68292AC89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8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criar o artigo principal da página, na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article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10590A-AC89-41CD-9841-ED74E9025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51" y="2154918"/>
            <a:ext cx="6936059" cy="17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criar o menu de apoio para o artigo, por meio da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aside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081A2-8F2F-46D9-A2D5-94F7E115C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51" y="1954296"/>
            <a:ext cx="7150674" cy="24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7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finalizar com o rodapé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footer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636BF5-43F5-4CF7-9A3C-A6BA04BAD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275" y="1913217"/>
            <a:ext cx="6349957" cy="6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Eu disse “finalizar”????? Claro que não né? Falta </a:t>
            </a:r>
            <a:r>
              <a:rPr lang="pt-BR" sz="1400" b="1" dirty="0">
                <a:solidFill>
                  <a:srgbClr val="ED145B"/>
                </a:solidFill>
                <a:latin typeface="Gotham HTF Light" pitchFamily="50" charset="0"/>
              </a:rPr>
              <a:t>estilizar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 nossa pagina, vamos contar com uma ajuda externa....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arquivo chamado reset.css 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acesse o site http://meyerweb.com/eric/tools/css/reset/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copie o script que apresenta na página para o arquivo “reset.css” que você criou.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Adicione a linha abaixo: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2090F25-705E-4F76-B2D1-BFA4C3949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00" y="3483459"/>
            <a:ext cx="7038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criar o arquivo “estilo.css” e montaremos o nosso CSS. Digite o código abaixo: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24A676-3A2A-4B35-B3FB-41C86779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51" y="1848491"/>
            <a:ext cx="7150674" cy="25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alteramos no nosso </a:t>
            </a:r>
            <a:r>
              <a:rPr lang="pt-BR" sz="1400" b="1" dirty="0">
                <a:solidFill>
                  <a:srgbClr val="ED145B"/>
                </a:solidFill>
                <a:latin typeface="Gotham HTF Light" pitchFamily="50" charset="0"/>
              </a:rPr>
              <a:t>index.html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CBC2B6-B8D0-4BB2-8AFA-FEDF6F280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93" y="2005709"/>
            <a:ext cx="8362950" cy="4000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69AE3E-E4F0-4846-BAA6-2C571C56B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1305" y="3362217"/>
            <a:ext cx="4178586" cy="4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Continuamos o nosso estilo: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2075B01-BA08-446B-A9C3-254EA98B4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741" y="1818173"/>
            <a:ext cx="7215544" cy="26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Continuamos o nosso estilo: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00491C-62C3-4B36-94BC-8C3483224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51" y="2018078"/>
            <a:ext cx="715067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aprimorar ainda mais nosso menu: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A1CEA-6913-4DA8-94CC-FA19E192E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2351" y="1673791"/>
            <a:ext cx="4929532" cy="34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aprimorar agora o nosso artigo: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42A34D-4E9D-488C-B547-27BCD1F9A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544" y="1799032"/>
            <a:ext cx="4403687" cy="30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21">
            <a:extLst>
              <a:ext uri="{FF2B5EF4-FFF2-40B4-BE49-F238E27FC236}">
                <a16:creationId xmlns:a16="http://schemas.microsoft.com/office/drawing/2014/main" id="{E10F2828-570D-4512-BA7E-D18AD3BB443E}"/>
              </a:ext>
            </a:extLst>
          </p:cNvPr>
          <p:cNvGrpSpPr>
            <a:grpSpLocks/>
          </p:cNvGrpSpPr>
          <p:nvPr/>
        </p:nvGrpSpPr>
        <p:grpSpPr bwMode="auto">
          <a:xfrm>
            <a:off x="4659812" y="2250176"/>
            <a:ext cx="3262232" cy="2621087"/>
            <a:chOff x="642937" y="857251"/>
            <a:chExt cx="7715251" cy="5860156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80B90B5-50CA-43EB-B930-9775EF9BE213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492347EF-4D04-4B7C-B9A9-D16CAA13DB01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FBAD929-6695-4003-9745-67BD0CF89C31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AB2AB3F-5457-466E-B946-B29EF87B92ED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C2AA21E-4496-49D5-8551-1CAF827919AF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EA0A343-12B3-47AA-BFB5-E65ED867CD42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25" name="CaixaDeTexto 28">
              <a:extLst>
                <a:ext uri="{FF2B5EF4-FFF2-40B4-BE49-F238E27FC236}">
                  <a16:creationId xmlns:a16="http://schemas.microsoft.com/office/drawing/2014/main" id="{75ECDEBB-EE6D-4DEA-A676-7F670CB39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2605411-81D0-443D-8AF3-1FEBE27338D8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7" name="CaixaDeTexto 30">
              <a:extLst>
                <a:ext uri="{FF2B5EF4-FFF2-40B4-BE49-F238E27FC236}">
                  <a16:creationId xmlns:a16="http://schemas.microsoft.com/office/drawing/2014/main" id="{FF73679C-BE22-4CCE-A3B4-8F541183B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  <p:pic>
        <p:nvPicPr>
          <p:cNvPr id="5" name="Picture 7">
            <a:extLst>
              <a:ext uri="{FF2B5EF4-FFF2-40B4-BE49-F238E27FC236}">
                <a16:creationId xmlns:a16="http://schemas.microsoft.com/office/drawing/2014/main" id="{F580C777-F680-493E-9C73-1816D736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370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representa uma seção da página que contém links para outras partes do website. Nem todos os grupos de links devem ser elementos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apenas aqueles grupos que contém links importantes. Isso pode ser aplicado naqueles blocos de links que geralmente são colocados no Rodapé e também para compor o menu principal do site.	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Continuamos a aprimorar o nosso artigo: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A0F829-60E8-4D4E-8529-FAEBC26CA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950" y="1876761"/>
            <a:ext cx="47148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400" b="1" dirty="0" err="1">
                <a:solidFill>
                  <a:srgbClr val="ED145B"/>
                </a:solidFill>
                <a:latin typeface="Gotham HTF Light" pitchFamily="50" charset="0"/>
              </a:rPr>
              <a:t>aside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agora: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20D5C2-20F9-405F-B67B-5E2FB73F4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462" y="1862660"/>
            <a:ext cx="4791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Últimos detalhes do </a:t>
            </a:r>
            <a:r>
              <a:rPr lang="pt-BR" sz="1400" b="1" dirty="0" err="1">
                <a:solidFill>
                  <a:srgbClr val="ED145B"/>
                </a:solidFill>
                <a:latin typeface="Gotham HTF Light" pitchFamily="50" charset="0"/>
              </a:rPr>
              <a:t>aside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2AC792-1141-4C25-B9E9-8D189EEBC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075" y="1831206"/>
            <a:ext cx="48958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Estilizando o </a:t>
            </a:r>
            <a:r>
              <a:rPr lang="pt-BR" sz="1400" b="1" dirty="0" err="1">
                <a:solidFill>
                  <a:srgbClr val="ED145B"/>
                </a:solidFill>
                <a:latin typeface="Gotham HTF Light" pitchFamily="50" charset="0"/>
              </a:rPr>
              <a:t>footer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0D71BA8-FF4B-478E-9978-4C571C392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906" y="2192778"/>
            <a:ext cx="5724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ON - CONTINUAÇÃO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Quase terminando, agora vamos para o </a:t>
            </a:r>
            <a:r>
              <a:rPr lang="pt-BR" sz="1400" b="1" dirty="0">
                <a:solidFill>
                  <a:srgbClr val="ED145B"/>
                </a:solidFill>
                <a:latin typeface="Gotham HTF Light" pitchFamily="50" charset="0"/>
              </a:rPr>
              <a:t>figure </a:t>
            </a:r>
            <a:r>
              <a:rPr lang="pt-BR" sz="1400" b="1" dirty="0" err="1">
                <a:solidFill>
                  <a:srgbClr val="ED145B"/>
                </a:solidFill>
                <a:latin typeface="Gotham HTF Light" pitchFamily="50" charset="0"/>
              </a:rPr>
              <a:t>figcaption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Provavelmente você precisará mexer nas propriedades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 altura e largura da sua imagem, conforme apresentado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abaixo: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497419-1146-4CEF-A909-D869EE143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1429" y="736155"/>
            <a:ext cx="3048722" cy="409800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11E61E-3314-4072-8EE7-47515BBCA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288" y="3111239"/>
            <a:ext cx="5263375" cy="5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DI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Bem trabalhoso, pensar em um layout bonito, elegante e com todos os componentes que desejamos certo?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Por isso, para o desenvolvimento de projetos rápidos, recomendo o site abaixo: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https://templated.co/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Possui muitos modelos legais que podem ser baixados gratuitamente e você pode realizar as alterações para a sua aplicação.... Tente, verá que será mais fácil, ou monte o seu próprio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template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!!!!!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Let´s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go!!!!!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0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13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15575" y="1779874"/>
            <a:ext cx="3696789" cy="158851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 FILHO, </a:t>
            </a:r>
            <a:r>
              <a:rPr lang="pt-BR" sz="1100" b="1" dirty="0" err="1">
                <a:solidFill>
                  <a:srgbClr val="ED145B"/>
                </a:solidFill>
                <a:cs typeface="Arial" panose="020B0604020202020204" pitchFamily="34" charset="0"/>
              </a:rPr>
              <a:t>Ozeas</a:t>
            </a: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 Vieira Santana. Introdução à Internet. Editora Senac. São Paulo.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  BENEDICTO, A. D. </a:t>
            </a:r>
            <a:r>
              <a:rPr lang="pt-BR" sz="1100" b="1" dirty="0" err="1">
                <a:solidFill>
                  <a:srgbClr val="ED145B"/>
                </a:solidFill>
                <a:cs typeface="Arial" panose="020B0604020202020204" pitchFamily="34" charset="0"/>
              </a:rPr>
              <a:t>Victoriano</a:t>
            </a: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. Aprenda em 24 horas Internet. Editora Campos, 1998.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100" b="1" dirty="0">
                <a:solidFill>
                  <a:srgbClr val="ED145B"/>
                </a:solidFill>
                <a:cs typeface="Arial" panose="020B0604020202020204" pitchFamily="34" charset="0"/>
              </a:rPr>
              <a:t>  HAHN, Harley; STOUT, Rick. Dominando a Internet. Editora Makron Books, 1995.</a:t>
            </a:r>
            <a:endParaRPr lang="pt-BR" sz="1100" b="1" dirty="0">
              <a:solidFill>
                <a:srgbClr val="ED145B"/>
              </a:solidFill>
              <a:latin typeface="Gotham HTF Light" pitchFamily="50" charset="0"/>
              <a:cs typeface="Roboto Light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4871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2258660"/>
            <a:ext cx="59574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4. JAVA</a:t>
            </a:r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SCRIPT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SCRIPT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936051" y="1269392"/>
            <a:ext cx="7150674" cy="24469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uma linguagem de programação 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interpretada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Foi originalmente implementada como parte dos navegadores web para que scripts pudessem ser executados do lado do cliente e interagissem com o usuário </a:t>
            </a: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sem a necessidade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deste script passar pelo servidor. </a:t>
            </a:r>
          </a:p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atualmente a principal linguagem para programação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clientside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(lado do cliente) em navegadores web. Foi concebida para ser uma linguagem script com orientação a objetos baseada em protótipos, tipagem fraca e dinâmica e funções de primeira classe. Possui suporte à programação funcional e apresenta recursos como fechamentos e funções.</a:t>
            </a:r>
          </a:p>
        </p:txBody>
      </p:sp>
    </p:spTree>
    <p:extLst>
      <p:ext uri="{BB962C8B-B14F-4D97-AF65-F5344CB8AC3E}">
        <p14:creationId xmlns:p14="http://schemas.microsoft.com/office/powerpoint/2010/main" val="18425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 fontScale="92500"/>
      </a:bodyPr>
      <a:lstStyle>
        <a:defPPr marL="0" indent="0" algn="l">
          <a:lnSpc>
            <a:spcPct val="150000"/>
          </a:lnSpc>
          <a:spcBef>
            <a:spcPct val="30000"/>
          </a:spcBef>
          <a:buClr>
            <a:schemeClr val="bg2"/>
          </a:buClr>
          <a:buNone/>
          <a:defRPr sz="1100" dirty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6408</Words>
  <Application>Microsoft Office PowerPoint</Application>
  <PresentationFormat>Personalizar</PresentationFormat>
  <Paragraphs>862</Paragraphs>
  <Slides>121</Slides>
  <Notes>115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121</vt:i4>
      </vt:variant>
    </vt:vector>
  </HeadingPairs>
  <TitlesOfParts>
    <vt:vector size="131" baseType="lpstr">
      <vt:lpstr>Arial</vt:lpstr>
      <vt:lpstr>Calibri</vt:lpstr>
      <vt:lpstr>Calibri Light</vt:lpstr>
      <vt:lpstr>Courier New</vt:lpstr>
      <vt:lpstr>Gotham HTF</vt:lpstr>
      <vt:lpstr>Gotham HTF Light</vt:lpstr>
      <vt:lpstr>Gotham HTF Medium</vt:lpstr>
      <vt:lpstr>Square721 BT</vt:lpstr>
      <vt:lpstr>Personalizar design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Bruno Melniski</cp:lastModifiedBy>
  <cp:revision>197</cp:revision>
  <dcterms:created xsi:type="dcterms:W3CDTF">2019-02-15T12:16:11Z</dcterms:created>
  <dcterms:modified xsi:type="dcterms:W3CDTF">2020-05-13T14:38:45Z</dcterms:modified>
</cp:coreProperties>
</file>