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305" r:id="rId4"/>
    <p:sldId id="306" r:id="rId5"/>
    <p:sldId id="258" r:id="rId6"/>
    <p:sldId id="308" r:id="rId7"/>
    <p:sldId id="307" r:id="rId8"/>
    <p:sldId id="259" r:id="rId9"/>
  </p:sldIdLst>
  <p:sldSz cx="9144000" cy="5143500" type="screen16x9"/>
  <p:notesSz cx="6858000" cy="9144000"/>
  <p:embeddedFontLst>
    <p:embeddedFont>
      <p:font typeface="Katibeh" panose="020B0604020202020204" charset="-78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E09FFC-D3F2-4C3A-89DF-0786C01F3820}">
  <a:tblStyle styleId="{8EE09FFC-D3F2-4C3A-89DF-0786C01F3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17FEEE-9B2A-414F-A87B-37621CE4B5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940ff1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d940ff1c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940ff1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d940ff1c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26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940ff1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d940ff1c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9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dc199a1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dc199a1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940ff1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d940ff1c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1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940ff1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d940ff1c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76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f369cf9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f369cf9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6575" y="1593050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3000" y="3352000"/>
            <a:ext cx="3438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4730625" y="3526750"/>
            <a:ext cx="33558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4292173" y="2292700"/>
            <a:ext cx="4236300" cy="14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21200" y="1817400"/>
            <a:ext cx="31365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4955100" y="431263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2"/>
          </p:nvPr>
        </p:nvSpPr>
        <p:spPr>
          <a:xfrm>
            <a:off x="4956300" y="825150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3"/>
          </p:nvPr>
        </p:nvSpPr>
        <p:spPr>
          <a:xfrm>
            <a:off x="4955100" y="15422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4"/>
          </p:nvPr>
        </p:nvSpPr>
        <p:spPr>
          <a:xfrm>
            <a:off x="4956300" y="1936088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5"/>
          </p:nvPr>
        </p:nvSpPr>
        <p:spPr>
          <a:xfrm>
            <a:off x="4955100" y="26539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ubTitle" idx="6"/>
          </p:nvPr>
        </p:nvSpPr>
        <p:spPr>
          <a:xfrm>
            <a:off x="4956300" y="3047788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7"/>
          </p:nvPr>
        </p:nvSpPr>
        <p:spPr>
          <a:xfrm>
            <a:off x="4955100" y="37656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8"/>
          </p:nvPr>
        </p:nvSpPr>
        <p:spPr>
          <a:xfrm>
            <a:off x="4956300" y="4159488"/>
            <a:ext cx="3465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 rot="-2113659">
            <a:off x="162338" y="238115"/>
            <a:ext cx="1129092" cy="955837"/>
            <a:chOff x="2948475" y="1943850"/>
            <a:chExt cx="1472175" cy="1246275"/>
          </a:xfrm>
        </p:grpSpPr>
        <p:sp>
          <p:nvSpPr>
            <p:cNvPr id="143" name="Google Shape;143;p20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721200" y="1389600"/>
            <a:ext cx="7751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tibeh"/>
              <a:buNone/>
              <a:defRPr sz="3600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200" y="1296100"/>
            <a:ext cx="770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○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■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○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■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●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○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Roboto"/>
              <a:buChar char="■"/>
              <a:defRPr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66" r:id="rId4"/>
    <p:sldLayoutId id="2147483668" r:id="rId5"/>
    <p:sldLayoutId id="2147483669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/>
          <p:nvPr/>
        </p:nvSpPr>
        <p:spPr>
          <a:xfrm>
            <a:off x="779881" y="1124000"/>
            <a:ext cx="3792119" cy="3184146"/>
          </a:xfrm>
          <a:custGeom>
            <a:avLst/>
            <a:gdLst/>
            <a:ahLst/>
            <a:cxnLst/>
            <a:rect l="l" t="t" r="r" b="b"/>
            <a:pathLst>
              <a:path w="210889" h="177078" extrusionOk="0">
                <a:moveTo>
                  <a:pt x="133614" y="0"/>
                </a:moveTo>
                <a:cubicBezTo>
                  <a:pt x="125500" y="0"/>
                  <a:pt x="118145" y="1920"/>
                  <a:pt x="112321" y="4779"/>
                </a:cubicBezTo>
                <a:cubicBezTo>
                  <a:pt x="95639" y="12943"/>
                  <a:pt x="84247" y="30357"/>
                  <a:pt x="49285" y="44081"/>
                </a:cubicBezTo>
                <a:cubicBezTo>
                  <a:pt x="14349" y="57806"/>
                  <a:pt x="1" y="113491"/>
                  <a:pt x="39927" y="138364"/>
                </a:cubicBezTo>
                <a:cubicBezTo>
                  <a:pt x="70105" y="157172"/>
                  <a:pt x="93134" y="177078"/>
                  <a:pt x="121954" y="177078"/>
                </a:cubicBezTo>
                <a:cubicBezTo>
                  <a:pt x="131288" y="177078"/>
                  <a:pt x="141230" y="174989"/>
                  <a:pt x="152220" y="170099"/>
                </a:cubicBezTo>
                <a:cubicBezTo>
                  <a:pt x="197164" y="150136"/>
                  <a:pt x="210889" y="69659"/>
                  <a:pt x="186559" y="32852"/>
                </a:cubicBezTo>
                <a:cubicBezTo>
                  <a:pt x="170174" y="8111"/>
                  <a:pt x="150291" y="0"/>
                  <a:pt x="1336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636575" y="1593050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 dirty="0"/>
              <a:t>Petz</a:t>
            </a:r>
            <a:endParaRPr sz="17000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1113000" y="3355000"/>
            <a:ext cx="3433800" cy="38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Adote um amigo</a:t>
            </a:r>
            <a:endParaRPr sz="2000" dirty="0"/>
          </a:p>
        </p:txBody>
      </p:sp>
      <p:sp>
        <p:nvSpPr>
          <p:cNvPr id="9" name="Google Shape;239;p34">
            <a:extLst>
              <a:ext uri="{FF2B5EF4-FFF2-40B4-BE49-F238E27FC236}">
                <a16:creationId xmlns:a16="http://schemas.microsoft.com/office/drawing/2014/main" id="{4AFB4714-A112-49E7-AE8C-E3E590BB1EFD}"/>
              </a:ext>
            </a:extLst>
          </p:cNvPr>
          <p:cNvSpPr txBox="1">
            <a:spLocks/>
          </p:cNvSpPr>
          <p:nvPr/>
        </p:nvSpPr>
        <p:spPr>
          <a:xfrm>
            <a:off x="3285" y="4486275"/>
            <a:ext cx="3235215" cy="65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Katibeh"/>
              <a:buNone/>
              <a:defRPr sz="52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Katibeh"/>
              <a:buNone/>
              <a:defRPr sz="52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Katibeh"/>
              <a:buNone/>
              <a:defRPr sz="52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Katibeh"/>
              <a:buNone/>
              <a:defRPr sz="52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Katibeh"/>
              <a:buNone/>
              <a:defRPr sz="52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Katibeh"/>
              <a:buNone/>
              <a:defRPr sz="52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Katibeh"/>
              <a:buNone/>
              <a:defRPr sz="52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Katibeh"/>
              <a:buNone/>
              <a:defRPr sz="52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Katibeh"/>
              <a:buNone/>
              <a:defRPr sz="5200" b="0" i="0" u="none" strike="noStrike" cap="none">
                <a:solidFill>
                  <a:schemeClr val="accent4"/>
                </a:solidFill>
                <a:latin typeface="Katibeh"/>
                <a:ea typeface="Katibeh"/>
                <a:cs typeface="Katibeh"/>
                <a:sym typeface="Katibeh"/>
              </a:defRPr>
            </a:lvl9pPr>
          </a:lstStyle>
          <a:p>
            <a:pPr algn="just"/>
            <a:r>
              <a:rPr lang="pt-BR" sz="2000" dirty="0"/>
              <a:t>David </a:t>
            </a:r>
            <a:r>
              <a:rPr lang="pt-BR" sz="2000" dirty="0" err="1"/>
              <a:t>Sathler</a:t>
            </a:r>
            <a:r>
              <a:rPr lang="pt-BR" sz="2000" dirty="0"/>
              <a:t> de Siqueira</a:t>
            </a:r>
          </a:p>
          <a:p>
            <a:pPr algn="just"/>
            <a:r>
              <a:rPr lang="pt-BR" sz="2000" dirty="0"/>
              <a:t>Pedro Henrique Moreira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721200" y="1389600"/>
            <a:ext cx="7751400" cy="234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dirty="0"/>
              <a:t>Hoje em dia, nós temos um grande problema com abandono de animais. Segundo a OMS, existem cerca de 10 milhões de gatos e 20 milhões de cães abandonados no país. Quando entrevistados, seis em cada dez brasileiros falaram que deixariam seu animal caso surgisse a necessidade de mudar de casa. Outros motivos para o abandono também foram comentados, como a falta de tempo, o comportamento do animal e a chegada de um filho.</a:t>
            </a:r>
          </a:p>
        </p:txBody>
      </p:sp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Cenário</a:t>
            </a:r>
            <a:endParaRPr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721200" y="1389600"/>
            <a:ext cx="7751400" cy="271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dirty="0"/>
              <a:t>Vendo todo este cenário, surgiu a ideia de montar a ONG </a:t>
            </a:r>
            <a:r>
              <a:rPr lang="pt-BR" sz="1800" dirty="0" err="1"/>
              <a:t>Petz</a:t>
            </a:r>
            <a:r>
              <a:rPr lang="pt-BR" sz="1800" dirty="0"/>
              <a:t>. Buscamos minimizar o sofrimento dos bichinhos que foram abandonados os resgatando e oferecendo um novo lar na nossa chácara, até que sejam adotados por uma nova família.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dirty="0"/>
              <a:t>Realizaremos também diversas palestras sobre temas relacionados a cuidado animal, onde pessoas e entidades de todas as regiões poderão visitar nossa chácara e assim aproveitar para conhecer os bichinhos.</a:t>
            </a:r>
          </a:p>
        </p:txBody>
      </p:sp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Solução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58306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721200" y="1389601"/>
            <a:ext cx="77514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dirty="0"/>
              <a:t>Nosso programa foi desenvolvido em Java utilizando o padrão de arquitetura de software MVC e o padrão DAO em conjunto com </a:t>
            </a:r>
            <a:r>
              <a:rPr lang="pt-BR" sz="1800" dirty="0" err="1"/>
              <a:t>Singleton</a:t>
            </a:r>
            <a:r>
              <a:rPr lang="pt-BR" sz="1800" dirty="0"/>
              <a:t>, para persistência de dados.</a:t>
            </a:r>
          </a:p>
        </p:txBody>
      </p:sp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Sobre nosso programa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91122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154714" y="1593181"/>
            <a:ext cx="3465600" cy="1392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Funcionalidades</a:t>
            </a:r>
            <a:endParaRPr sz="4800" dirty="0"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1"/>
          </p:nvPr>
        </p:nvSpPr>
        <p:spPr>
          <a:xfrm>
            <a:off x="4955100" y="431263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Usuários</a:t>
            </a:r>
            <a:endParaRPr sz="2400" b="0" dirty="0">
              <a:latin typeface="Katibeh"/>
              <a:ea typeface="Katibeh"/>
              <a:cs typeface="Katibeh"/>
              <a:sym typeface="Katibeh"/>
            </a:endParaRPr>
          </a:p>
        </p:txBody>
      </p:sp>
      <p:sp>
        <p:nvSpPr>
          <p:cNvPr id="255" name="Google Shape;255;p36"/>
          <p:cNvSpPr txBox="1">
            <a:spLocks noGrp="1"/>
          </p:cNvSpPr>
          <p:nvPr>
            <p:ph type="subTitle" idx="2"/>
          </p:nvPr>
        </p:nvSpPr>
        <p:spPr>
          <a:xfrm>
            <a:off x="4956300" y="825149"/>
            <a:ext cx="3465600" cy="63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/>
              <a:t>- Realizar seu cadastro.</a:t>
            </a:r>
            <a:endParaRPr lang="en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</a:pPr>
            <a:r>
              <a:rPr lang="en" sz="1200" dirty="0"/>
              <a:t>- Listar todos os animais e suas informações.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</a:pPr>
            <a:r>
              <a:rPr lang="pt-BR" sz="1200" dirty="0"/>
              <a:t>- Adotar os animais.</a:t>
            </a:r>
            <a:endParaRPr sz="1200" dirty="0"/>
          </a:p>
        </p:txBody>
      </p:sp>
      <p:grpSp>
        <p:nvGrpSpPr>
          <p:cNvPr id="256" name="Google Shape;256;p36"/>
          <p:cNvGrpSpPr/>
          <p:nvPr/>
        </p:nvGrpSpPr>
        <p:grpSpPr>
          <a:xfrm>
            <a:off x="4155626" y="641296"/>
            <a:ext cx="553538" cy="468599"/>
            <a:chOff x="2948475" y="1943850"/>
            <a:chExt cx="1472175" cy="1246275"/>
          </a:xfrm>
        </p:grpSpPr>
        <p:sp>
          <p:nvSpPr>
            <p:cNvPr id="257" name="Google Shape;257;p36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6"/>
          <p:cNvGrpSpPr/>
          <p:nvPr/>
        </p:nvGrpSpPr>
        <p:grpSpPr>
          <a:xfrm>
            <a:off x="4155626" y="1754671"/>
            <a:ext cx="553538" cy="468599"/>
            <a:chOff x="2948475" y="1943850"/>
            <a:chExt cx="1472175" cy="1246275"/>
          </a:xfrm>
        </p:grpSpPr>
        <p:sp>
          <p:nvSpPr>
            <p:cNvPr id="263" name="Google Shape;263;p36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6"/>
          <p:cNvGrpSpPr/>
          <p:nvPr/>
        </p:nvGrpSpPr>
        <p:grpSpPr>
          <a:xfrm>
            <a:off x="4155626" y="2868046"/>
            <a:ext cx="553538" cy="468599"/>
            <a:chOff x="2948475" y="1943850"/>
            <a:chExt cx="1472175" cy="1246275"/>
          </a:xfrm>
        </p:grpSpPr>
        <p:sp>
          <p:nvSpPr>
            <p:cNvPr id="269" name="Google Shape;269;p36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6"/>
          <p:cNvGrpSpPr/>
          <p:nvPr/>
        </p:nvGrpSpPr>
        <p:grpSpPr>
          <a:xfrm>
            <a:off x="4155626" y="3981421"/>
            <a:ext cx="553538" cy="468599"/>
            <a:chOff x="2948475" y="1943850"/>
            <a:chExt cx="1472175" cy="1246275"/>
          </a:xfrm>
        </p:grpSpPr>
        <p:sp>
          <p:nvSpPr>
            <p:cNvPr id="275" name="Google Shape;275;p36"/>
            <p:cNvSpPr/>
            <p:nvPr/>
          </p:nvSpPr>
          <p:spPr>
            <a:xfrm>
              <a:off x="3213600" y="2453350"/>
              <a:ext cx="942575" cy="736775"/>
            </a:xfrm>
            <a:custGeom>
              <a:avLst/>
              <a:gdLst/>
              <a:ahLst/>
              <a:cxnLst/>
              <a:rect l="l" t="t" r="r" b="b"/>
              <a:pathLst>
                <a:path w="37703" h="29471" extrusionOk="0">
                  <a:moveTo>
                    <a:pt x="18852" y="0"/>
                  </a:moveTo>
                  <a:cubicBezTo>
                    <a:pt x="18852" y="0"/>
                    <a:pt x="11420" y="163"/>
                    <a:pt x="9711" y="6564"/>
                  </a:cubicBezTo>
                  <a:cubicBezTo>
                    <a:pt x="8029" y="12938"/>
                    <a:pt x="1" y="10009"/>
                    <a:pt x="1" y="21130"/>
                  </a:cubicBezTo>
                  <a:cubicBezTo>
                    <a:pt x="1" y="26690"/>
                    <a:pt x="9426" y="29470"/>
                    <a:pt x="18852" y="29470"/>
                  </a:cubicBezTo>
                  <a:cubicBezTo>
                    <a:pt x="28277" y="29470"/>
                    <a:pt x="37703" y="26690"/>
                    <a:pt x="37703" y="21130"/>
                  </a:cubicBezTo>
                  <a:cubicBezTo>
                    <a:pt x="37703" y="10009"/>
                    <a:pt x="29647" y="12938"/>
                    <a:pt x="27965" y="6564"/>
                  </a:cubicBezTo>
                  <a:cubicBezTo>
                    <a:pt x="26256" y="163"/>
                    <a:pt x="18852" y="0"/>
                    <a:pt x="1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2948475" y="2256100"/>
              <a:ext cx="397375" cy="440625"/>
            </a:xfrm>
            <a:custGeom>
              <a:avLst/>
              <a:gdLst/>
              <a:ahLst/>
              <a:cxnLst/>
              <a:rect l="l" t="t" r="r" b="b"/>
              <a:pathLst>
                <a:path w="15895" h="17625" extrusionOk="0">
                  <a:moveTo>
                    <a:pt x="6590" y="0"/>
                  </a:moveTo>
                  <a:cubicBezTo>
                    <a:pt x="6012" y="0"/>
                    <a:pt x="5439" y="96"/>
                    <a:pt x="4882" y="296"/>
                  </a:cubicBezTo>
                  <a:cubicBezTo>
                    <a:pt x="1438" y="1516"/>
                    <a:pt x="0" y="6344"/>
                    <a:pt x="1682" y="11064"/>
                  </a:cubicBezTo>
                  <a:cubicBezTo>
                    <a:pt x="3094" y="15004"/>
                    <a:pt x="6266" y="17625"/>
                    <a:pt x="9286" y="17625"/>
                  </a:cubicBezTo>
                  <a:cubicBezTo>
                    <a:pt x="9862" y="17625"/>
                    <a:pt x="10433" y="17529"/>
                    <a:pt x="10985" y="17329"/>
                  </a:cubicBezTo>
                  <a:cubicBezTo>
                    <a:pt x="14457" y="16109"/>
                    <a:pt x="15895" y="11281"/>
                    <a:pt x="14186" y="6588"/>
                  </a:cubicBezTo>
                  <a:cubicBezTo>
                    <a:pt x="12774" y="2625"/>
                    <a:pt x="9620" y="0"/>
                    <a:pt x="6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4021900" y="2256100"/>
              <a:ext cx="398750" cy="439700"/>
            </a:xfrm>
            <a:custGeom>
              <a:avLst/>
              <a:gdLst/>
              <a:ahLst/>
              <a:cxnLst/>
              <a:rect l="l" t="t" r="r" b="b"/>
              <a:pathLst>
                <a:path w="15950" h="17588" extrusionOk="0">
                  <a:moveTo>
                    <a:pt x="9370" y="1"/>
                  </a:moveTo>
                  <a:cubicBezTo>
                    <a:pt x="6365" y="1"/>
                    <a:pt x="3209" y="2573"/>
                    <a:pt x="1763" y="6480"/>
                  </a:cubicBezTo>
                  <a:cubicBezTo>
                    <a:pt x="0" y="11172"/>
                    <a:pt x="1384" y="16000"/>
                    <a:pt x="4828" y="17275"/>
                  </a:cubicBezTo>
                  <a:cubicBezTo>
                    <a:pt x="5400" y="17486"/>
                    <a:pt x="5992" y="17587"/>
                    <a:pt x="6590" y="17587"/>
                  </a:cubicBezTo>
                  <a:cubicBezTo>
                    <a:pt x="9600" y="17587"/>
                    <a:pt x="12765" y="15032"/>
                    <a:pt x="14213" y="11118"/>
                  </a:cubicBezTo>
                  <a:cubicBezTo>
                    <a:pt x="15949" y="6426"/>
                    <a:pt x="14566" y="1598"/>
                    <a:pt x="11148" y="323"/>
                  </a:cubicBezTo>
                  <a:cubicBezTo>
                    <a:pt x="10572" y="105"/>
                    <a:pt x="9974" y="1"/>
                    <a:pt x="9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3280050" y="1943850"/>
              <a:ext cx="388575" cy="444650"/>
            </a:xfrm>
            <a:custGeom>
              <a:avLst/>
              <a:gdLst/>
              <a:ahLst/>
              <a:cxnLst/>
              <a:rect l="l" t="t" r="r" b="b"/>
              <a:pathLst>
                <a:path w="15543" h="17786" extrusionOk="0">
                  <a:moveTo>
                    <a:pt x="6636" y="1"/>
                  </a:moveTo>
                  <a:cubicBezTo>
                    <a:pt x="6166" y="1"/>
                    <a:pt x="5697" y="65"/>
                    <a:pt x="5236" y="200"/>
                  </a:cubicBezTo>
                  <a:cubicBezTo>
                    <a:pt x="1710" y="1231"/>
                    <a:pt x="1" y="5950"/>
                    <a:pt x="1384" y="10751"/>
                  </a:cubicBezTo>
                  <a:cubicBezTo>
                    <a:pt x="2586" y="14924"/>
                    <a:pt x="5756" y="17786"/>
                    <a:pt x="8881" y="17786"/>
                  </a:cubicBezTo>
                  <a:cubicBezTo>
                    <a:pt x="9351" y="17786"/>
                    <a:pt x="9820" y="17721"/>
                    <a:pt x="10281" y="17586"/>
                  </a:cubicBezTo>
                  <a:cubicBezTo>
                    <a:pt x="13807" y="16556"/>
                    <a:pt x="15543" y="11836"/>
                    <a:pt x="14159" y="7035"/>
                  </a:cubicBezTo>
                  <a:cubicBezTo>
                    <a:pt x="12933" y="2862"/>
                    <a:pt x="9760" y="1"/>
                    <a:pt x="6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3687600" y="1944500"/>
              <a:ext cx="389250" cy="444050"/>
            </a:xfrm>
            <a:custGeom>
              <a:avLst/>
              <a:gdLst/>
              <a:ahLst/>
              <a:cxnLst/>
              <a:rect l="l" t="t" r="r" b="b"/>
              <a:pathLst>
                <a:path w="15570" h="17762" extrusionOk="0">
                  <a:moveTo>
                    <a:pt x="8934" y="0"/>
                  </a:moveTo>
                  <a:cubicBezTo>
                    <a:pt x="5824" y="0"/>
                    <a:pt x="2635" y="2840"/>
                    <a:pt x="1411" y="7009"/>
                  </a:cubicBezTo>
                  <a:cubicBezTo>
                    <a:pt x="0" y="11810"/>
                    <a:pt x="1709" y="16530"/>
                    <a:pt x="5235" y="17560"/>
                  </a:cubicBezTo>
                  <a:cubicBezTo>
                    <a:pt x="5699" y="17696"/>
                    <a:pt x="6171" y="17761"/>
                    <a:pt x="6644" y="17761"/>
                  </a:cubicBezTo>
                  <a:cubicBezTo>
                    <a:pt x="9766" y="17761"/>
                    <a:pt x="12934" y="14922"/>
                    <a:pt x="14159" y="10752"/>
                  </a:cubicBezTo>
                  <a:cubicBezTo>
                    <a:pt x="15569" y="5951"/>
                    <a:pt x="13860" y="1232"/>
                    <a:pt x="10334" y="201"/>
                  </a:cubicBezTo>
                  <a:cubicBezTo>
                    <a:pt x="9874" y="66"/>
                    <a:pt x="9405" y="0"/>
                    <a:pt x="8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36"/>
          <p:cNvSpPr txBox="1">
            <a:spLocks noGrp="1"/>
          </p:cNvSpPr>
          <p:nvPr>
            <p:ph type="subTitle" idx="3"/>
          </p:nvPr>
        </p:nvSpPr>
        <p:spPr>
          <a:xfrm>
            <a:off x="4955100" y="15422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Instituições</a:t>
            </a:r>
            <a:endParaRPr dirty="0"/>
          </a:p>
        </p:txBody>
      </p:sp>
      <p:sp>
        <p:nvSpPr>
          <p:cNvPr id="281" name="Google Shape;281;p36"/>
          <p:cNvSpPr txBox="1">
            <a:spLocks noGrp="1"/>
          </p:cNvSpPr>
          <p:nvPr>
            <p:ph type="subTitle" idx="4"/>
          </p:nvPr>
        </p:nvSpPr>
        <p:spPr>
          <a:xfrm>
            <a:off x="4956300" y="1936087"/>
            <a:ext cx="3465600" cy="635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/>
              <a:t>- Realizar seu cadastro.</a:t>
            </a:r>
          </a:p>
          <a:p>
            <a:pPr marL="0" lvl="0" indent="0" algn="l" rtl="0">
              <a:spcBef>
                <a:spcPts val="0"/>
              </a:spcBef>
            </a:pPr>
            <a:r>
              <a:rPr lang="pt-BR" dirty="0"/>
              <a:t>- Agendar palestras e realizar excursões.</a:t>
            </a:r>
          </a:p>
          <a:p>
            <a:pPr marL="0" lvl="0" indent="0" algn="l" rtl="0">
              <a:spcBef>
                <a:spcPts val="0"/>
              </a:spcBef>
            </a:pPr>
            <a:r>
              <a:rPr lang="pt-BR" dirty="0"/>
              <a:t>- Selecionar os temas das palestras.</a:t>
            </a:r>
            <a:endParaRPr dirty="0"/>
          </a:p>
        </p:txBody>
      </p:sp>
      <p:sp>
        <p:nvSpPr>
          <p:cNvPr id="282" name="Google Shape;282;p36"/>
          <p:cNvSpPr txBox="1">
            <a:spLocks noGrp="1"/>
          </p:cNvSpPr>
          <p:nvPr>
            <p:ph type="subTitle" idx="5"/>
          </p:nvPr>
        </p:nvSpPr>
        <p:spPr>
          <a:xfrm>
            <a:off x="4955100" y="26539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Palestrantes</a:t>
            </a:r>
            <a:endParaRPr dirty="0"/>
          </a:p>
        </p:txBody>
      </p:sp>
      <p:sp>
        <p:nvSpPr>
          <p:cNvPr id="283" name="Google Shape;283;p36"/>
          <p:cNvSpPr txBox="1">
            <a:spLocks noGrp="1"/>
          </p:cNvSpPr>
          <p:nvPr>
            <p:ph type="subTitle" idx="6"/>
          </p:nvPr>
        </p:nvSpPr>
        <p:spPr>
          <a:xfrm>
            <a:off x="4956300" y="3047788"/>
            <a:ext cx="34656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/>
              <a:t>- Realizar seu cadastro.</a:t>
            </a:r>
          </a:p>
          <a:p>
            <a:pPr marL="0" lvl="0" indent="0" algn="l" rtl="0">
              <a:spcBef>
                <a:spcPts val="0"/>
              </a:spcBef>
            </a:pPr>
            <a:r>
              <a:rPr lang="pt-BR" dirty="0"/>
              <a:t>- Definir temas de suas palestras.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subTitle" idx="7"/>
          </p:nvPr>
        </p:nvSpPr>
        <p:spPr>
          <a:xfrm>
            <a:off x="4955100" y="37656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Administrador</a:t>
            </a:r>
            <a:endParaRPr dirty="0"/>
          </a:p>
        </p:txBody>
      </p:sp>
      <p:sp>
        <p:nvSpPr>
          <p:cNvPr id="285" name="Google Shape;285;p36"/>
          <p:cNvSpPr txBox="1">
            <a:spLocks noGrp="1"/>
          </p:cNvSpPr>
          <p:nvPr>
            <p:ph type="subTitle" idx="8"/>
          </p:nvPr>
        </p:nvSpPr>
        <p:spPr>
          <a:xfrm>
            <a:off x="4956300" y="4159488"/>
            <a:ext cx="3465600" cy="600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</a:pPr>
            <a:r>
              <a:rPr lang="en" dirty="0"/>
              <a:t>- Pode criar, remover e listar qualquer registro no banco.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0106B0E-8CE6-4AF2-A433-DD18D316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99" y="164259"/>
            <a:ext cx="7751400" cy="572700"/>
          </a:xfrm>
        </p:spPr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20D3CA9-EF2C-4AB1-8D1A-9C96AF08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69" y="736959"/>
            <a:ext cx="5946860" cy="42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0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0106B0E-8CE6-4AF2-A433-DD18D316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99" y="164259"/>
            <a:ext cx="7751400" cy="572700"/>
          </a:xfrm>
        </p:spPr>
        <p:txBody>
          <a:bodyPr/>
          <a:lstStyle/>
          <a:p>
            <a:r>
              <a:rPr lang="pt-BR" dirty="0"/>
              <a:t>Modelo Conceitual Lógico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4DCDD111-CD53-4637-A23E-DE74F62E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97" y="725117"/>
            <a:ext cx="5488603" cy="42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/>
          <p:nvPr/>
        </p:nvSpPr>
        <p:spPr>
          <a:xfrm>
            <a:off x="4242875" y="1652025"/>
            <a:ext cx="4428900" cy="44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 txBox="1">
            <a:spLocks noGrp="1"/>
          </p:cNvSpPr>
          <p:nvPr>
            <p:ph type="ctrTitle"/>
          </p:nvPr>
        </p:nvSpPr>
        <p:spPr>
          <a:xfrm>
            <a:off x="4292173" y="2292700"/>
            <a:ext cx="4236300" cy="14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Uau!</a:t>
            </a:r>
            <a:endParaRPr sz="9600" dirty="0"/>
          </a:p>
        </p:txBody>
      </p:sp>
      <p:sp>
        <p:nvSpPr>
          <p:cNvPr id="292" name="Google Shape;292;p37"/>
          <p:cNvSpPr txBox="1">
            <a:spLocks noGrp="1"/>
          </p:cNvSpPr>
          <p:nvPr>
            <p:ph type="subTitle" idx="1"/>
          </p:nvPr>
        </p:nvSpPr>
        <p:spPr>
          <a:xfrm>
            <a:off x="4732423" y="3795298"/>
            <a:ext cx="33558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Agora vamos dar uma olhada no código!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oogle Shape;14299;p80">
            <a:extLst>
              <a:ext uri="{FF2B5EF4-FFF2-40B4-BE49-F238E27FC236}">
                <a16:creationId xmlns:a16="http://schemas.microsoft.com/office/drawing/2014/main" id="{95137C9D-2926-4750-897B-2D4094CF0CCC}"/>
              </a:ext>
            </a:extLst>
          </p:cNvPr>
          <p:cNvGrpSpPr/>
          <p:nvPr/>
        </p:nvGrpSpPr>
        <p:grpSpPr>
          <a:xfrm>
            <a:off x="7091751" y="3219298"/>
            <a:ext cx="201598" cy="195112"/>
            <a:chOff x="4135079" y="1518066"/>
            <a:chExt cx="370132" cy="358224"/>
          </a:xfrm>
          <a:solidFill>
            <a:srgbClr val="604A40"/>
          </a:solidFill>
        </p:grpSpPr>
        <p:sp>
          <p:nvSpPr>
            <p:cNvPr id="6" name="Google Shape;14300;p80">
              <a:extLst>
                <a:ext uri="{FF2B5EF4-FFF2-40B4-BE49-F238E27FC236}">
                  <a16:creationId xmlns:a16="http://schemas.microsoft.com/office/drawing/2014/main" id="{D3C1F33F-7BB9-41F4-A5E7-48E0EAD2835A}"/>
                </a:ext>
              </a:extLst>
            </p:cNvPr>
            <p:cNvSpPr/>
            <p:nvPr/>
          </p:nvSpPr>
          <p:spPr>
            <a:xfrm>
              <a:off x="4135079" y="1625688"/>
              <a:ext cx="95530" cy="95530"/>
            </a:xfrm>
            <a:custGeom>
              <a:avLst/>
              <a:gdLst/>
              <a:ahLst/>
              <a:cxnLst/>
              <a:rect l="l" t="t" r="r" b="b"/>
              <a:pathLst>
                <a:path w="3642" h="3642" extrusionOk="0">
                  <a:moveTo>
                    <a:pt x="1824" y="0"/>
                  </a:moveTo>
                  <a:cubicBezTo>
                    <a:pt x="814" y="0"/>
                    <a:pt x="0" y="814"/>
                    <a:pt x="0" y="1817"/>
                  </a:cubicBezTo>
                  <a:cubicBezTo>
                    <a:pt x="0" y="2821"/>
                    <a:pt x="814" y="3641"/>
                    <a:pt x="1824" y="3641"/>
                  </a:cubicBezTo>
                  <a:cubicBezTo>
                    <a:pt x="2828" y="3641"/>
                    <a:pt x="3642" y="2821"/>
                    <a:pt x="3642" y="1817"/>
                  </a:cubicBezTo>
                  <a:cubicBezTo>
                    <a:pt x="3642" y="814"/>
                    <a:pt x="2828" y="0"/>
                    <a:pt x="18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01;p80">
              <a:extLst>
                <a:ext uri="{FF2B5EF4-FFF2-40B4-BE49-F238E27FC236}">
                  <a16:creationId xmlns:a16="http://schemas.microsoft.com/office/drawing/2014/main" id="{93046529-0821-48B0-AC6B-B663901C9FE1}"/>
                </a:ext>
              </a:extLst>
            </p:cNvPr>
            <p:cNvSpPr/>
            <p:nvPr/>
          </p:nvSpPr>
          <p:spPr>
            <a:xfrm>
              <a:off x="4153047" y="1643472"/>
              <a:ext cx="59595" cy="59778"/>
            </a:xfrm>
            <a:custGeom>
              <a:avLst/>
              <a:gdLst/>
              <a:ahLst/>
              <a:cxnLst/>
              <a:rect l="l" t="t" r="r" b="b"/>
              <a:pathLst>
                <a:path w="2272" h="2279" extrusionOk="0">
                  <a:moveTo>
                    <a:pt x="1139" y="0"/>
                  </a:moveTo>
                  <a:cubicBezTo>
                    <a:pt x="509" y="0"/>
                    <a:pt x="0" y="509"/>
                    <a:pt x="0" y="1139"/>
                  </a:cubicBezTo>
                  <a:cubicBezTo>
                    <a:pt x="0" y="1770"/>
                    <a:pt x="509" y="2278"/>
                    <a:pt x="1139" y="2278"/>
                  </a:cubicBezTo>
                  <a:cubicBezTo>
                    <a:pt x="1763" y="2278"/>
                    <a:pt x="2272" y="1770"/>
                    <a:pt x="2272" y="1139"/>
                  </a:cubicBezTo>
                  <a:cubicBezTo>
                    <a:pt x="2272" y="509"/>
                    <a:pt x="1763" y="0"/>
                    <a:pt x="11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02;p80">
              <a:extLst>
                <a:ext uri="{FF2B5EF4-FFF2-40B4-BE49-F238E27FC236}">
                  <a16:creationId xmlns:a16="http://schemas.microsoft.com/office/drawing/2014/main" id="{587F0FFA-5040-46DD-937A-EB2AB6900C5C}"/>
                </a:ext>
              </a:extLst>
            </p:cNvPr>
            <p:cNvSpPr/>
            <p:nvPr/>
          </p:nvSpPr>
          <p:spPr>
            <a:xfrm>
              <a:off x="4409681" y="1625688"/>
              <a:ext cx="95530" cy="95530"/>
            </a:xfrm>
            <a:custGeom>
              <a:avLst/>
              <a:gdLst/>
              <a:ahLst/>
              <a:cxnLst/>
              <a:rect l="l" t="t" r="r" b="b"/>
              <a:pathLst>
                <a:path w="3642" h="3642" extrusionOk="0">
                  <a:moveTo>
                    <a:pt x="1818" y="0"/>
                  </a:moveTo>
                  <a:cubicBezTo>
                    <a:pt x="814" y="0"/>
                    <a:pt x="1" y="814"/>
                    <a:pt x="1" y="1817"/>
                  </a:cubicBezTo>
                  <a:cubicBezTo>
                    <a:pt x="1" y="2821"/>
                    <a:pt x="814" y="3641"/>
                    <a:pt x="1818" y="3641"/>
                  </a:cubicBezTo>
                  <a:cubicBezTo>
                    <a:pt x="2828" y="3641"/>
                    <a:pt x="3642" y="2821"/>
                    <a:pt x="3642" y="1817"/>
                  </a:cubicBezTo>
                  <a:cubicBezTo>
                    <a:pt x="3642" y="814"/>
                    <a:pt x="2828" y="0"/>
                    <a:pt x="18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03;p80">
              <a:extLst>
                <a:ext uri="{FF2B5EF4-FFF2-40B4-BE49-F238E27FC236}">
                  <a16:creationId xmlns:a16="http://schemas.microsoft.com/office/drawing/2014/main" id="{33CF05F3-3523-4E7F-842D-BE45B2D0532B}"/>
                </a:ext>
              </a:extLst>
            </p:cNvPr>
            <p:cNvSpPr/>
            <p:nvPr/>
          </p:nvSpPr>
          <p:spPr>
            <a:xfrm>
              <a:off x="4427649" y="1643472"/>
              <a:ext cx="59621" cy="59778"/>
            </a:xfrm>
            <a:custGeom>
              <a:avLst/>
              <a:gdLst/>
              <a:ahLst/>
              <a:cxnLst/>
              <a:rect l="l" t="t" r="r" b="b"/>
              <a:pathLst>
                <a:path w="2273" h="2279" extrusionOk="0">
                  <a:moveTo>
                    <a:pt x="1133" y="0"/>
                  </a:moveTo>
                  <a:cubicBezTo>
                    <a:pt x="509" y="0"/>
                    <a:pt x="1" y="509"/>
                    <a:pt x="1" y="1139"/>
                  </a:cubicBezTo>
                  <a:cubicBezTo>
                    <a:pt x="1" y="1770"/>
                    <a:pt x="509" y="2278"/>
                    <a:pt x="1133" y="2278"/>
                  </a:cubicBezTo>
                  <a:cubicBezTo>
                    <a:pt x="1764" y="2278"/>
                    <a:pt x="2272" y="1770"/>
                    <a:pt x="2272" y="1139"/>
                  </a:cubicBezTo>
                  <a:cubicBezTo>
                    <a:pt x="2272" y="509"/>
                    <a:pt x="1764" y="0"/>
                    <a:pt x="11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04;p80">
              <a:extLst>
                <a:ext uri="{FF2B5EF4-FFF2-40B4-BE49-F238E27FC236}">
                  <a16:creationId xmlns:a16="http://schemas.microsoft.com/office/drawing/2014/main" id="{AAD70055-7A50-4A12-976C-A2E0BD85EE26}"/>
                </a:ext>
              </a:extLst>
            </p:cNvPr>
            <p:cNvSpPr/>
            <p:nvPr/>
          </p:nvSpPr>
          <p:spPr>
            <a:xfrm>
              <a:off x="4170831" y="1518250"/>
              <a:ext cx="298471" cy="358040"/>
            </a:xfrm>
            <a:custGeom>
              <a:avLst/>
              <a:gdLst/>
              <a:ahLst/>
              <a:cxnLst/>
              <a:rect l="l" t="t" r="r" b="b"/>
              <a:pathLst>
                <a:path w="11379" h="13650" extrusionOk="0">
                  <a:moveTo>
                    <a:pt x="6150" y="1"/>
                  </a:moveTo>
                  <a:cubicBezTo>
                    <a:pt x="5547" y="197"/>
                    <a:pt x="5032" y="618"/>
                    <a:pt x="4652" y="1024"/>
                  </a:cubicBezTo>
                  <a:cubicBezTo>
                    <a:pt x="2468" y="1513"/>
                    <a:pt x="916" y="3452"/>
                    <a:pt x="916" y="5689"/>
                  </a:cubicBezTo>
                  <a:cubicBezTo>
                    <a:pt x="909" y="6144"/>
                    <a:pt x="780" y="6598"/>
                    <a:pt x="550" y="6991"/>
                  </a:cubicBezTo>
                  <a:cubicBezTo>
                    <a:pt x="190" y="7595"/>
                    <a:pt x="7" y="8286"/>
                    <a:pt x="0" y="8985"/>
                  </a:cubicBezTo>
                  <a:cubicBezTo>
                    <a:pt x="0" y="11561"/>
                    <a:pt x="2543" y="13650"/>
                    <a:pt x="5689" y="13650"/>
                  </a:cubicBezTo>
                  <a:cubicBezTo>
                    <a:pt x="8836" y="13650"/>
                    <a:pt x="11378" y="11561"/>
                    <a:pt x="11378" y="8985"/>
                  </a:cubicBezTo>
                  <a:cubicBezTo>
                    <a:pt x="11378" y="8286"/>
                    <a:pt x="11188" y="7595"/>
                    <a:pt x="10836" y="6991"/>
                  </a:cubicBezTo>
                  <a:cubicBezTo>
                    <a:pt x="10598" y="6598"/>
                    <a:pt x="10476" y="6144"/>
                    <a:pt x="10470" y="5689"/>
                  </a:cubicBezTo>
                  <a:cubicBezTo>
                    <a:pt x="10470" y="3750"/>
                    <a:pt x="9303" y="2008"/>
                    <a:pt x="7513" y="1269"/>
                  </a:cubicBezTo>
                  <a:lnTo>
                    <a:pt x="7513" y="455"/>
                  </a:lnTo>
                  <a:lnTo>
                    <a:pt x="6374" y="909"/>
                  </a:lnTo>
                  <a:lnTo>
                    <a:pt x="61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05;p80">
              <a:extLst>
                <a:ext uri="{FF2B5EF4-FFF2-40B4-BE49-F238E27FC236}">
                  <a16:creationId xmlns:a16="http://schemas.microsoft.com/office/drawing/2014/main" id="{6054143B-1C0A-48CC-B586-BA483949370D}"/>
                </a:ext>
              </a:extLst>
            </p:cNvPr>
            <p:cNvSpPr/>
            <p:nvPr/>
          </p:nvSpPr>
          <p:spPr>
            <a:xfrm>
              <a:off x="4170831" y="1518066"/>
              <a:ext cx="166665" cy="352374"/>
            </a:xfrm>
            <a:custGeom>
              <a:avLst/>
              <a:gdLst/>
              <a:ahLst/>
              <a:cxnLst/>
              <a:rect l="l" t="t" r="r" b="b"/>
              <a:pathLst>
                <a:path w="6354" h="13434" extrusionOk="0">
                  <a:moveTo>
                    <a:pt x="6150" y="1"/>
                  </a:moveTo>
                  <a:cubicBezTo>
                    <a:pt x="5547" y="204"/>
                    <a:pt x="5032" y="625"/>
                    <a:pt x="4652" y="1031"/>
                  </a:cubicBezTo>
                  <a:cubicBezTo>
                    <a:pt x="2468" y="1520"/>
                    <a:pt x="916" y="3459"/>
                    <a:pt x="916" y="5696"/>
                  </a:cubicBezTo>
                  <a:cubicBezTo>
                    <a:pt x="909" y="6151"/>
                    <a:pt x="780" y="6605"/>
                    <a:pt x="550" y="6998"/>
                  </a:cubicBezTo>
                  <a:cubicBezTo>
                    <a:pt x="190" y="7602"/>
                    <a:pt x="7" y="8293"/>
                    <a:pt x="0" y="8992"/>
                  </a:cubicBezTo>
                  <a:cubicBezTo>
                    <a:pt x="0" y="11073"/>
                    <a:pt x="1662" y="12836"/>
                    <a:pt x="3953" y="13433"/>
                  </a:cubicBezTo>
                  <a:cubicBezTo>
                    <a:pt x="3025" y="12457"/>
                    <a:pt x="2509" y="11155"/>
                    <a:pt x="2509" y="9805"/>
                  </a:cubicBezTo>
                  <a:cubicBezTo>
                    <a:pt x="2502" y="8999"/>
                    <a:pt x="2692" y="8205"/>
                    <a:pt x="3052" y="7480"/>
                  </a:cubicBezTo>
                  <a:cubicBezTo>
                    <a:pt x="3289" y="7005"/>
                    <a:pt x="3418" y="6483"/>
                    <a:pt x="3418" y="5954"/>
                  </a:cubicBezTo>
                  <a:cubicBezTo>
                    <a:pt x="3418" y="3642"/>
                    <a:pt x="4625" y="1655"/>
                    <a:pt x="6354" y="814"/>
                  </a:cubicBezTo>
                  <a:lnTo>
                    <a:pt x="61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06;p80">
              <a:extLst>
                <a:ext uri="{FF2B5EF4-FFF2-40B4-BE49-F238E27FC236}">
                  <a16:creationId xmlns:a16="http://schemas.microsoft.com/office/drawing/2014/main" id="{18003F94-A713-4451-AC51-4FAB39EC7121}"/>
                </a:ext>
              </a:extLst>
            </p:cNvPr>
            <p:cNvSpPr/>
            <p:nvPr/>
          </p:nvSpPr>
          <p:spPr>
            <a:xfrm>
              <a:off x="4212615" y="1636914"/>
              <a:ext cx="214719" cy="215558"/>
            </a:xfrm>
            <a:custGeom>
              <a:avLst/>
              <a:gdLst/>
              <a:ahLst/>
              <a:cxnLst/>
              <a:rect l="l" t="t" r="r" b="b"/>
              <a:pathLst>
                <a:path w="8186" h="8218" extrusionOk="0">
                  <a:moveTo>
                    <a:pt x="2256" y="0"/>
                  </a:moveTo>
                  <a:cubicBezTo>
                    <a:pt x="1747" y="0"/>
                    <a:pt x="1238" y="190"/>
                    <a:pt x="842" y="569"/>
                  </a:cubicBezTo>
                  <a:cubicBezTo>
                    <a:pt x="55" y="1321"/>
                    <a:pt x="1" y="2555"/>
                    <a:pt x="706" y="3383"/>
                  </a:cubicBezTo>
                  <a:cubicBezTo>
                    <a:pt x="991" y="3722"/>
                    <a:pt x="1052" y="4190"/>
                    <a:pt x="875" y="4590"/>
                  </a:cubicBezTo>
                  <a:cubicBezTo>
                    <a:pt x="753" y="4874"/>
                    <a:pt x="686" y="5180"/>
                    <a:pt x="686" y="5485"/>
                  </a:cubicBezTo>
                  <a:cubicBezTo>
                    <a:pt x="686" y="6997"/>
                    <a:pt x="2211" y="8217"/>
                    <a:pt x="4096" y="8217"/>
                  </a:cubicBezTo>
                  <a:cubicBezTo>
                    <a:pt x="5981" y="8217"/>
                    <a:pt x="7514" y="6990"/>
                    <a:pt x="7514" y="5485"/>
                  </a:cubicBezTo>
                  <a:cubicBezTo>
                    <a:pt x="7514" y="5173"/>
                    <a:pt x="7446" y="4874"/>
                    <a:pt x="7324" y="4590"/>
                  </a:cubicBezTo>
                  <a:cubicBezTo>
                    <a:pt x="7148" y="4190"/>
                    <a:pt x="7209" y="3722"/>
                    <a:pt x="7493" y="3383"/>
                  </a:cubicBezTo>
                  <a:cubicBezTo>
                    <a:pt x="8185" y="2555"/>
                    <a:pt x="8117" y="1335"/>
                    <a:pt x="7337" y="589"/>
                  </a:cubicBezTo>
                  <a:cubicBezTo>
                    <a:pt x="6944" y="213"/>
                    <a:pt x="6434" y="23"/>
                    <a:pt x="5923" y="23"/>
                  </a:cubicBezTo>
                  <a:cubicBezTo>
                    <a:pt x="5430" y="23"/>
                    <a:pt x="4936" y="199"/>
                    <a:pt x="4544" y="555"/>
                  </a:cubicBezTo>
                  <a:cubicBezTo>
                    <a:pt x="4418" y="667"/>
                    <a:pt x="4261" y="723"/>
                    <a:pt x="4102" y="723"/>
                  </a:cubicBezTo>
                  <a:cubicBezTo>
                    <a:pt x="3944" y="723"/>
                    <a:pt x="3784" y="667"/>
                    <a:pt x="3656" y="555"/>
                  </a:cubicBezTo>
                  <a:cubicBezTo>
                    <a:pt x="3262" y="185"/>
                    <a:pt x="2759" y="0"/>
                    <a:pt x="22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4307;p80">
              <a:extLst>
                <a:ext uri="{FF2B5EF4-FFF2-40B4-BE49-F238E27FC236}">
                  <a16:creationId xmlns:a16="http://schemas.microsoft.com/office/drawing/2014/main" id="{A7C62523-6FA6-494F-896F-F4C572B168AF}"/>
                </a:ext>
              </a:extLst>
            </p:cNvPr>
            <p:cNvSpPr/>
            <p:nvPr/>
          </p:nvSpPr>
          <p:spPr>
            <a:xfrm>
              <a:off x="4204274" y="1638121"/>
              <a:ext cx="60119" cy="179308"/>
            </a:xfrm>
            <a:custGeom>
              <a:avLst/>
              <a:gdLst/>
              <a:ahLst/>
              <a:cxnLst/>
              <a:rect l="l" t="t" r="r" b="b"/>
              <a:pathLst>
                <a:path w="2292" h="6836" extrusionOk="0">
                  <a:moveTo>
                    <a:pt x="2272" y="1"/>
                  </a:moveTo>
                  <a:cubicBezTo>
                    <a:pt x="699" y="252"/>
                    <a:pt x="0" y="2116"/>
                    <a:pt x="1024" y="3337"/>
                  </a:cubicBezTo>
                  <a:cubicBezTo>
                    <a:pt x="1309" y="3676"/>
                    <a:pt x="1370" y="4144"/>
                    <a:pt x="1193" y="4544"/>
                  </a:cubicBezTo>
                  <a:cubicBezTo>
                    <a:pt x="1071" y="4828"/>
                    <a:pt x="1004" y="5134"/>
                    <a:pt x="1004" y="5439"/>
                  </a:cubicBezTo>
                  <a:cubicBezTo>
                    <a:pt x="1010" y="5947"/>
                    <a:pt x="1180" y="6435"/>
                    <a:pt x="1485" y="6835"/>
                  </a:cubicBezTo>
                  <a:cubicBezTo>
                    <a:pt x="1065" y="5534"/>
                    <a:pt x="1166" y="4123"/>
                    <a:pt x="1777" y="2903"/>
                  </a:cubicBezTo>
                  <a:cubicBezTo>
                    <a:pt x="2014" y="2428"/>
                    <a:pt x="2143" y="1906"/>
                    <a:pt x="2143" y="1377"/>
                  </a:cubicBezTo>
                  <a:cubicBezTo>
                    <a:pt x="2143" y="916"/>
                    <a:pt x="2190" y="448"/>
                    <a:pt x="22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08;p80">
              <a:extLst>
                <a:ext uri="{FF2B5EF4-FFF2-40B4-BE49-F238E27FC236}">
                  <a16:creationId xmlns:a16="http://schemas.microsoft.com/office/drawing/2014/main" id="{FDDB714D-F905-4EC8-AD3F-B089531A2886}"/>
                </a:ext>
              </a:extLst>
            </p:cNvPr>
            <p:cNvSpPr/>
            <p:nvPr/>
          </p:nvSpPr>
          <p:spPr>
            <a:xfrm>
              <a:off x="4287948" y="1733126"/>
              <a:ext cx="28564" cy="17968"/>
            </a:xfrm>
            <a:custGeom>
              <a:avLst/>
              <a:gdLst/>
              <a:ahLst/>
              <a:cxnLst/>
              <a:rect l="l" t="t" r="r" b="b"/>
              <a:pathLst>
                <a:path w="1089" h="685" extrusionOk="0">
                  <a:moveTo>
                    <a:pt x="323" y="0"/>
                  </a:moveTo>
                  <a:cubicBezTo>
                    <a:pt x="114" y="0"/>
                    <a:pt x="0" y="302"/>
                    <a:pt x="214" y="427"/>
                  </a:cubicBezTo>
                  <a:lnTo>
                    <a:pt x="668" y="657"/>
                  </a:lnTo>
                  <a:cubicBezTo>
                    <a:pt x="702" y="671"/>
                    <a:pt x="736" y="678"/>
                    <a:pt x="770" y="678"/>
                  </a:cubicBezTo>
                  <a:lnTo>
                    <a:pt x="770" y="684"/>
                  </a:lnTo>
                  <a:cubicBezTo>
                    <a:pt x="1014" y="684"/>
                    <a:pt x="1089" y="359"/>
                    <a:pt x="872" y="250"/>
                  </a:cubicBezTo>
                  <a:lnTo>
                    <a:pt x="417" y="20"/>
                  </a:lnTo>
                  <a:cubicBezTo>
                    <a:pt x="385" y="6"/>
                    <a:pt x="353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309;p80">
              <a:extLst>
                <a:ext uri="{FF2B5EF4-FFF2-40B4-BE49-F238E27FC236}">
                  <a16:creationId xmlns:a16="http://schemas.microsoft.com/office/drawing/2014/main" id="{45E3A3A5-F768-41F8-83EF-910F530F7148}"/>
                </a:ext>
              </a:extLst>
            </p:cNvPr>
            <p:cNvSpPr/>
            <p:nvPr/>
          </p:nvSpPr>
          <p:spPr>
            <a:xfrm>
              <a:off x="4323673" y="1733126"/>
              <a:ext cx="28696" cy="17784"/>
            </a:xfrm>
            <a:custGeom>
              <a:avLst/>
              <a:gdLst/>
              <a:ahLst/>
              <a:cxnLst/>
              <a:rect l="l" t="t" r="r" b="b"/>
              <a:pathLst>
                <a:path w="1094" h="678" extrusionOk="0">
                  <a:moveTo>
                    <a:pt x="768" y="0"/>
                  </a:moveTo>
                  <a:cubicBezTo>
                    <a:pt x="739" y="0"/>
                    <a:pt x="708" y="6"/>
                    <a:pt x="676" y="20"/>
                  </a:cubicBezTo>
                  <a:lnTo>
                    <a:pt x="222" y="250"/>
                  </a:lnTo>
                  <a:cubicBezTo>
                    <a:pt x="0" y="351"/>
                    <a:pt x="78" y="678"/>
                    <a:pt x="316" y="678"/>
                  </a:cubicBezTo>
                  <a:cubicBezTo>
                    <a:pt x="318" y="678"/>
                    <a:pt x="321" y="678"/>
                    <a:pt x="323" y="678"/>
                  </a:cubicBezTo>
                  <a:cubicBezTo>
                    <a:pt x="357" y="678"/>
                    <a:pt x="391" y="671"/>
                    <a:pt x="425" y="657"/>
                  </a:cubicBezTo>
                  <a:lnTo>
                    <a:pt x="879" y="427"/>
                  </a:lnTo>
                  <a:cubicBezTo>
                    <a:pt x="1093" y="302"/>
                    <a:pt x="974" y="0"/>
                    <a:pt x="7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10;p80">
              <a:extLst>
                <a:ext uri="{FF2B5EF4-FFF2-40B4-BE49-F238E27FC236}">
                  <a16:creationId xmlns:a16="http://schemas.microsoft.com/office/drawing/2014/main" id="{F90231B2-76FF-4407-893D-580622248CA8}"/>
                </a:ext>
              </a:extLst>
            </p:cNvPr>
            <p:cNvSpPr/>
            <p:nvPr/>
          </p:nvSpPr>
          <p:spPr>
            <a:xfrm>
              <a:off x="4260459" y="1774884"/>
              <a:ext cx="119373" cy="53745"/>
            </a:xfrm>
            <a:custGeom>
              <a:avLst/>
              <a:gdLst/>
              <a:ahLst/>
              <a:cxnLst/>
              <a:rect l="l" t="t" r="r" b="b"/>
              <a:pathLst>
                <a:path w="4551" h="2049" extrusionOk="0">
                  <a:moveTo>
                    <a:pt x="245" y="1"/>
                  </a:moveTo>
                  <a:cubicBezTo>
                    <a:pt x="102" y="1"/>
                    <a:pt x="1" y="123"/>
                    <a:pt x="14" y="259"/>
                  </a:cubicBezTo>
                  <a:cubicBezTo>
                    <a:pt x="157" y="1262"/>
                    <a:pt x="1120" y="2049"/>
                    <a:pt x="2272" y="2049"/>
                  </a:cubicBezTo>
                  <a:cubicBezTo>
                    <a:pt x="3432" y="2049"/>
                    <a:pt x="4395" y="1262"/>
                    <a:pt x="4530" y="259"/>
                  </a:cubicBezTo>
                  <a:cubicBezTo>
                    <a:pt x="4551" y="123"/>
                    <a:pt x="4442" y="1"/>
                    <a:pt x="43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311;p80">
              <a:extLst>
                <a:ext uri="{FF2B5EF4-FFF2-40B4-BE49-F238E27FC236}">
                  <a16:creationId xmlns:a16="http://schemas.microsoft.com/office/drawing/2014/main" id="{1C73F320-6808-4D67-92CB-3AEE3932A3CE}"/>
                </a:ext>
              </a:extLst>
            </p:cNvPr>
            <p:cNvSpPr/>
            <p:nvPr/>
          </p:nvSpPr>
          <p:spPr>
            <a:xfrm>
              <a:off x="4285718" y="1792773"/>
              <a:ext cx="68670" cy="35778"/>
            </a:xfrm>
            <a:custGeom>
              <a:avLst/>
              <a:gdLst/>
              <a:ahLst/>
              <a:cxnLst/>
              <a:rect l="l" t="t" r="r" b="b"/>
              <a:pathLst>
                <a:path w="2618" h="1364" extrusionOk="0">
                  <a:moveTo>
                    <a:pt x="1309" y="0"/>
                  </a:moveTo>
                  <a:cubicBezTo>
                    <a:pt x="748" y="0"/>
                    <a:pt x="187" y="329"/>
                    <a:pt x="1" y="987"/>
                  </a:cubicBezTo>
                  <a:cubicBezTo>
                    <a:pt x="401" y="1238"/>
                    <a:pt x="855" y="1363"/>
                    <a:pt x="1309" y="1363"/>
                  </a:cubicBezTo>
                  <a:cubicBezTo>
                    <a:pt x="1764" y="1363"/>
                    <a:pt x="2218" y="1238"/>
                    <a:pt x="2618" y="987"/>
                  </a:cubicBezTo>
                  <a:cubicBezTo>
                    <a:pt x="2431" y="329"/>
                    <a:pt x="1870" y="0"/>
                    <a:pt x="13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312;p80">
              <a:extLst>
                <a:ext uri="{FF2B5EF4-FFF2-40B4-BE49-F238E27FC236}">
                  <a16:creationId xmlns:a16="http://schemas.microsoft.com/office/drawing/2014/main" id="{05B2BDC5-3B84-4596-8E58-EC9988B79515}"/>
                </a:ext>
              </a:extLst>
            </p:cNvPr>
            <p:cNvSpPr/>
            <p:nvPr/>
          </p:nvSpPr>
          <p:spPr>
            <a:xfrm>
              <a:off x="4248550" y="1667472"/>
              <a:ext cx="35778" cy="41811"/>
            </a:xfrm>
            <a:custGeom>
              <a:avLst/>
              <a:gdLst/>
              <a:ahLst/>
              <a:cxnLst/>
              <a:rect l="l" t="t" r="r" b="b"/>
              <a:pathLst>
                <a:path w="1364" h="1594" extrusionOk="0">
                  <a:moveTo>
                    <a:pt x="679" y="0"/>
                  </a:moveTo>
                  <a:cubicBezTo>
                    <a:pt x="306" y="0"/>
                    <a:pt x="0" y="306"/>
                    <a:pt x="0" y="679"/>
                  </a:cubicBezTo>
                  <a:lnTo>
                    <a:pt x="0" y="909"/>
                  </a:lnTo>
                  <a:cubicBezTo>
                    <a:pt x="0" y="1282"/>
                    <a:pt x="306" y="1587"/>
                    <a:pt x="679" y="1594"/>
                  </a:cubicBezTo>
                  <a:cubicBezTo>
                    <a:pt x="1058" y="1594"/>
                    <a:pt x="1363" y="1282"/>
                    <a:pt x="1363" y="909"/>
                  </a:cubicBezTo>
                  <a:lnTo>
                    <a:pt x="1363" y="679"/>
                  </a:lnTo>
                  <a:cubicBezTo>
                    <a:pt x="1363" y="306"/>
                    <a:pt x="1058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313;p80">
              <a:extLst>
                <a:ext uri="{FF2B5EF4-FFF2-40B4-BE49-F238E27FC236}">
                  <a16:creationId xmlns:a16="http://schemas.microsoft.com/office/drawing/2014/main" id="{9E417085-A642-4E12-86E5-D0FF6415A784}"/>
                </a:ext>
              </a:extLst>
            </p:cNvPr>
            <p:cNvSpPr/>
            <p:nvPr/>
          </p:nvSpPr>
          <p:spPr>
            <a:xfrm>
              <a:off x="4266334" y="1667472"/>
              <a:ext cx="17994" cy="29771"/>
            </a:xfrm>
            <a:custGeom>
              <a:avLst/>
              <a:gdLst/>
              <a:ahLst/>
              <a:cxnLst/>
              <a:rect l="l" t="t" r="r" b="b"/>
              <a:pathLst>
                <a:path w="686" h="1135" extrusionOk="0">
                  <a:moveTo>
                    <a:pt x="13" y="0"/>
                  </a:moveTo>
                  <a:cubicBezTo>
                    <a:pt x="9" y="0"/>
                    <a:pt x="5" y="0"/>
                    <a:pt x="1" y="0"/>
                  </a:cubicBezTo>
                  <a:lnTo>
                    <a:pt x="1" y="794"/>
                  </a:lnTo>
                  <a:cubicBezTo>
                    <a:pt x="1" y="1021"/>
                    <a:pt x="172" y="1134"/>
                    <a:pt x="343" y="1134"/>
                  </a:cubicBezTo>
                  <a:cubicBezTo>
                    <a:pt x="514" y="1134"/>
                    <a:pt x="685" y="1021"/>
                    <a:pt x="685" y="794"/>
                  </a:cubicBezTo>
                  <a:lnTo>
                    <a:pt x="685" y="679"/>
                  </a:lnTo>
                  <a:cubicBezTo>
                    <a:pt x="685" y="310"/>
                    <a:pt x="38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314;p80">
              <a:extLst>
                <a:ext uri="{FF2B5EF4-FFF2-40B4-BE49-F238E27FC236}">
                  <a16:creationId xmlns:a16="http://schemas.microsoft.com/office/drawing/2014/main" id="{A99BF6B9-9A9A-453F-B8D2-E744C384433A}"/>
                </a:ext>
              </a:extLst>
            </p:cNvPr>
            <p:cNvSpPr/>
            <p:nvPr/>
          </p:nvSpPr>
          <p:spPr>
            <a:xfrm>
              <a:off x="4260459" y="1673348"/>
              <a:ext cx="11961" cy="11935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225" y="0"/>
                  </a:moveTo>
                  <a:cubicBezTo>
                    <a:pt x="102" y="0"/>
                    <a:pt x="1" y="102"/>
                    <a:pt x="1" y="231"/>
                  </a:cubicBezTo>
                  <a:cubicBezTo>
                    <a:pt x="1" y="353"/>
                    <a:pt x="102" y="455"/>
                    <a:pt x="225" y="455"/>
                  </a:cubicBezTo>
                  <a:cubicBezTo>
                    <a:pt x="353" y="455"/>
                    <a:pt x="455" y="353"/>
                    <a:pt x="455" y="231"/>
                  </a:cubicBezTo>
                  <a:cubicBezTo>
                    <a:pt x="455" y="102"/>
                    <a:pt x="353" y="0"/>
                    <a:pt x="2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315;p80">
              <a:extLst>
                <a:ext uri="{FF2B5EF4-FFF2-40B4-BE49-F238E27FC236}">
                  <a16:creationId xmlns:a16="http://schemas.microsoft.com/office/drawing/2014/main" id="{861B93EE-7FC5-4D99-B88D-D8C8474B5241}"/>
                </a:ext>
              </a:extLst>
            </p:cNvPr>
            <p:cNvSpPr/>
            <p:nvPr/>
          </p:nvSpPr>
          <p:spPr>
            <a:xfrm>
              <a:off x="4355962" y="1667472"/>
              <a:ext cx="35778" cy="41811"/>
            </a:xfrm>
            <a:custGeom>
              <a:avLst/>
              <a:gdLst/>
              <a:ahLst/>
              <a:cxnLst/>
              <a:rect l="l" t="t" r="r" b="b"/>
              <a:pathLst>
                <a:path w="1364" h="1594" extrusionOk="0">
                  <a:moveTo>
                    <a:pt x="679" y="0"/>
                  </a:moveTo>
                  <a:cubicBezTo>
                    <a:pt x="306" y="0"/>
                    <a:pt x="1" y="306"/>
                    <a:pt x="1" y="679"/>
                  </a:cubicBezTo>
                  <a:lnTo>
                    <a:pt x="1" y="909"/>
                  </a:lnTo>
                  <a:cubicBezTo>
                    <a:pt x="1" y="1282"/>
                    <a:pt x="306" y="1594"/>
                    <a:pt x="679" y="1594"/>
                  </a:cubicBezTo>
                  <a:cubicBezTo>
                    <a:pt x="1059" y="1594"/>
                    <a:pt x="1364" y="1282"/>
                    <a:pt x="1364" y="909"/>
                  </a:cubicBezTo>
                  <a:lnTo>
                    <a:pt x="1364" y="679"/>
                  </a:lnTo>
                  <a:cubicBezTo>
                    <a:pt x="1364" y="306"/>
                    <a:pt x="1059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316;p80">
              <a:extLst>
                <a:ext uri="{FF2B5EF4-FFF2-40B4-BE49-F238E27FC236}">
                  <a16:creationId xmlns:a16="http://schemas.microsoft.com/office/drawing/2014/main" id="{B2DB30A0-81E0-4314-80FF-6B301D7A0B1D}"/>
                </a:ext>
              </a:extLst>
            </p:cNvPr>
            <p:cNvSpPr/>
            <p:nvPr/>
          </p:nvSpPr>
          <p:spPr>
            <a:xfrm>
              <a:off x="4373772" y="1667472"/>
              <a:ext cx="17968" cy="29771"/>
            </a:xfrm>
            <a:custGeom>
              <a:avLst/>
              <a:gdLst/>
              <a:ahLst/>
              <a:cxnLst/>
              <a:rect l="l" t="t" r="r" b="b"/>
              <a:pathLst>
                <a:path w="685" h="1135" extrusionOk="0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lnTo>
                    <a:pt x="0" y="794"/>
                  </a:lnTo>
                  <a:cubicBezTo>
                    <a:pt x="0" y="1021"/>
                    <a:pt x="171" y="1134"/>
                    <a:pt x="342" y="1134"/>
                  </a:cubicBezTo>
                  <a:cubicBezTo>
                    <a:pt x="514" y="1134"/>
                    <a:pt x="685" y="1021"/>
                    <a:pt x="685" y="794"/>
                  </a:cubicBezTo>
                  <a:lnTo>
                    <a:pt x="685" y="679"/>
                  </a:lnTo>
                  <a:cubicBezTo>
                    <a:pt x="685" y="310"/>
                    <a:pt x="386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317;p80">
              <a:extLst>
                <a:ext uri="{FF2B5EF4-FFF2-40B4-BE49-F238E27FC236}">
                  <a16:creationId xmlns:a16="http://schemas.microsoft.com/office/drawing/2014/main" id="{E4427F61-B297-4C13-9713-DB89A76CD30F}"/>
                </a:ext>
              </a:extLst>
            </p:cNvPr>
            <p:cNvSpPr/>
            <p:nvPr/>
          </p:nvSpPr>
          <p:spPr>
            <a:xfrm>
              <a:off x="4367897" y="1673348"/>
              <a:ext cx="11935" cy="1193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224" y="0"/>
                  </a:moveTo>
                  <a:cubicBezTo>
                    <a:pt x="102" y="0"/>
                    <a:pt x="0" y="102"/>
                    <a:pt x="0" y="231"/>
                  </a:cubicBezTo>
                  <a:cubicBezTo>
                    <a:pt x="0" y="353"/>
                    <a:pt x="102" y="455"/>
                    <a:pt x="224" y="455"/>
                  </a:cubicBezTo>
                  <a:cubicBezTo>
                    <a:pt x="353" y="455"/>
                    <a:pt x="455" y="353"/>
                    <a:pt x="455" y="231"/>
                  </a:cubicBezTo>
                  <a:cubicBezTo>
                    <a:pt x="455" y="102"/>
                    <a:pt x="353" y="0"/>
                    <a:pt x="2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318;p80">
              <a:extLst>
                <a:ext uri="{FF2B5EF4-FFF2-40B4-BE49-F238E27FC236}">
                  <a16:creationId xmlns:a16="http://schemas.microsoft.com/office/drawing/2014/main" id="{BF55E9FF-FBF3-4E13-933E-3A3B369C0233}"/>
                </a:ext>
              </a:extLst>
            </p:cNvPr>
            <p:cNvSpPr/>
            <p:nvPr/>
          </p:nvSpPr>
          <p:spPr>
            <a:xfrm>
              <a:off x="4314178" y="1810688"/>
              <a:ext cx="11935" cy="17941"/>
            </a:xfrm>
            <a:custGeom>
              <a:avLst/>
              <a:gdLst/>
              <a:ahLst/>
              <a:cxnLst/>
              <a:rect l="l" t="t" r="r" b="b"/>
              <a:pathLst>
                <a:path w="455" h="684" extrusionOk="0">
                  <a:moveTo>
                    <a:pt x="228" y="1"/>
                  </a:moveTo>
                  <a:cubicBezTo>
                    <a:pt x="114" y="1"/>
                    <a:pt x="1" y="77"/>
                    <a:pt x="1" y="229"/>
                  </a:cubicBezTo>
                  <a:lnTo>
                    <a:pt x="1" y="670"/>
                  </a:lnTo>
                  <a:cubicBezTo>
                    <a:pt x="75" y="677"/>
                    <a:pt x="150" y="684"/>
                    <a:pt x="224" y="684"/>
                  </a:cubicBezTo>
                  <a:cubicBezTo>
                    <a:pt x="306" y="684"/>
                    <a:pt x="380" y="677"/>
                    <a:pt x="455" y="670"/>
                  </a:cubicBezTo>
                  <a:lnTo>
                    <a:pt x="455" y="229"/>
                  </a:lnTo>
                  <a:cubicBezTo>
                    <a:pt x="455" y="77"/>
                    <a:pt x="341" y="1"/>
                    <a:pt x="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ute Cats by Slidesgo">
  <a:themeElements>
    <a:clrScheme name="Simple Light">
      <a:dk1>
        <a:srgbClr val="202231"/>
      </a:dk1>
      <a:lt1>
        <a:srgbClr val="FFFFFF"/>
      </a:lt1>
      <a:dk2>
        <a:srgbClr val="454857"/>
      </a:dk2>
      <a:lt2>
        <a:srgbClr val="EEEEEE"/>
      </a:lt2>
      <a:accent1>
        <a:srgbClr val="E9E6E4"/>
      </a:accent1>
      <a:accent2>
        <a:srgbClr val="D0C2BA"/>
      </a:accent2>
      <a:accent3>
        <a:srgbClr val="B0A59F"/>
      </a:accent3>
      <a:accent4>
        <a:srgbClr val="604A40"/>
      </a:accent4>
      <a:accent5>
        <a:srgbClr val="FDC695"/>
      </a:accent5>
      <a:accent6>
        <a:srgbClr val="C07E5A"/>
      </a:accent6>
      <a:hlink>
        <a:srgbClr val="3C37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283</Words>
  <Application>Microsoft Office PowerPoint</Application>
  <PresentationFormat>Apresentação na tela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Roboto</vt:lpstr>
      <vt:lpstr>Arial</vt:lpstr>
      <vt:lpstr>Katibeh</vt:lpstr>
      <vt:lpstr>Cute Cats by Slidesgo</vt:lpstr>
      <vt:lpstr>Petz</vt:lpstr>
      <vt:lpstr>Cenário</vt:lpstr>
      <vt:lpstr>Solução</vt:lpstr>
      <vt:lpstr>Sobre nosso programa</vt:lpstr>
      <vt:lpstr>Funcionalidades</vt:lpstr>
      <vt:lpstr>Diagrama de Classes</vt:lpstr>
      <vt:lpstr>Modelo Conceitual Lógico</vt:lpstr>
      <vt:lpstr>Uau!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Petz</dc:title>
  <dc:creator>Pedro Moreira</dc:creator>
  <cp:lastModifiedBy>Pedro Henrique Moreira</cp:lastModifiedBy>
  <cp:revision>10</cp:revision>
  <dcterms:modified xsi:type="dcterms:W3CDTF">2021-06-16T19:45:01Z</dcterms:modified>
</cp:coreProperties>
</file>