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97" r:id="rId4"/>
    <p:sldId id="298" r:id="rId5"/>
    <p:sldId id="300" r:id="rId6"/>
    <p:sldId id="301" r:id="rId7"/>
    <p:sldId id="302" r:id="rId8"/>
    <p:sldId id="260" r:id="rId9"/>
    <p:sldId id="299" r:id="rId10"/>
    <p:sldId id="259" r:id="rId11"/>
    <p:sldId id="303" r:id="rId12"/>
  </p:sldIdLst>
  <p:sldSz cx="9144000" cy="5143500" type="screen16x9"/>
  <p:notesSz cx="6858000" cy="9144000"/>
  <p:embeddedFontLst>
    <p:embeddedFont>
      <p:font typeface="Advent Pro Light" panose="020B0604020202020204" charset="0"/>
      <p:regular r:id="rId14"/>
      <p:bold r:id="rId15"/>
    </p:embeddedFont>
    <p:embeddedFont>
      <p:font typeface="Anton" panose="020B0604020202020204" charset="0"/>
      <p:regular r:id="rId16"/>
    </p:embeddedFont>
    <p:embeddedFont>
      <p:font typeface="Fira Sans Condensed Light" panose="020B060402020202020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91424B-FFC4-48A2-9E0E-EA0876C4E67A}">
  <a:tblStyle styleId="{4A91424B-FFC4-48A2-9E0E-EA0876C4E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08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79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5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0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22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20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9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14883" y="4398622"/>
            <a:ext cx="3384900" cy="617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rgbClr val="FFFFFF"/>
                </a:solidFill>
                <a:effectLst/>
                <a:latin typeface="Fira Sans Condensed Light" panose="020B0604020202020204" charset="0"/>
              </a:rPr>
              <a:t>Bruno Bergamini do Nascimento</a:t>
            </a:r>
            <a:r>
              <a:rPr lang="pt-BR" b="1" dirty="0">
                <a:solidFill>
                  <a:srgbClr val="FFFFFF"/>
                </a:solidFill>
                <a:latin typeface="Fira Sans Condensed Light" panose="020B0604020202020204" charset="0"/>
              </a:rPr>
              <a:t> </a:t>
            </a:r>
            <a:br>
              <a:rPr lang="pt-BR" b="1" dirty="0">
                <a:solidFill>
                  <a:srgbClr val="FFFFFF"/>
                </a:solidFill>
                <a:latin typeface="Fira Sans Condensed Light" panose="020B0604020202020204" charset="0"/>
              </a:rPr>
            </a:br>
            <a:r>
              <a:rPr lang="pt-BR" b="1" dirty="0">
                <a:solidFill>
                  <a:srgbClr val="FFFFFF"/>
                </a:solidFill>
                <a:latin typeface="Fira Sans Condensed Light" panose="020B0604020202020204" charset="0"/>
              </a:rPr>
              <a:t>Pedro Henrique Moreira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99B0433-DE2B-45ED-9871-D8DF9B5E3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11" y="499902"/>
            <a:ext cx="5805177" cy="29977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1;gdfbb2e1952_0_52">
            <a:extLst>
              <a:ext uri="{FF2B5EF4-FFF2-40B4-BE49-F238E27FC236}">
                <a16:creationId xmlns:a16="http://schemas.microsoft.com/office/drawing/2014/main" id="{1D5709A6-80E1-4E88-9B3B-9F35DBA44943}"/>
              </a:ext>
            </a:extLst>
          </p:cNvPr>
          <p:cNvSpPr/>
          <p:nvPr/>
        </p:nvSpPr>
        <p:spPr>
          <a:xfrm>
            <a:off x="725309" y="1618483"/>
            <a:ext cx="1777683" cy="1925046"/>
          </a:xfrm>
          <a:prstGeom prst="roundRect">
            <a:avLst>
              <a:gd name="adj" fmla="val 5639"/>
            </a:avLst>
          </a:prstGeom>
          <a:solidFill>
            <a:srgbClr val="0092B4">
              <a:alpha val="3569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Fira Sans Condensed Light" panose="020B0604020202020204" charset="0"/>
              <a:sym typeface="Arial"/>
            </a:endParaRPr>
          </a:p>
        </p:txBody>
      </p:sp>
      <p:sp>
        <p:nvSpPr>
          <p:cNvPr id="15" name="Google Shape;109;p25">
            <a:extLst>
              <a:ext uri="{FF2B5EF4-FFF2-40B4-BE49-F238E27FC236}">
                <a16:creationId xmlns:a16="http://schemas.microsoft.com/office/drawing/2014/main" id="{57E0EEB2-0F89-42E0-82DB-1BDB5DF15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34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Modelo de Negócio</a:t>
            </a:r>
            <a:endParaRPr sz="3000" dirty="0"/>
          </a:p>
        </p:txBody>
      </p:sp>
      <p:sp>
        <p:nvSpPr>
          <p:cNvPr id="16" name="Google Shape;124;gdfbb2e1952_0_52">
            <a:extLst>
              <a:ext uri="{FF2B5EF4-FFF2-40B4-BE49-F238E27FC236}">
                <a16:creationId xmlns:a16="http://schemas.microsoft.com/office/drawing/2014/main" id="{CA296A8C-1371-4BBF-A575-BD7B3E33576E}"/>
              </a:ext>
            </a:extLst>
          </p:cNvPr>
          <p:cNvSpPr txBox="1"/>
          <p:nvPr/>
        </p:nvSpPr>
        <p:spPr>
          <a:xfrm>
            <a:off x="766306" y="1618483"/>
            <a:ext cx="1695688" cy="7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92F78"/>
              </a:buClr>
              <a:buSzPts val="10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Free</a:t>
            </a:r>
            <a:endParaRPr sz="1100" b="1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R$</a:t>
            </a:r>
            <a:r>
              <a:rPr lang="en-US" sz="1800" b="1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0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0,00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*</a:t>
            </a:r>
            <a:endParaRPr sz="12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17" name="Google Shape;127;gdfbb2e1952_0_52">
            <a:extLst>
              <a:ext uri="{FF2B5EF4-FFF2-40B4-BE49-F238E27FC236}">
                <a16:creationId xmlns:a16="http://schemas.microsoft.com/office/drawing/2014/main" id="{32AE1690-5281-4BC6-B7E9-EEFC8D0DA567}"/>
              </a:ext>
            </a:extLst>
          </p:cNvPr>
          <p:cNvSpPr txBox="1"/>
          <p:nvPr/>
        </p:nvSpPr>
        <p:spPr>
          <a:xfrm>
            <a:off x="517223" y="2344625"/>
            <a:ext cx="1985769" cy="109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Qualidade de vídeo: 720p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Resolução: 720p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Quantidade de Dispositivos: 1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pt-BR" sz="900" b="0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      *Mensalidade.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1" name="Google Shape;121;gdfbb2e1952_0_52">
            <a:extLst>
              <a:ext uri="{FF2B5EF4-FFF2-40B4-BE49-F238E27FC236}">
                <a16:creationId xmlns:a16="http://schemas.microsoft.com/office/drawing/2014/main" id="{0B6278E4-4F8D-45AA-A867-09790839A75B}"/>
              </a:ext>
            </a:extLst>
          </p:cNvPr>
          <p:cNvSpPr/>
          <p:nvPr/>
        </p:nvSpPr>
        <p:spPr>
          <a:xfrm>
            <a:off x="2711077" y="1618483"/>
            <a:ext cx="1777683" cy="1925046"/>
          </a:xfrm>
          <a:prstGeom prst="roundRect">
            <a:avLst>
              <a:gd name="adj" fmla="val 5639"/>
            </a:avLst>
          </a:prstGeom>
          <a:solidFill>
            <a:srgbClr val="0092B4">
              <a:alpha val="3569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Fira Sans Condensed Light" panose="020B0604020202020204" charset="0"/>
              <a:sym typeface="Arial"/>
            </a:endParaRPr>
          </a:p>
        </p:txBody>
      </p:sp>
      <p:sp>
        <p:nvSpPr>
          <p:cNvPr id="22" name="Google Shape;124;gdfbb2e1952_0_52">
            <a:extLst>
              <a:ext uri="{FF2B5EF4-FFF2-40B4-BE49-F238E27FC236}">
                <a16:creationId xmlns:a16="http://schemas.microsoft.com/office/drawing/2014/main" id="{50CCC08E-FB8A-4762-8CDF-597A099E65AA}"/>
              </a:ext>
            </a:extLst>
          </p:cNvPr>
          <p:cNvSpPr txBox="1"/>
          <p:nvPr/>
        </p:nvSpPr>
        <p:spPr>
          <a:xfrm>
            <a:off x="2752074" y="1618483"/>
            <a:ext cx="1695688" cy="7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92F78"/>
              </a:buClr>
              <a:buSzPts val="10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Iron</a:t>
            </a:r>
            <a:endParaRPr sz="1100" b="1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R$15,00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*</a:t>
            </a:r>
            <a:endParaRPr sz="12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3" name="Google Shape;127;gdfbb2e1952_0_52">
            <a:extLst>
              <a:ext uri="{FF2B5EF4-FFF2-40B4-BE49-F238E27FC236}">
                <a16:creationId xmlns:a16="http://schemas.microsoft.com/office/drawing/2014/main" id="{85D87FA5-E940-4D7C-953D-CEFC0B82176D}"/>
              </a:ext>
            </a:extLst>
          </p:cNvPr>
          <p:cNvSpPr txBox="1"/>
          <p:nvPr/>
        </p:nvSpPr>
        <p:spPr>
          <a:xfrm>
            <a:off x="2502991" y="2344625"/>
            <a:ext cx="1985769" cy="109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Qualidade de vídeo: Full HD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Resolução: 1080p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Quantidade de Dispositivos: 1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pt-BR" sz="900" b="0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      *Mensalidade.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6" name="Google Shape;121;gdfbb2e1952_0_52">
            <a:extLst>
              <a:ext uri="{FF2B5EF4-FFF2-40B4-BE49-F238E27FC236}">
                <a16:creationId xmlns:a16="http://schemas.microsoft.com/office/drawing/2014/main" id="{4D1F8549-89DB-4CEB-BB71-A640D2594FC8}"/>
              </a:ext>
            </a:extLst>
          </p:cNvPr>
          <p:cNvSpPr/>
          <p:nvPr/>
        </p:nvSpPr>
        <p:spPr>
          <a:xfrm>
            <a:off x="4655848" y="1609227"/>
            <a:ext cx="1777683" cy="1925046"/>
          </a:xfrm>
          <a:prstGeom prst="roundRect">
            <a:avLst>
              <a:gd name="adj" fmla="val 5639"/>
            </a:avLst>
          </a:prstGeom>
          <a:solidFill>
            <a:srgbClr val="0092B4">
              <a:alpha val="3569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Fira Sans Condensed Light" panose="020B0604020202020204" charset="0"/>
              <a:sym typeface="Arial"/>
            </a:endParaRPr>
          </a:p>
        </p:txBody>
      </p:sp>
      <p:sp>
        <p:nvSpPr>
          <p:cNvPr id="27" name="Google Shape;124;gdfbb2e1952_0_52">
            <a:extLst>
              <a:ext uri="{FF2B5EF4-FFF2-40B4-BE49-F238E27FC236}">
                <a16:creationId xmlns:a16="http://schemas.microsoft.com/office/drawing/2014/main" id="{334C487A-17DB-48C8-A73B-DB70A133E47B}"/>
              </a:ext>
            </a:extLst>
          </p:cNvPr>
          <p:cNvSpPr txBox="1"/>
          <p:nvPr/>
        </p:nvSpPr>
        <p:spPr>
          <a:xfrm>
            <a:off x="4696845" y="1609227"/>
            <a:ext cx="1695688" cy="7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92F78"/>
              </a:buClr>
              <a:buSzPts val="10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Gold</a:t>
            </a:r>
            <a:endParaRPr sz="1100" b="1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R$20,00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*</a:t>
            </a:r>
            <a:endParaRPr sz="12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8" name="Google Shape;127;gdfbb2e1952_0_52">
            <a:extLst>
              <a:ext uri="{FF2B5EF4-FFF2-40B4-BE49-F238E27FC236}">
                <a16:creationId xmlns:a16="http://schemas.microsoft.com/office/drawing/2014/main" id="{47EEA3F9-3AA7-470B-8C75-15FEBF945582}"/>
              </a:ext>
            </a:extLst>
          </p:cNvPr>
          <p:cNvSpPr txBox="1"/>
          <p:nvPr/>
        </p:nvSpPr>
        <p:spPr>
          <a:xfrm>
            <a:off x="4447762" y="2335369"/>
            <a:ext cx="1985769" cy="109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Qualidade de vídeo: Full HD / Ultra HD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Resolução: 1080p / 4K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Quantidade de Dispositivos: 2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pt-BR" sz="900" b="0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      *Mensalidade.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9" name="Google Shape;121;gdfbb2e1952_0_52">
            <a:extLst>
              <a:ext uri="{FF2B5EF4-FFF2-40B4-BE49-F238E27FC236}">
                <a16:creationId xmlns:a16="http://schemas.microsoft.com/office/drawing/2014/main" id="{02A17C75-A7F1-4F85-BE44-41D240EADDA7}"/>
              </a:ext>
            </a:extLst>
          </p:cNvPr>
          <p:cNvSpPr/>
          <p:nvPr/>
        </p:nvSpPr>
        <p:spPr>
          <a:xfrm>
            <a:off x="6646317" y="1618483"/>
            <a:ext cx="1777683" cy="1925046"/>
          </a:xfrm>
          <a:prstGeom prst="roundRect">
            <a:avLst>
              <a:gd name="adj" fmla="val 5639"/>
            </a:avLst>
          </a:prstGeom>
          <a:solidFill>
            <a:srgbClr val="0092B4">
              <a:alpha val="3569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Fira Sans Condensed Light" panose="020B0604020202020204" charset="0"/>
              <a:sym typeface="Arial"/>
            </a:endParaRPr>
          </a:p>
        </p:txBody>
      </p:sp>
      <p:sp>
        <p:nvSpPr>
          <p:cNvPr id="30" name="Google Shape;124;gdfbb2e1952_0_52">
            <a:extLst>
              <a:ext uri="{FF2B5EF4-FFF2-40B4-BE49-F238E27FC236}">
                <a16:creationId xmlns:a16="http://schemas.microsoft.com/office/drawing/2014/main" id="{CDE22926-9FD5-4AA5-B500-E1AA90BB7DEC}"/>
              </a:ext>
            </a:extLst>
          </p:cNvPr>
          <p:cNvSpPr txBox="1"/>
          <p:nvPr/>
        </p:nvSpPr>
        <p:spPr>
          <a:xfrm>
            <a:off x="6687314" y="1618483"/>
            <a:ext cx="1695688" cy="72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92F78"/>
              </a:buClr>
              <a:buSzPts val="10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Diamond</a:t>
            </a:r>
            <a:endParaRPr sz="1100" b="1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R$25,00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*</a:t>
            </a:r>
            <a:endParaRPr sz="12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31" name="Google Shape;127;gdfbb2e1952_0_52">
            <a:extLst>
              <a:ext uri="{FF2B5EF4-FFF2-40B4-BE49-F238E27FC236}">
                <a16:creationId xmlns:a16="http://schemas.microsoft.com/office/drawing/2014/main" id="{3EFA9D42-B386-475D-94BD-3DBC63693F74}"/>
              </a:ext>
            </a:extLst>
          </p:cNvPr>
          <p:cNvSpPr txBox="1"/>
          <p:nvPr/>
        </p:nvSpPr>
        <p:spPr>
          <a:xfrm>
            <a:off x="6438231" y="2344625"/>
            <a:ext cx="1985769" cy="109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Qualidade de vídeo: Full HD / Ultra HD / HDR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Resolução: 1080p / 4K / 8K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1714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pt-BR" sz="900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- Quantidade de Dispositivos: 5</a:t>
            </a: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pt-BR" sz="900" b="0" i="0" u="none" strike="noStrike" cap="none" dirty="0">
                <a:solidFill>
                  <a:srgbClr val="FFFFFF"/>
                </a:solidFill>
                <a:latin typeface="Fira Sans Condensed Light" panose="020B0604020202020204" charset="0"/>
                <a:ea typeface="Work Sans"/>
                <a:cs typeface="Work Sans"/>
                <a:sym typeface="Work Sans"/>
              </a:rPr>
              <a:t>      *Mensalidade.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pt-BR" sz="900" b="0" i="0" u="none" strike="noStrike" cap="none" dirty="0">
              <a:solidFill>
                <a:srgbClr val="FFFFFF"/>
              </a:solidFill>
              <a:latin typeface="Fira Sans Condensed Light" panose="020B0604020202020204" charset="0"/>
              <a:ea typeface="Work Sans"/>
              <a:cs typeface="Work Sans"/>
              <a:sym typeface="Work Sans"/>
            </a:endParaRP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A76F561-197D-4B8B-8096-536F8313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768;p46">
            <a:extLst>
              <a:ext uri="{FF2B5EF4-FFF2-40B4-BE49-F238E27FC236}">
                <a16:creationId xmlns:a16="http://schemas.microsoft.com/office/drawing/2014/main" id="{EA27A380-34DE-455B-971C-AA863D6F6D99}"/>
              </a:ext>
            </a:extLst>
          </p:cNvPr>
          <p:cNvSpPr txBox="1">
            <a:spLocks/>
          </p:cNvSpPr>
          <p:nvPr/>
        </p:nvSpPr>
        <p:spPr>
          <a:xfrm>
            <a:off x="2562175" y="1364144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pt-BR"/>
              <a:t>Obrigado!</a:t>
            </a:r>
            <a:endParaRPr lang="pt-BR" dirty="0"/>
          </a:p>
        </p:txBody>
      </p:sp>
      <p:sp>
        <p:nvSpPr>
          <p:cNvPr id="47" name="Google Shape;1769;p46">
            <a:extLst>
              <a:ext uri="{FF2B5EF4-FFF2-40B4-BE49-F238E27FC236}">
                <a16:creationId xmlns:a16="http://schemas.microsoft.com/office/drawing/2014/main" id="{30962D9D-6A27-43F8-9EE5-E77D583789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1975" y="2743844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Alguma pergunta?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madmonkey@madmonkey.com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+41  620 421 838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madmonkey.com.br</a:t>
            </a:r>
            <a:endParaRPr dirty="0"/>
          </a:p>
        </p:txBody>
      </p:sp>
      <p:grpSp>
        <p:nvGrpSpPr>
          <p:cNvPr id="48" name="Google Shape;1771;p46">
            <a:extLst>
              <a:ext uri="{FF2B5EF4-FFF2-40B4-BE49-F238E27FC236}">
                <a16:creationId xmlns:a16="http://schemas.microsoft.com/office/drawing/2014/main" id="{B6E1BF2D-E9F4-4476-B3A6-8FBF92DDC3A7}"/>
              </a:ext>
            </a:extLst>
          </p:cNvPr>
          <p:cNvGrpSpPr/>
          <p:nvPr/>
        </p:nvGrpSpPr>
        <p:grpSpPr>
          <a:xfrm>
            <a:off x="3914560" y="4090377"/>
            <a:ext cx="268782" cy="268485"/>
            <a:chOff x="3303268" y="3817349"/>
            <a:chExt cx="346056" cy="345674"/>
          </a:xfrm>
        </p:grpSpPr>
        <p:sp>
          <p:nvSpPr>
            <p:cNvPr id="49" name="Google Shape;1772;p46">
              <a:extLst>
                <a:ext uri="{FF2B5EF4-FFF2-40B4-BE49-F238E27FC236}">
                  <a16:creationId xmlns:a16="http://schemas.microsoft.com/office/drawing/2014/main" id="{40E56231-AF2C-4912-9BA7-32333B87C1BF}"/>
                </a:ext>
              </a:extLst>
            </p:cNvPr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3;p46">
              <a:extLst>
                <a:ext uri="{FF2B5EF4-FFF2-40B4-BE49-F238E27FC236}">
                  <a16:creationId xmlns:a16="http://schemas.microsoft.com/office/drawing/2014/main" id="{E192EE6A-C80B-4933-A87C-77187C219F3D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4;p46">
              <a:extLst>
                <a:ext uri="{FF2B5EF4-FFF2-40B4-BE49-F238E27FC236}">
                  <a16:creationId xmlns:a16="http://schemas.microsoft.com/office/drawing/2014/main" id="{99414A72-51CF-42B2-9802-D0E611940305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5;p46">
              <a:extLst>
                <a:ext uri="{FF2B5EF4-FFF2-40B4-BE49-F238E27FC236}">
                  <a16:creationId xmlns:a16="http://schemas.microsoft.com/office/drawing/2014/main" id="{5523E331-86C7-479C-9198-DC1CFF01A9DE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776;p46">
            <a:extLst>
              <a:ext uri="{FF2B5EF4-FFF2-40B4-BE49-F238E27FC236}">
                <a16:creationId xmlns:a16="http://schemas.microsoft.com/office/drawing/2014/main" id="{6D6EDD90-7BEF-4A34-A5DF-3139A3F7BA15}"/>
              </a:ext>
            </a:extLst>
          </p:cNvPr>
          <p:cNvGrpSpPr/>
          <p:nvPr/>
        </p:nvGrpSpPr>
        <p:grpSpPr>
          <a:xfrm>
            <a:off x="4263368" y="4090377"/>
            <a:ext cx="268782" cy="268485"/>
            <a:chOff x="3752358" y="3817349"/>
            <a:chExt cx="346056" cy="345674"/>
          </a:xfrm>
        </p:grpSpPr>
        <p:sp>
          <p:nvSpPr>
            <p:cNvPr id="54" name="Google Shape;1777;p46">
              <a:extLst>
                <a:ext uri="{FF2B5EF4-FFF2-40B4-BE49-F238E27FC236}">
                  <a16:creationId xmlns:a16="http://schemas.microsoft.com/office/drawing/2014/main" id="{7D919643-4885-4D6A-97EF-018EFB50E592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8;p46">
              <a:extLst>
                <a:ext uri="{FF2B5EF4-FFF2-40B4-BE49-F238E27FC236}">
                  <a16:creationId xmlns:a16="http://schemas.microsoft.com/office/drawing/2014/main" id="{7D165478-8562-47CA-BB81-832E42AB95ED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79;p46">
              <a:extLst>
                <a:ext uri="{FF2B5EF4-FFF2-40B4-BE49-F238E27FC236}">
                  <a16:creationId xmlns:a16="http://schemas.microsoft.com/office/drawing/2014/main" id="{C11E9C57-A173-4240-980E-B94AD3B57D83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80;p46">
              <a:extLst>
                <a:ext uri="{FF2B5EF4-FFF2-40B4-BE49-F238E27FC236}">
                  <a16:creationId xmlns:a16="http://schemas.microsoft.com/office/drawing/2014/main" id="{DF4F20BE-42B3-43E2-A2D1-DD766EA569EE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781;p46">
            <a:extLst>
              <a:ext uri="{FF2B5EF4-FFF2-40B4-BE49-F238E27FC236}">
                <a16:creationId xmlns:a16="http://schemas.microsoft.com/office/drawing/2014/main" id="{B46AF8C3-9EF0-42BC-A812-803C57830D8B}"/>
              </a:ext>
            </a:extLst>
          </p:cNvPr>
          <p:cNvGrpSpPr/>
          <p:nvPr/>
        </p:nvGrpSpPr>
        <p:grpSpPr>
          <a:xfrm>
            <a:off x="4612176" y="4090377"/>
            <a:ext cx="268757" cy="268485"/>
            <a:chOff x="4201447" y="3817349"/>
            <a:chExt cx="346024" cy="345674"/>
          </a:xfrm>
        </p:grpSpPr>
        <p:sp>
          <p:nvSpPr>
            <p:cNvPr id="59" name="Google Shape;1782;p46">
              <a:extLst>
                <a:ext uri="{FF2B5EF4-FFF2-40B4-BE49-F238E27FC236}">
                  <a16:creationId xmlns:a16="http://schemas.microsoft.com/office/drawing/2014/main" id="{6DD52DFC-9ACA-4BA9-B5AD-0A973E602AF8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83;p46">
              <a:extLst>
                <a:ext uri="{FF2B5EF4-FFF2-40B4-BE49-F238E27FC236}">
                  <a16:creationId xmlns:a16="http://schemas.microsoft.com/office/drawing/2014/main" id="{54F5151E-0238-4E03-9BBC-BDD5B08FF553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784;p46">
            <a:extLst>
              <a:ext uri="{FF2B5EF4-FFF2-40B4-BE49-F238E27FC236}">
                <a16:creationId xmlns:a16="http://schemas.microsoft.com/office/drawing/2014/main" id="{09E9BC0C-2E08-4A3E-907E-E61E625163A4}"/>
              </a:ext>
            </a:extLst>
          </p:cNvPr>
          <p:cNvGrpSpPr/>
          <p:nvPr/>
        </p:nvGrpSpPr>
        <p:grpSpPr>
          <a:xfrm>
            <a:off x="4960939" y="4090377"/>
            <a:ext cx="268460" cy="268485"/>
            <a:chOff x="5549861" y="3817349"/>
            <a:chExt cx="345642" cy="345674"/>
          </a:xfrm>
        </p:grpSpPr>
        <p:sp>
          <p:nvSpPr>
            <p:cNvPr id="62" name="Google Shape;1785;p46">
              <a:extLst>
                <a:ext uri="{FF2B5EF4-FFF2-40B4-BE49-F238E27FC236}">
                  <a16:creationId xmlns:a16="http://schemas.microsoft.com/office/drawing/2014/main" id="{F443F152-6E65-4524-B61C-5990BF57F623}"/>
                </a:ext>
              </a:extLst>
            </p:cNvPr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6;p46">
              <a:extLst>
                <a:ext uri="{FF2B5EF4-FFF2-40B4-BE49-F238E27FC236}">
                  <a16:creationId xmlns:a16="http://schemas.microsoft.com/office/drawing/2014/main" id="{4FDBF32B-2A69-43BB-BE14-E68B0CEFD1CC}"/>
                </a:ext>
              </a:extLst>
            </p:cNvPr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87;p46">
              <a:extLst>
                <a:ext uri="{FF2B5EF4-FFF2-40B4-BE49-F238E27FC236}">
                  <a16:creationId xmlns:a16="http://schemas.microsoft.com/office/drawing/2014/main" id="{9CB4FDEC-9C8D-42FD-8901-843480C71259}"/>
                </a:ext>
              </a:extLst>
            </p:cNvPr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Imagem 64" descr="Ícone&#10;&#10;Descrição gerada automaticamente">
            <a:extLst>
              <a:ext uri="{FF2B5EF4-FFF2-40B4-BE49-F238E27FC236}">
                <a16:creationId xmlns:a16="http://schemas.microsoft.com/office/drawing/2014/main" id="{5106E52B-03CD-4ED2-AC3C-4F797CFD0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31" y="472695"/>
            <a:ext cx="918489" cy="12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4734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Cenário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307116"/>
            <a:ext cx="7704000" cy="175209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 rtl="0">
              <a:spcAft>
                <a:spcPts val="6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Buscando levar o melhor para nossos clientes em termos de qualidade de filmes e séries, nós decidimos criar a Mad </a:t>
            </a:r>
            <a:r>
              <a:rPr lang="pt-BR" sz="1800" dirty="0" err="1">
                <a:solidFill>
                  <a:schemeClr val="lt2"/>
                </a:solidFill>
              </a:rPr>
              <a:t>Monkey</a:t>
            </a:r>
            <a:r>
              <a:rPr lang="pt-BR" sz="1800" dirty="0">
                <a:solidFill>
                  <a:schemeClr val="lt2"/>
                </a:solidFill>
              </a:rPr>
              <a:t>.</a:t>
            </a:r>
          </a:p>
          <a:p>
            <a:pPr marL="0" lvl="0" indent="0" algn="just" rtl="0">
              <a:spcAft>
                <a:spcPts val="6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Analisando o mercado de streaming de filmes e séries notamos que ele está começando a ficar cada vez mais competitivo e foi aí que tivemos a ideia trazer algo diferente. 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3A8D3E0-C3E8-4848-BEA4-3ECAE188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4734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Solução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307116"/>
            <a:ext cx="7704000" cy="1765537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 rtl="0">
              <a:spcAft>
                <a:spcPts val="6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Trazemos planos especiais com alta qualidade de imagem que possibilitam ao usuário baixar o vídeo para poder assistir quando quiser.</a:t>
            </a:r>
          </a:p>
          <a:p>
            <a:pPr marL="0" lvl="0" indent="0" algn="just" rtl="0">
              <a:spcAft>
                <a:spcPts val="6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Possuímos também um plano especial para quem prefere curtir a nossa plataforma de forma gratuita, com a contrapartida apenas de assistir alguns anúncios.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8207A3F-3209-4917-A67A-D256E714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1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4734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Sobre nosso programa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307115"/>
            <a:ext cx="7704000" cy="1328509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 rtl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O Front-</a:t>
            </a:r>
            <a:r>
              <a:rPr lang="pt-BR" sz="1800" dirty="0" err="1">
                <a:solidFill>
                  <a:schemeClr val="lt2"/>
                </a:solidFill>
              </a:rPr>
              <a:t>end</a:t>
            </a:r>
            <a:r>
              <a:rPr lang="pt-BR" sz="1800" dirty="0">
                <a:solidFill>
                  <a:schemeClr val="lt2"/>
                </a:solidFill>
              </a:rPr>
              <a:t> de nosso programa foi desenvolvido em HTML5, CSS, JS, </a:t>
            </a:r>
            <a:r>
              <a:rPr lang="pt-BR" sz="1800" dirty="0" err="1">
                <a:solidFill>
                  <a:schemeClr val="lt2"/>
                </a:solidFill>
              </a:rPr>
              <a:t>jQuery</a:t>
            </a:r>
            <a:r>
              <a:rPr lang="pt-BR" sz="1800" dirty="0">
                <a:solidFill>
                  <a:schemeClr val="lt2"/>
                </a:solidFill>
              </a:rPr>
              <a:t>, AJAX, JSON e </a:t>
            </a:r>
            <a:r>
              <a:rPr lang="pt-BR" sz="1800" dirty="0" err="1">
                <a:solidFill>
                  <a:schemeClr val="lt2"/>
                </a:solidFill>
              </a:rPr>
              <a:t>Bootstrap</a:t>
            </a:r>
            <a:endParaRPr lang="pt-BR" sz="1800" dirty="0">
              <a:solidFill>
                <a:schemeClr val="lt2"/>
              </a:solidFill>
            </a:endParaRPr>
          </a:p>
          <a:p>
            <a:pPr marL="0" lvl="0" indent="0" algn="just" rtl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lt2"/>
                </a:solidFill>
              </a:rPr>
              <a:t>- E o Back-</a:t>
            </a:r>
            <a:r>
              <a:rPr lang="pt-BR" sz="1800" dirty="0" err="1">
                <a:solidFill>
                  <a:schemeClr val="lt2"/>
                </a:solidFill>
              </a:rPr>
              <a:t>end</a:t>
            </a:r>
            <a:r>
              <a:rPr lang="pt-BR" sz="1800" dirty="0">
                <a:solidFill>
                  <a:schemeClr val="lt2"/>
                </a:solidFill>
              </a:rPr>
              <a:t> utilizando PHP, </a:t>
            </a:r>
            <a:r>
              <a:rPr lang="pt-BR" sz="1800" dirty="0" err="1">
                <a:solidFill>
                  <a:schemeClr val="lt2"/>
                </a:solidFill>
              </a:rPr>
              <a:t>PHPMailer</a:t>
            </a:r>
            <a:r>
              <a:rPr lang="pt-BR" sz="1800" dirty="0">
                <a:solidFill>
                  <a:schemeClr val="lt2"/>
                </a:solidFill>
              </a:rPr>
              <a:t> e MySQL.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99" y="117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Protótipos</a:t>
            </a:r>
            <a:endParaRPr sz="30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  <p:pic>
        <p:nvPicPr>
          <p:cNvPr id="3" name="Imagem 2" descr="Tela de computador&#10;&#10;Descrição gerada automaticamente">
            <a:extLst>
              <a:ext uri="{FF2B5EF4-FFF2-40B4-BE49-F238E27FC236}">
                <a16:creationId xmlns:a16="http://schemas.microsoft.com/office/drawing/2014/main" id="{2F5635BA-D491-4D8D-A618-FCD54889E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3" y="856385"/>
            <a:ext cx="7950876" cy="38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99" y="1008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Protótipos</a:t>
            </a:r>
            <a:endParaRPr sz="30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6BAAC2A-C3D9-4D67-A41E-A0AECA84A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29" y="747678"/>
            <a:ext cx="7986970" cy="38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110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Protótipos</a:t>
            </a:r>
            <a:endParaRPr sz="30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  <p:pic>
        <p:nvPicPr>
          <p:cNvPr id="3" name="Imagem 2" descr="Tela de computador&#10;&#10;Descrição gerada automaticamente">
            <a:extLst>
              <a:ext uri="{FF2B5EF4-FFF2-40B4-BE49-F238E27FC236}">
                <a16:creationId xmlns:a16="http://schemas.microsoft.com/office/drawing/2014/main" id="{722A138E-790F-4ECD-8BD7-6576E681E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46" y="881984"/>
            <a:ext cx="7935500" cy="38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6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228601" y="2258550"/>
            <a:ext cx="3267635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Funcionalidades</a:t>
            </a:r>
            <a:endParaRPr sz="3600"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2346513" y="1147850"/>
            <a:ext cx="3700964" cy="74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Realizar o seu cadastro.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Visualizar, assistir, pesquisar e </a:t>
            </a:r>
            <a:r>
              <a:rPr lang="pt-BR" sz="1200" dirty="0" err="1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favoritar</a:t>
            </a: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filmes e séries.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Editar senha e cartão.</a:t>
            </a: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241986"/>
            <a:ext cx="2063700" cy="5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Cliente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2015945"/>
            <a:ext cx="2063700" cy="3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Adicionar filmes e séries.</a:t>
            </a:r>
            <a:endParaRPr sz="12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4269441" y="2628125"/>
            <a:ext cx="177803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Pagamento via Bitcoin.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Comentário do usuário.</a:t>
            </a:r>
            <a:endParaRPr sz="12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4" y="3367300"/>
            <a:ext cx="2446959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- Stream em conjunto entre os usuários.</a:t>
            </a:r>
            <a:endParaRPr sz="12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Admin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4" y="2628125"/>
            <a:ext cx="228285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Futuras Funcionalidades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186954" y="3369225"/>
            <a:ext cx="286052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Futuros Subsistemas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stCxn id="144" idx="3"/>
            <a:endCxn id="145" idx="1"/>
          </p:cNvCxnSpPr>
          <p:nvPr/>
        </p:nvCxnSpPr>
        <p:spPr>
          <a:xfrm flipV="1">
            <a:off x="6047477" y="1515226"/>
            <a:ext cx="208548" cy="311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  <a:stCxn id="149" idx="3"/>
            <a:endCxn id="146" idx="1"/>
          </p:cNvCxnSpPr>
          <p:nvPr/>
        </p:nvCxnSpPr>
        <p:spPr>
          <a:xfrm flipV="1">
            <a:off x="6047475" y="2200226"/>
            <a:ext cx="208550" cy="192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  <a:stCxn id="147" idx="3"/>
            <a:endCxn id="150" idx="1"/>
          </p:cNvCxnSpPr>
          <p:nvPr/>
        </p:nvCxnSpPr>
        <p:spPr>
          <a:xfrm>
            <a:off x="6047474" y="2941325"/>
            <a:ext cx="2085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cxnSpLocks/>
            <a:stCxn id="151" idx="3"/>
            <a:endCxn id="148" idx="1"/>
          </p:cNvCxnSpPr>
          <p:nvPr/>
        </p:nvCxnSpPr>
        <p:spPr>
          <a:xfrm flipV="1">
            <a:off x="6047475" y="3680500"/>
            <a:ext cx="208549" cy="192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F206393A-8D3D-4EA9-A011-FBB06839A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3" y="4194279"/>
            <a:ext cx="598976" cy="836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99" y="235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Conceitual Lógico</a:t>
            </a:r>
            <a:endParaRPr sz="30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F0E431F-0893-43AB-8C79-8CFE6E6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0" y="4241344"/>
            <a:ext cx="598976" cy="836128"/>
          </a:xfrm>
          <a:prstGeom prst="rect">
            <a:avLst/>
          </a:prstGeom>
        </p:spPr>
      </p:pic>
      <p:pic>
        <p:nvPicPr>
          <p:cNvPr id="6" name="Imagem 5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51205D7-618B-4E4A-9D7F-00FDA7546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798" y="861813"/>
            <a:ext cx="4580401" cy="41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1729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351</Words>
  <Application>Microsoft Office PowerPoint</Application>
  <PresentationFormat>Apresentação na tela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Anton</vt:lpstr>
      <vt:lpstr>Fira Sans Condensed Light</vt:lpstr>
      <vt:lpstr>Advent Pro Light</vt:lpstr>
      <vt:lpstr>Rajdhani</vt:lpstr>
      <vt:lpstr>Ai Tech Agency by Slidesgo</vt:lpstr>
      <vt:lpstr>Apresentação do PowerPoint</vt:lpstr>
      <vt:lpstr>Cenário</vt:lpstr>
      <vt:lpstr>Solução</vt:lpstr>
      <vt:lpstr>Sobre nosso programa</vt:lpstr>
      <vt:lpstr>Protótipos</vt:lpstr>
      <vt:lpstr>Protótipos</vt:lpstr>
      <vt:lpstr>Protótipos</vt:lpstr>
      <vt:lpstr>Funcionalidades</vt:lpstr>
      <vt:lpstr>Modelo Conceitual Lógico</vt:lpstr>
      <vt:lpstr>Modelo de Negócio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Moreira</dc:creator>
  <cp:lastModifiedBy>Pedro Henrique Moreira</cp:lastModifiedBy>
  <cp:revision>19</cp:revision>
  <dcterms:modified xsi:type="dcterms:W3CDTF">2021-06-18T15:50:42Z</dcterms:modified>
</cp:coreProperties>
</file>