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Black"/>
      <p:bold r:id="rId43"/>
      <p:boldItalic r:id="rId44"/>
    </p:embeddedFont>
    <p:embeddedFont>
      <p:font typeface="Roboto Thin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Black-boldItalic.fntdata"/><Relationship Id="rId43" Type="http://schemas.openxmlformats.org/officeDocument/2006/relationships/font" Target="fonts/RobotoBlack-bold.fntdata"/><Relationship Id="rId46" Type="http://schemas.openxmlformats.org/officeDocument/2006/relationships/font" Target="fonts/RobotoThin-bold.fntdata"/><Relationship Id="rId45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Thin-boldItalic.fntdata"/><Relationship Id="rId47" Type="http://schemas.openxmlformats.org/officeDocument/2006/relationships/font" Target="fonts/RobotoThin-italic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1493831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1493831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54b3c0d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54b3c0d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54b3c0d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54b3c0d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54b3c0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754b3c0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54b3c0d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54b3c0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54b3c0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54b3c0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54b3c0d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54b3c0d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54b3c0d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54b3c0d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54b3c0d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54b3c0d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4b3c0d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4b3c0d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54b3c0d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54b3c0d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754b3c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754b3c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54b3c0d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54b3c0d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54b3c0d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54b3c0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54b3c0d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54b3c0d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754b3c0d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754b3c0d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54b3c0d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54b3c0d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7a55c2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7a55c2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77a55c2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77a55c2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7a55c2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77a55c2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77a55c2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77a55c2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7a55c2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77a55c2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754b3c0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754b3c0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77a55c2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77a55c2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77a55c2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77a55c2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7a55c2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77a55c2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7a55c22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77a55c2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77a55c2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77a55c2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77a55c22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77a55c2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77a55c22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77a55c22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73c1c9e7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73c1c9e7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4938317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14938317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1493831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1493831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54b3c0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54b3c0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54b3c0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54b3c0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54621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54621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3c1c9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3c1c9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2">
  <p:cSld name="CUSTOM_2_1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2000" y="0"/>
            <a:ext cx="5143500" cy="51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209275" y="1501500"/>
            <a:ext cx="37737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7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1">
  <p:cSld name="CUSTOM_2_2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>
            <a:off x="16651" y="2754267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s 1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70485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71800" y="150"/>
            <a:ext cx="617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pla 1" type="blank">
  <p:cSld name="BLANK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>
            <a:off x="1" y="-1285875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1447800"/>
            <a:ext cx="9163200" cy="36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BLANK_1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234000" spcFirstLastPara="1" rIns="234000" wrap="square" tIns="126000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BLANK_1_1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60000" y="752475"/>
            <a:ext cx="8424000" cy="3816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234000" spcFirstLastPara="1" rIns="234000" wrap="square" tIns="126000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s 2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0000" y="650250"/>
            <a:ext cx="84240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0000" y="1152475"/>
            <a:ext cx="842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EA4335"/>
          </p15:clr>
        </p15:guide>
        <p15:guide id="2" pos="5533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5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Teknisa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1369800" y="2632350"/>
            <a:ext cx="305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Boas Práticas em Programação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Rômulo A. Lousada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5265450" y="1094100"/>
            <a:ext cx="3642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Indentação</a:t>
            </a: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Espaçamento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Nomenclatura de Funções e Variáveis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Const/Let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 Fast - IF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Comentários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Reusabilidade do Código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Try…Catch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" y="733713"/>
            <a:ext cx="82200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75" y="733725"/>
            <a:ext cx="7686092" cy="42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III. Nomenclatura de Funções e Variáveis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Na hora de colocar um nome, seja um arquivo, função ou variável, é importante seguir algumas regras ou modelos já existentes.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No caso do arquivo, seguir o modelo já adotado no projeto, caso exista. Se não existir, definir com a equipe a forma que os arquivos vão ser nomeados.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Funções e variáveis devem ser nomeados respeitando os padrões definidos da linguagem, porém, existem alguns fatores a se atentar.</a:t>
            </a:r>
            <a:endParaRPr sz="1400"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Funções e Variáveis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Evitar nomes muito longos. Ele precisa ser conciso e claro.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Tomar cuidado para não misturar idiomas e criar algo em “portuglês”.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Respeitar as regras de letras minúsculas e maiúsculas: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pt-BR" sz="1400"/>
              <a:t>PascalCase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pt-BR" sz="1400"/>
              <a:t>camelCase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pt-BR" sz="1400"/>
              <a:t>snake_case</a:t>
            </a:r>
            <a:endParaRPr sz="1400"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Funções e Variáveis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 de Funções e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75" y="733725"/>
            <a:ext cx="7686092" cy="42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 de Funções e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223" y="733725"/>
            <a:ext cx="7501551" cy="4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IV. Const/Let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Se manter atualizado é um papel importante de um desenvolvedor.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Mudanças acontecem em uma frequência alta, e é necessário se adaptar para utilizar os melhores conceitos disponíveis.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Um dos exemplos de atualização, nem tão recente assim, é a mudança da forma de declaração de variável no javascript.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Antes era utilizada a palavra </a:t>
            </a:r>
            <a:r>
              <a:rPr i="1" lang="pt-BR" sz="1400"/>
              <a:t>var </a:t>
            </a:r>
            <a:r>
              <a:rPr lang="pt-BR" sz="1400"/>
              <a:t>para fazer a declaração, porém essa forma apresentava problemas relacionados ao escopo de variáveis declaradas dessa forma.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Para isso, foi criado o </a:t>
            </a:r>
            <a:r>
              <a:rPr i="1" lang="pt-BR" sz="1400"/>
              <a:t>const</a:t>
            </a:r>
            <a:r>
              <a:rPr lang="pt-BR" sz="1400"/>
              <a:t> e o </a:t>
            </a:r>
            <a:r>
              <a:rPr i="1" lang="pt-BR" sz="1400"/>
              <a:t>let</a:t>
            </a:r>
            <a:r>
              <a:rPr lang="pt-BR" sz="1400"/>
              <a:t>, que permitem declarar variáveis sem este problema.</a:t>
            </a:r>
            <a:endParaRPr sz="1400"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Const/Let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Const/Let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223" y="733725"/>
            <a:ext cx="7501551" cy="4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Ao escrever um código, é importante se atentar não apenas a eficácia da solução que está sendo desenvolvida, mas também se atentar a alguns pontos importantes para deixar o código mais limpo e legível para outros desenvolvedores.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Alguns pontos importantes serão mencionados, mas a boa prática não se resume a apenas estes. É necessário que o profissional estude e fique por dentro das tendências e os guias/normas existentes para expandir o entendimento e conhecimento.</a:t>
            </a:r>
            <a:endParaRPr sz="1400"/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Convenções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Const/Let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38" y="733725"/>
            <a:ext cx="7657925" cy="43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V. Fail Fast - IF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uma forma de deixar o código mais claro, principalmente quando o mesmo possui diversas condições </a:t>
            </a:r>
            <a:r>
              <a:rPr i="1" lang="pt-BR" sz="1400"/>
              <a:t>if/else</a:t>
            </a:r>
            <a:r>
              <a:rPr lang="pt-BR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Ele tenta verificar os eventuais “problemas” primeiro, e caso caia nessas condições, já para o código por ali.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Dessa forma, além do código ficar mais limpo, a escalabilidade e manutenção também ficam fáceis, permitindo adicionar mais condições, sem tornar a estrutura do código mais complexa do que deveria.</a:t>
            </a:r>
            <a:endParaRPr sz="1400"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Fail Fast - IF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Fail Fast -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38" y="733725"/>
            <a:ext cx="7657925" cy="43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4" name="Google Shape;214;p32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Fail Fast -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775" y="733725"/>
            <a:ext cx="6375326" cy="42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VI. Comentários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Existem opiniões distintas, onde alguns defendem o uso de comentários no código para facilitar o entendimento do mesmo, e outros defendem que se o código precisa de comentário, o código deveria ser reescrito para que não seja tão confuso.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ideal é não necessitar de comentários explicando o código, mas caso seja muito importante comentar um trecho do código, que seja feito de maneira sucinta, direto ao ponto.</a:t>
            </a:r>
            <a:endParaRPr sz="1400"/>
          </a:p>
        </p:txBody>
      </p:sp>
      <p:sp>
        <p:nvSpPr>
          <p:cNvPr id="228" name="Google Shape;228;p34"/>
          <p:cNvSpPr txBox="1"/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4" name="Google Shape;234;p3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775" y="733725"/>
            <a:ext cx="6375326" cy="42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3" name="Google Shape;243;p36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00" y="667950"/>
            <a:ext cx="5920400" cy="4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VII. Reusabilidade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A imagem a seguir contém um trecho de código onde nenhuma boa prática é aplicada. No decorrer deste treinamento, a cada conceito, vamos aplicar ao código, até chegar ao resultado final.</a:t>
            </a:r>
            <a:endParaRPr sz="1400"/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Exemplo</a:t>
            </a:r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50" y="1469675"/>
            <a:ext cx="6430890" cy="35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 conceito muito importante, pois evita reescrever códigos semelhantes na mesma ou em diferentes funções.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 reutilização facilita caso seja necessário alterar algo posteriormente, fazendo que apenas uma função sendo alterada, reflita para todos os outros lugares que utilizam aquela função.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Ganho de espaço no código.</a:t>
            </a:r>
            <a:endParaRPr sz="1400"/>
          </a:p>
        </p:txBody>
      </p:sp>
      <p:sp>
        <p:nvSpPr>
          <p:cNvPr id="257" name="Google Shape;257;p38"/>
          <p:cNvSpPr txBox="1"/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Reusabilidade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3" name="Google Shape;263;p39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Reusabilidade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00" y="667950"/>
            <a:ext cx="5920400" cy="4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2" name="Google Shape;272;p40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Reusabilidade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100" y="667950"/>
            <a:ext cx="5193800" cy="4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VIII. Try…Catch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uma cláusula que especifica o que deve acontecer caso uma exceção seja disparada durante a execução do código.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Tratamento de erro eficaz, que evita que a mensagem de erro padrão retorne e apareça para o usuário.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Permite que o programador defina o melhor procedimento caso um erro ocorra durante a execução do código.</a:t>
            </a:r>
            <a:endParaRPr sz="1400"/>
          </a:p>
        </p:txBody>
      </p:sp>
      <p:sp>
        <p:nvSpPr>
          <p:cNvPr id="286" name="Google Shape;286;p42"/>
          <p:cNvSpPr txBox="1"/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Try…Catch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2" name="Google Shape;292;p43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Try…Catch</a:t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100" y="667950"/>
            <a:ext cx="5193800" cy="4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1" name="Google Shape;301;p44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Try…Catch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338" y="733725"/>
            <a:ext cx="5661325" cy="43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10" name="Google Shape;310;p4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1" name="Google Shape;311;p45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13" y="1532237"/>
            <a:ext cx="5848775" cy="3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ctr">
              <a:spcBef>
                <a:spcPts val="0"/>
              </a:spcBef>
              <a:spcAft>
                <a:spcPts val="0"/>
              </a:spcAft>
              <a:buSzPts val="3800"/>
              <a:buAutoNum type="romanUcPeriod"/>
            </a:pPr>
            <a:r>
              <a:rPr lang="pt-BR"/>
              <a:t>Indentação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Extremamente importante para a legibilidade do código.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Um código não indentado ou mal-indentado pode dificultar muito o entendimento dele.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uma prática comum, e que deve ser treinada diariamente para que seja cada vez mais comum a escrita de códigos dessa forma.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cada “bloco”, dar um tab para gerar um espaçamento para dentro do código, indicando que ele está contido dentro de uma estrutura externa.</a:t>
            </a:r>
            <a:endParaRPr sz="1400"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360000" y="176800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52584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13" y="749488"/>
            <a:ext cx="76485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" y="733713"/>
            <a:ext cx="82200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II. Espaçamento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Não é obrigatório, porém, dar um espaço de linha no código em alguns momentos torna muito melhor a visibilidade do que está acontecendo.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Existem regras onde esse espaçamento deve ocorrer, e o programador pode escolher seguir elas a risca, ou apenas como achar necessário.</a:t>
            </a:r>
            <a:endParaRPr sz="1400"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inamento">
  <a:themeElements>
    <a:clrScheme name="Paradigm">
      <a:dk1>
        <a:srgbClr val="001674"/>
      </a:dk1>
      <a:lt1>
        <a:srgbClr val="FFFFFF"/>
      </a:lt1>
      <a:dk2>
        <a:srgbClr val="666666"/>
      </a:dk2>
      <a:lt2>
        <a:srgbClr val="1E1E1E"/>
      </a:lt2>
      <a:accent1>
        <a:srgbClr val="0051D0"/>
      </a:accent1>
      <a:accent2>
        <a:srgbClr val="F2F6FB"/>
      </a:accent2>
      <a:accent3>
        <a:srgbClr val="FCD606"/>
      </a:accent3>
      <a:accent4>
        <a:srgbClr val="00FF87"/>
      </a:accent4>
      <a:accent5>
        <a:srgbClr val="64D5F0"/>
      </a:accent5>
      <a:accent6>
        <a:srgbClr val="B2DAFF"/>
      </a:accent6>
      <a:hlink>
        <a:srgbClr val="0051D0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