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425" r:id="rId3"/>
    <p:sldId id="415" r:id="rId4"/>
    <p:sldId id="317" r:id="rId5"/>
    <p:sldId id="318" r:id="rId6"/>
    <p:sldId id="319" r:id="rId7"/>
    <p:sldId id="326" r:id="rId8"/>
    <p:sldId id="320" r:id="rId9"/>
    <p:sldId id="321" r:id="rId10"/>
    <p:sldId id="322" r:id="rId11"/>
    <p:sldId id="327" r:id="rId12"/>
    <p:sldId id="416" r:id="rId13"/>
    <p:sldId id="316" r:id="rId14"/>
    <p:sldId id="347" r:id="rId15"/>
    <p:sldId id="369" r:id="rId16"/>
    <p:sldId id="370" r:id="rId17"/>
    <p:sldId id="371" r:id="rId18"/>
    <p:sldId id="372" r:id="rId19"/>
    <p:sldId id="409" r:id="rId20"/>
    <p:sldId id="410" r:id="rId21"/>
    <p:sldId id="411" r:id="rId22"/>
    <p:sldId id="405" r:id="rId23"/>
    <p:sldId id="379" r:id="rId24"/>
    <p:sldId id="373" r:id="rId25"/>
    <p:sldId id="380" r:id="rId26"/>
    <p:sldId id="381" r:id="rId27"/>
    <p:sldId id="374" r:id="rId28"/>
    <p:sldId id="418" r:id="rId29"/>
    <p:sldId id="417" r:id="rId30"/>
    <p:sldId id="426" r:id="rId31"/>
    <p:sldId id="419" r:id="rId32"/>
    <p:sldId id="420" r:id="rId33"/>
    <p:sldId id="323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259"/>
            <p14:sldId id="425"/>
            <p14:sldId id="415"/>
            <p14:sldId id="317"/>
            <p14:sldId id="318"/>
            <p14:sldId id="319"/>
            <p14:sldId id="326"/>
            <p14:sldId id="320"/>
            <p14:sldId id="321"/>
            <p14:sldId id="322"/>
            <p14:sldId id="327"/>
            <p14:sldId id="416"/>
            <p14:sldId id="316"/>
            <p14:sldId id="347"/>
            <p14:sldId id="369"/>
            <p14:sldId id="370"/>
            <p14:sldId id="371"/>
            <p14:sldId id="372"/>
            <p14:sldId id="409"/>
            <p14:sldId id="410"/>
            <p14:sldId id="411"/>
            <p14:sldId id="405"/>
            <p14:sldId id="379"/>
            <p14:sldId id="373"/>
            <p14:sldId id="380"/>
            <p14:sldId id="381"/>
            <p14:sldId id="374"/>
            <p14:sldId id="418"/>
            <p14:sldId id="417"/>
            <p14:sldId id="426"/>
            <p14:sldId id="419"/>
            <p14:sldId id="420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7368-8A72-403F-8DCA-A36F01D264F9}" v="12" dt="2024-02-13T20:59:38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3969" autoAdjust="0"/>
  </p:normalViewPr>
  <p:slideViewPr>
    <p:cSldViewPr snapToGrid="0">
      <p:cViewPr>
        <p:scale>
          <a:sx n="66" d="100"/>
          <a:sy n="66" d="100"/>
        </p:scale>
        <p:origin x="1218" y="126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9FAE-81A0-C1D9-6F85-1D4FEDDC4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857FE-DACC-8E48-34DB-6DE5C3B10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C2F6B-68E6-DA68-A5B1-49B628F3F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1591-0779-6A2D-646A-4B6DAAC15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5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516F3-BAFF-C936-1E47-AE4F2A913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9DEAA3-62EE-08FF-C7CD-F6408C8B6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61C0AA-35E4-F310-1AB7-CB5735443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iniciativa é uma especialização dos Casos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31A12-99B5-FF4A-F441-304513523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A014A-1BD6-82FB-3BD1-C29AAC147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22B46E-D497-12BB-601B-37D20EBB4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E3A099-925B-4C50-6F3B-532890994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B8E9AC-CA58-0488-955F-9AC19B82D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Na busca da realização dos objetivos, os processos devem ser atômicos em relação aos eventos gerados pelos atores. Uma vez iniciada a execução, ela deve prosseguir até o fim sem interrupções (conceito de transação),</a:t>
            </a:r>
          </a:p>
          <a:p>
            <a:pPr lvl="0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Você, como modelador, fazer a si própria essa pergunta, visando elicitar os requisitos do sistema:</a:t>
            </a:r>
          </a:p>
          <a:p>
            <a:pPr lvl="1"/>
            <a:r>
              <a:rPr lang="pt-BR" dirty="0"/>
              <a:t>“Que eventos originados no ambiente externo (pelos atores) exigem intervenção atômica do sistema com trocas de informação (entre o sistema e o ambiente) capazes de mudar o estado do ambiente, do sistema, ou de ambos?”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estão 6 grandes etapas de modelagem que podem ser seguidas para a construção de um sistema ou aplicativo.  </a:t>
            </a:r>
          </a:p>
          <a:p>
            <a:r>
              <a:rPr lang="pt-BR"/>
              <a:t>As peças 3 etapas fazem parte do processo de elicitação de requisitos, pois ainda são uma linguagem de alto nível. Para o caso deste exemplo o ponto de partida será um mini-mundo. </a:t>
            </a:r>
          </a:p>
          <a:p>
            <a:r>
              <a:rPr lang="pt-BR"/>
              <a:t>Exemplo totalmente hipotético e simplificado, pois não faço ideia de como funciona uma cooperativa de táxi. </a:t>
            </a:r>
          </a:p>
          <a:p>
            <a:r>
              <a:rPr lang="pt-BR"/>
              <a:t>O objetivo deste exemplo é despertar a motivação pelo aprendizado de modelagem informacional.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Segue a lista de requisitos extraída a partir do minimundo. Vemos que foram extraídos do texto original uma lista de requisitos.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Segue a lista de requisitos extraída a partir do minimundo. Vemos que foram extraídos do texto original uma lista de requisitos.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8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4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Observem a existência de tópicos descritivos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3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Dicionário de itens elementares</a:t>
            </a:r>
          </a:p>
          <a:p>
            <a:pPr lvl="1"/>
            <a:r>
              <a:rPr lang="pt-BR" dirty="0"/>
              <a:t>Organiza os tópicos descritivos por atributos, esclarecendo tipos de dados e domínios, quando aplicáveis.</a:t>
            </a:r>
          </a:p>
          <a:p>
            <a:pPr lvl="1"/>
            <a:r>
              <a:rPr lang="pt-BR" dirty="0"/>
              <a:t>A definição dos nomes e tipos de dados neste dicionário, vai economizar muito trabalho nas etapas posteriores.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1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cada novo objetivo informacional descoberto, pode-se atualizar a lista de objetivos organizacionais da aplicação </a:t>
            </a:r>
          </a:p>
          <a:p>
            <a:r>
              <a:rPr lang="pt-BR" dirty="0"/>
              <a:t>A primeira utilidade deste conceito é permitir agregar objetivos informacionais em abstrações de mais alto nível, com forte significado no domínio do negócio, </a:t>
            </a:r>
          </a:p>
          <a:p>
            <a:r>
              <a:rPr lang="pt-BR" dirty="0"/>
              <a:t>Outras vantagens do conceito de objetivo organizacional são :</a:t>
            </a:r>
          </a:p>
          <a:p>
            <a:pPr lvl="1"/>
            <a:r>
              <a:rPr lang="pt-BR" dirty="0"/>
              <a:t>Validação dos objetivos informacionais, que é facilmente percebido e validado pelos atores ,</a:t>
            </a:r>
          </a:p>
          <a:p>
            <a:pPr lvl="1"/>
            <a:r>
              <a:rPr lang="pt-BR" dirty="0"/>
              <a:t>Capacidade de detectar a existência de objetivos informacionais inalcançáveis através da análise dos fluxos informacionais que nele ocorrem,</a:t>
            </a:r>
          </a:p>
          <a:p>
            <a:pPr lvl="1"/>
            <a:r>
              <a:rPr lang="pt-BR" dirty="0"/>
              <a:t>Estabelecimento de critérios centrados nos atores, permitindo organizar e priorizar a implementação e os testes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7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seta normal (</a:t>
            </a:r>
            <a:r>
              <a:rPr lang="pt-BR" dirty="0" err="1"/>
              <a:t>a,b</a:t>
            </a:r>
            <a:r>
              <a:rPr lang="pt-BR" dirty="0"/>
              <a:t>) indica que o </a:t>
            </a:r>
            <a:r>
              <a:rPr lang="pt-BR" dirty="0" err="1"/>
              <a:t>Obj</a:t>
            </a:r>
            <a:r>
              <a:rPr lang="pt-BR" dirty="0"/>
              <a:t> Info b ocorre somente após a, pertencendo assim a uma dependência temporal </a:t>
            </a:r>
            <a:r>
              <a:rPr lang="pt-BR" dirty="0" err="1"/>
              <a:t>dt</a:t>
            </a:r>
            <a:r>
              <a:rPr lang="pt-BR" dirty="0"/>
              <a:t>,</a:t>
            </a:r>
          </a:p>
          <a:p>
            <a:r>
              <a:rPr lang="pt-BR" dirty="0"/>
              <a:t>A linha tracejada (</a:t>
            </a:r>
            <a:r>
              <a:rPr lang="pt-BR" dirty="0" err="1"/>
              <a:t>a,b</a:t>
            </a:r>
            <a:r>
              <a:rPr lang="pt-BR" dirty="0"/>
              <a:t>) com dois pequenos círculos preenchidos, indica que a sequencia (</a:t>
            </a:r>
            <a:r>
              <a:rPr lang="pt-BR" dirty="0" err="1"/>
              <a:t>a,b</a:t>
            </a:r>
            <a:r>
              <a:rPr lang="pt-BR" dirty="0"/>
              <a:t>) é incompatível, algumas incompatibilidades podem parecer óbvias, deve-se observar a relevância, e na dúvida, indicar.</a:t>
            </a:r>
          </a:p>
          <a:p>
            <a:r>
              <a:rPr lang="pt-BR" dirty="0"/>
              <a:t>A linha tracejada (</a:t>
            </a:r>
            <a:r>
              <a:rPr lang="pt-BR" dirty="0" err="1"/>
              <a:t>a,b</a:t>
            </a:r>
            <a:r>
              <a:rPr lang="pt-BR" dirty="0"/>
              <a:t>) com um pequeno círculo vazado em a e outro preenchido em b, continua indicando que a sequencia (</a:t>
            </a:r>
            <a:r>
              <a:rPr lang="pt-BR" dirty="0" err="1"/>
              <a:t>a,b</a:t>
            </a:r>
            <a:r>
              <a:rPr lang="pt-BR" dirty="0"/>
              <a:t>) é incompatível, no entanto a sequencia contrária (</a:t>
            </a:r>
            <a:r>
              <a:rPr lang="pt-BR" dirty="0" err="1"/>
              <a:t>b,a</a:t>
            </a:r>
            <a:r>
              <a:rPr lang="pt-BR" dirty="0"/>
              <a:t>) é compatível, mesmo que sem dependência temporal.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0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Observar sequencias relevantes entre os objetivos informacionais, para abstrair um objetivo organizacional</a:t>
            </a:r>
          </a:p>
          <a:p>
            <a:pPr lvl="1"/>
            <a:r>
              <a:rPr lang="pt-BR" dirty="0"/>
              <a:t>O objetivo organizacional geralmente está em “alto nível” de abstração, similar a objetivos de negócio</a:t>
            </a:r>
          </a:p>
          <a:p>
            <a:r>
              <a:rPr lang="pt-BR" dirty="0"/>
              <a:t>Tudo se inicia com o pedido do ator passageiro (P6),</a:t>
            </a:r>
          </a:p>
          <a:p>
            <a:r>
              <a:rPr lang="pt-BR" dirty="0"/>
              <a:t>Esse pedido é visto no celular do motorista (M1) mais próximo,</a:t>
            </a:r>
          </a:p>
          <a:p>
            <a:r>
              <a:rPr lang="pt-BR" dirty="0"/>
              <a:t>O motorista pode recusar a corrida (FIM 3) ou atender a corrida (M2),</a:t>
            </a:r>
          </a:p>
          <a:p>
            <a:r>
              <a:rPr lang="pt-BR" dirty="0"/>
              <a:t>Ao concluir a corrida o motorista a fecha, finalizando em (M4),</a:t>
            </a:r>
          </a:p>
          <a:p>
            <a:r>
              <a:rPr lang="pt-BR" dirty="0"/>
              <a:t>E o passageiro pode ou não avaliar a corrida, um terminador em (P8).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Observar sequencias relevantes entre os objetivos informacionais, para abstrair um objetivo organizacional</a:t>
            </a:r>
          </a:p>
          <a:p>
            <a:pPr lvl="1"/>
            <a:r>
              <a:rPr lang="pt-BR" dirty="0"/>
              <a:t>O objetivo organizacional geralmente está em “alto nível” de abstração, similar a objetivos de negócio</a:t>
            </a:r>
          </a:p>
          <a:p>
            <a:r>
              <a:rPr lang="pt-BR" dirty="0"/>
              <a:t>Tudo se inicia com o pedido do ator passageiro (P6),</a:t>
            </a:r>
          </a:p>
          <a:p>
            <a:r>
              <a:rPr lang="pt-BR" dirty="0"/>
              <a:t>Esse pedido é visto no celular do motorista (M1) mais próximo,</a:t>
            </a:r>
          </a:p>
          <a:p>
            <a:r>
              <a:rPr lang="pt-BR" dirty="0"/>
              <a:t>O motorista pode recusar a corrida (FIM 3) ou atender a corrida (M2),</a:t>
            </a:r>
          </a:p>
          <a:p>
            <a:r>
              <a:rPr lang="pt-BR" dirty="0"/>
              <a:t>Ao concluir a corrida o motorista a fecha, finalizando em (M4),</a:t>
            </a:r>
          </a:p>
          <a:p>
            <a:r>
              <a:rPr lang="pt-BR" dirty="0"/>
              <a:t>E o passageiro pode ou não avaliar a corrida, um terminador em (P8).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3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Observar sequencias relevantes entre os objetivos informacionais, para abstrair um objetivo organizacional</a:t>
            </a:r>
          </a:p>
          <a:p>
            <a:pPr lvl="1"/>
            <a:r>
              <a:rPr lang="pt-BR" dirty="0"/>
              <a:t>O objetivo organizacional geralmente está em “alto nível” de abstração, similar a objetivos de negócio</a:t>
            </a:r>
          </a:p>
          <a:p>
            <a:r>
              <a:rPr lang="pt-BR" dirty="0"/>
              <a:t>Tudo se inicia com o pedido do ator passageiro (P6),</a:t>
            </a:r>
          </a:p>
          <a:p>
            <a:r>
              <a:rPr lang="pt-BR" dirty="0"/>
              <a:t>Esse pedido é visto no celular do motorista (M1) mais próximo,</a:t>
            </a:r>
          </a:p>
          <a:p>
            <a:r>
              <a:rPr lang="pt-BR" dirty="0"/>
              <a:t>O motorista pode recusar a corrida (FIM 3) ou atender a corrida (M2),</a:t>
            </a:r>
          </a:p>
          <a:p>
            <a:r>
              <a:rPr lang="pt-BR" dirty="0"/>
              <a:t>Ao concluir a corrida o motorista a fecha, finalizando em (M4),</a:t>
            </a:r>
          </a:p>
          <a:p>
            <a:r>
              <a:rPr lang="pt-BR" dirty="0"/>
              <a:t>E o passageiro pode ou não avaliar a corrida, um terminador em (P8).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Único objetivo tivemos os conceitos básicos de caso de uso e diagrama de atividades é dar mais ferramentas para etapa de elicitação de requisitos.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8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Atores não representam pessoas específicas mas sim os papéis que elas desempenham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r.inf.puc-rio.br/WERpapers/artigos/artigos_WER05/michel_fortuna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58924"/>
            <a:ext cx="7984836" cy="2742289"/>
          </a:xfrm>
        </p:spPr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informacional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23492" y="5181597"/>
            <a:ext cx="1497013" cy="1022351"/>
          </a:xfrm>
        </p:spPr>
        <p:txBody>
          <a:bodyPr/>
          <a:lstStyle/>
          <a:p>
            <a:r>
              <a:rPr lang="en-US" dirty="0" err="1"/>
              <a:t>Fevereiro</a:t>
            </a:r>
            <a:r>
              <a:rPr lang="en-US"/>
              <a:t>, 2024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84A9F-2F14-47A1-9BDA-D2347E4C0043}"/>
              </a:ext>
            </a:extLst>
          </p:cNvPr>
          <p:cNvSpPr txBox="1"/>
          <p:nvPr/>
        </p:nvSpPr>
        <p:spPr>
          <a:xfrm>
            <a:off x="3638891" y="2716492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MIR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6B9002-812A-49EF-8590-90F1D6EFBB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7291" y="5181598"/>
            <a:ext cx="2599509" cy="1022351"/>
          </a:xfrm>
        </p:spPr>
        <p:txBody>
          <a:bodyPr/>
          <a:lstStyle/>
          <a:p>
            <a:r>
              <a:rPr lang="en-US" dirty="0"/>
              <a:t>Júlio </a:t>
            </a:r>
            <a:r>
              <a:rPr lang="en-US"/>
              <a:t>César Chaves</a:t>
            </a:r>
          </a:p>
          <a:p>
            <a:r>
              <a:rPr lang="en-US"/>
              <a:t>julio.cesar.chaves@prof.fgv.edu.br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Casos de Uso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caso de uso pode ser estruturado da seguinte forma:</a:t>
            </a:r>
          </a:p>
          <a:p>
            <a:pPr lvl="1"/>
            <a:r>
              <a:rPr lang="pt-BR" dirty="0"/>
              <a:t>Nome:</a:t>
            </a:r>
          </a:p>
          <a:p>
            <a:pPr lvl="1"/>
            <a:r>
              <a:rPr lang="pt-BR" dirty="0"/>
              <a:t>Descrição curta:</a:t>
            </a:r>
          </a:p>
          <a:p>
            <a:pPr lvl="1"/>
            <a:r>
              <a:rPr lang="pt-BR" dirty="0"/>
              <a:t>Precondições: pré-requisitos para que a execução inicie com sucesso.</a:t>
            </a:r>
          </a:p>
          <a:p>
            <a:pPr lvl="1"/>
            <a:r>
              <a:rPr lang="pt-BR" dirty="0" err="1"/>
              <a:t>Póscondições</a:t>
            </a:r>
            <a:r>
              <a:rPr lang="pt-BR" dirty="0"/>
              <a:t>: estado esperado do sistema após uma execução com sucesso.</a:t>
            </a:r>
          </a:p>
          <a:p>
            <a:pPr lvl="1"/>
            <a:r>
              <a:rPr lang="pt-BR" dirty="0"/>
              <a:t>Situações de erro: erros relevantes ao domínio do problema.</a:t>
            </a:r>
          </a:p>
          <a:p>
            <a:pPr lvl="1"/>
            <a:r>
              <a:rPr lang="pt-BR" dirty="0"/>
              <a:t>Estado do sistema na decorrência de um erro:</a:t>
            </a:r>
          </a:p>
          <a:p>
            <a:pPr lvl="1"/>
            <a:r>
              <a:rPr lang="pt-BR" dirty="0"/>
              <a:t>Atores que se comunicam com o caso de uso:</a:t>
            </a:r>
          </a:p>
          <a:p>
            <a:pPr lvl="1"/>
            <a:r>
              <a:rPr lang="pt-BR" dirty="0"/>
              <a:t>Gatilho de acionamento: eventos que irão iniciar o caso de uso.</a:t>
            </a:r>
          </a:p>
          <a:p>
            <a:pPr lvl="1"/>
            <a:r>
              <a:rPr lang="pt-BR" dirty="0"/>
              <a:t>Processo principal:</a:t>
            </a:r>
          </a:p>
          <a:p>
            <a:pPr lvl="1"/>
            <a:r>
              <a:rPr lang="pt-BR" dirty="0"/>
              <a:t>Processos alternativos: desvios que podem ocorrer a partir do processo principal.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25E6B-DF71-8D8F-F8CB-9AA4F004BB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Observe os aspectos comportamentais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</a:t>
            </a:r>
            <a:r>
              <a:rPr lang="en-US">
                <a:effectLst/>
              </a:rPr>
              <a:t>Publishing. [A. Cockburn: Writing Effective Use Cases, Addison Wesley, 2000]</a:t>
            </a:r>
          </a:p>
          <a:p>
            <a:endParaRPr lang="en-US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83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</a:t>
            </a:r>
            <a:r>
              <a:rPr lang="pt-BR"/>
              <a:t>de Caso de Uso de exemplo, Reserva de Sala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67186" y="791736"/>
            <a:ext cx="4819614" cy="5352585"/>
          </a:xfrm>
        </p:spPr>
        <p:txBody>
          <a:bodyPr/>
          <a:lstStyle/>
          <a:p>
            <a:pPr lvl="1"/>
            <a:r>
              <a:rPr lang="pt-BR"/>
              <a:t>Nome: </a:t>
            </a:r>
            <a:r>
              <a:rPr lang="pt-BR">
                <a:solidFill>
                  <a:srgbClr val="118497"/>
                </a:solidFill>
              </a:rPr>
              <a:t>Reserva de Sala.</a:t>
            </a:r>
          </a:p>
          <a:p>
            <a:pPr lvl="1"/>
            <a:r>
              <a:rPr lang="pt-BR"/>
              <a:t>Descrição curta: </a:t>
            </a:r>
            <a:r>
              <a:rPr lang="pt-BR">
                <a:solidFill>
                  <a:srgbClr val="118497"/>
                </a:solidFill>
              </a:rPr>
              <a:t>Um funcionário reserva uma sala para aula.</a:t>
            </a:r>
          </a:p>
          <a:p>
            <a:pPr lvl="1"/>
            <a:r>
              <a:rPr lang="pt-BR"/>
              <a:t>Precondições: </a:t>
            </a:r>
            <a:r>
              <a:rPr lang="pt-BR">
                <a:solidFill>
                  <a:srgbClr val="118497"/>
                </a:solidFill>
              </a:rPr>
              <a:t>O funcionário precisa ter autorização para reservar uma sala de aula.</a:t>
            </a:r>
          </a:p>
          <a:p>
            <a:pPr lvl="1"/>
            <a:r>
              <a:rPr lang="pt-BR"/>
              <a:t>Póscondições: </a:t>
            </a:r>
            <a:r>
              <a:rPr lang="pt-BR">
                <a:solidFill>
                  <a:srgbClr val="118497"/>
                </a:solidFill>
              </a:rPr>
              <a:t>Sala de aula reservada.</a:t>
            </a:r>
          </a:p>
          <a:p>
            <a:pPr lvl="1"/>
            <a:r>
              <a:rPr lang="pt-BR"/>
              <a:t>Situações de erro: </a:t>
            </a:r>
            <a:r>
              <a:rPr lang="pt-BR">
                <a:solidFill>
                  <a:srgbClr val="118497"/>
                </a:solidFill>
              </a:rPr>
              <a:t>Falta de sala de aula livre.</a:t>
            </a:r>
          </a:p>
          <a:p>
            <a:pPr lvl="1"/>
            <a:r>
              <a:rPr lang="pt-BR"/>
              <a:t>Estado do sistema na decorrência de um erro: </a:t>
            </a:r>
            <a:r>
              <a:rPr lang="pt-BR">
                <a:solidFill>
                  <a:srgbClr val="118497"/>
                </a:solidFill>
              </a:rPr>
              <a:t>O funcionário não consegue reservar a sala de aula.</a:t>
            </a:r>
          </a:p>
          <a:p>
            <a:pPr lvl="1"/>
            <a:r>
              <a:rPr lang="pt-BR"/>
              <a:t>Atores que se comunicam com o caso de uso:</a:t>
            </a:r>
            <a:r>
              <a:rPr lang="pt-BR">
                <a:solidFill>
                  <a:srgbClr val="118497"/>
                </a:solidFill>
              </a:rPr>
              <a:t> Funcionário.</a:t>
            </a:r>
          </a:p>
          <a:p>
            <a:pPr lvl="1"/>
            <a:r>
              <a:rPr lang="pt-BR"/>
              <a:t>Gatilho de acionamento: </a:t>
            </a:r>
            <a:r>
              <a:rPr lang="pt-BR">
                <a:solidFill>
                  <a:srgbClr val="118497"/>
                </a:solidFill>
              </a:rPr>
              <a:t>Funcionário precisa reservar uma sala de aula.</a:t>
            </a:r>
          </a:p>
          <a:p>
            <a:pPr lvl="1"/>
            <a:r>
              <a:rPr lang="pt-BR"/>
              <a:t>Processo principal: </a:t>
            </a:r>
          </a:p>
          <a:p>
            <a:pPr lvl="2"/>
            <a:r>
              <a:rPr lang="pt-BR">
                <a:solidFill>
                  <a:srgbClr val="118497"/>
                </a:solidFill>
              </a:rPr>
              <a:t>(1)</a:t>
            </a:r>
            <a:r>
              <a:rPr lang="pt-BR" b="0">
                <a:solidFill>
                  <a:srgbClr val="118497"/>
                </a:solidFill>
              </a:rPr>
              <a:t> Funcionário entra no sistema;  </a:t>
            </a:r>
            <a:r>
              <a:rPr lang="pt-BR">
                <a:solidFill>
                  <a:srgbClr val="118497"/>
                </a:solidFill>
              </a:rPr>
              <a:t>(2)</a:t>
            </a:r>
            <a:r>
              <a:rPr lang="pt-BR" b="0">
                <a:solidFill>
                  <a:srgbClr val="118497"/>
                </a:solidFill>
              </a:rPr>
              <a:t> Funcionário escolhe uma sala;             </a:t>
            </a:r>
            <a:r>
              <a:rPr lang="pt-BR">
                <a:solidFill>
                  <a:srgbClr val="118497"/>
                </a:solidFill>
              </a:rPr>
              <a:t>(3)</a:t>
            </a:r>
            <a:r>
              <a:rPr lang="pt-BR" b="0">
                <a:solidFill>
                  <a:srgbClr val="118497"/>
                </a:solidFill>
              </a:rPr>
              <a:t> Funcionário escolhe uma data;  </a:t>
            </a:r>
            <a:r>
              <a:rPr lang="pt-BR">
                <a:solidFill>
                  <a:srgbClr val="118497"/>
                </a:solidFill>
              </a:rPr>
              <a:t>(4)</a:t>
            </a:r>
            <a:r>
              <a:rPr lang="pt-BR" b="0">
                <a:solidFill>
                  <a:srgbClr val="118497"/>
                </a:solidFill>
              </a:rPr>
              <a:t> Sistema confirma que a sala está livre;    </a:t>
            </a:r>
            <a:r>
              <a:rPr lang="pt-BR">
                <a:solidFill>
                  <a:srgbClr val="118497"/>
                </a:solidFill>
              </a:rPr>
              <a:t>(5)</a:t>
            </a:r>
            <a:r>
              <a:rPr lang="pt-BR" b="0">
                <a:solidFill>
                  <a:srgbClr val="118497"/>
                </a:solidFill>
              </a:rPr>
              <a:t> Funcionário confirma reserva.</a:t>
            </a:r>
          </a:p>
          <a:p>
            <a:pPr lvl="1"/>
            <a:r>
              <a:rPr lang="pt-BR"/>
              <a:t>Processos alternativos:</a:t>
            </a:r>
          </a:p>
          <a:p>
            <a:pPr lvl="2"/>
            <a:r>
              <a:rPr lang="pt-BR"/>
              <a:t>(4') </a:t>
            </a:r>
            <a:r>
              <a:rPr lang="pt-BR" b="0"/>
              <a:t>Sala de aula está ocupada;  </a:t>
            </a:r>
            <a:r>
              <a:rPr lang="pt-BR"/>
              <a:t>(5')</a:t>
            </a:r>
            <a:r>
              <a:rPr lang="pt-BR" b="0"/>
              <a:t> Sistema proponho uma sala de aula alternativa;  </a:t>
            </a:r>
            <a:r>
              <a:rPr lang="pt-BR"/>
              <a:t>(6')</a:t>
            </a:r>
            <a:r>
              <a:rPr lang="pt-BR" b="0"/>
              <a:t> Funcionários seleciona a sala de aula alternativa e confirma a reserva.</a:t>
            </a:r>
            <a:endParaRPr lang="pt-BR" b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</a:t>
            </a:r>
            <a:r>
              <a:rPr lang="en-US">
                <a:effectLst/>
              </a:rPr>
              <a:t>Publishing. [A. Cockburn: Writing Effective Use Cases, Addison Wesley, 2000]</a:t>
            </a:r>
          </a:p>
          <a:p>
            <a:endParaRPr lang="en-US" dirty="0">
              <a:effectLst/>
            </a:endParaRP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216B7-E146-8151-3FD6-9960E6C227E5}"/>
              </a:ext>
            </a:extLst>
          </p:cNvPr>
          <p:cNvSpPr txBox="1">
            <a:spLocks/>
          </p:cNvSpPr>
          <p:nvPr/>
        </p:nvSpPr>
        <p:spPr>
          <a:xfrm>
            <a:off x="1301262" y="3429000"/>
            <a:ext cx="2321755" cy="27495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/>
              <a:t>Observe os aspectos comportamentais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59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r>
              <a:rPr lang="pt-BR"/>
              <a:t>Identificação de Atores</a:t>
            </a:r>
          </a:p>
          <a:p>
            <a:pPr lvl="1"/>
            <a:r>
              <a:rPr lang="pt-BR"/>
              <a:t>Quem usa os principais casos de uso ?</a:t>
            </a:r>
          </a:p>
          <a:p>
            <a:pPr lvl="1"/>
            <a:r>
              <a:rPr lang="pt-BR"/>
              <a:t>Quem precisa de apoio para as tarefas de trabalho do cotidiano ?</a:t>
            </a:r>
          </a:p>
          <a:p>
            <a:pPr lvl="1"/>
            <a:r>
              <a:rPr lang="pt-BR"/>
              <a:t>Quem é responsável pela administração do sistema ?</a:t>
            </a:r>
          </a:p>
          <a:p>
            <a:pPr lvl="1"/>
            <a:r>
              <a:rPr lang="pt-BR"/>
              <a:t>Quais são os dispositivos ou sistemas externos com os quais o sistema em análise precisa se comunicar ?</a:t>
            </a:r>
          </a:p>
          <a:p>
            <a:pPr lvl="1"/>
            <a:r>
              <a:rPr lang="pt-BR"/>
              <a:t>Quem está interessado nos resultados do sistema 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r>
              <a:rPr lang="pt-BR"/>
              <a:t>Identificação de Casos de Uso</a:t>
            </a:r>
          </a:p>
          <a:p>
            <a:pPr lvl="1"/>
            <a:r>
              <a:rPr lang="pt-BR"/>
              <a:t>Quais são as principais tarefas que o ator precisa executar ?</a:t>
            </a:r>
          </a:p>
          <a:p>
            <a:pPr lvl="1"/>
            <a:r>
              <a:rPr lang="pt-BR"/>
              <a:t>O ator deseja consultar ou modificar uma informação contida no sistema ?</a:t>
            </a:r>
          </a:p>
          <a:p>
            <a:pPr lvl="1"/>
            <a:r>
              <a:rPr lang="pt-BR"/>
              <a:t>O ator deseja informar no sistema alguma mudança realizada em outros sistemas ?</a:t>
            </a:r>
          </a:p>
          <a:p>
            <a:pPr lvl="1"/>
            <a:r>
              <a:rPr lang="pt-BR"/>
              <a:t>O ator deveria ser informado sobre eventos inesperados dentro do sistema 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AC26-F5E2-987D-C512-312086B9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D48B5-22B2-7C6D-C2E7-ED5299FC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8100"/>
            <a:ext cx="8103704" cy="2543773"/>
          </a:xfrm>
        </p:spPr>
        <p:txBody>
          <a:bodyPr/>
          <a:lstStyle/>
          <a:p>
            <a:r>
              <a:rPr lang="pt-BR" dirty="0"/>
              <a:t>MIR Modelagem Informacional de Requisitos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5D4B7866-F4A7-5000-EBE2-86706CF22D2B}"/>
              </a:ext>
            </a:extLst>
          </p:cNvPr>
          <p:cNvSpPr txBox="1">
            <a:spLocks/>
          </p:cNvSpPr>
          <p:nvPr/>
        </p:nvSpPr>
        <p:spPr>
          <a:xfrm>
            <a:off x="6405749" y="79753"/>
            <a:ext cx="2640634" cy="2215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 sz="133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3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02</a:t>
            </a:r>
            <a:endParaRPr kumimoji="0" lang="pt-BR" sz="133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45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30EE-13F9-9CBC-960E-CA65DD3B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364F-BC11-BAEC-8AE9-971AD4E0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D3F08C-84FC-E5B8-AF84-D6D35D18B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http://wer.inf.puc-rio.br/WERpapers/artigos/artigos_WER05/michel_fortuna.pdf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B3B4DA-9B5A-C53C-6EF8-3C01008F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950" y="3867698"/>
            <a:ext cx="5191850" cy="2152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23FFD3-90FD-3F7C-5838-E6AB600B2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62" y="525659"/>
            <a:ext cx="475363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2183-52ED-2DCC-9A33-D70A5EA5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EA4E2-7ECF-963C-65B3-9CAF84EF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FB4E595-1288-B3CA-85A1-D6BB5486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585" y="2718486"/>
            <a:ext cx="4859215" cy="3460064"/>
          </a:xfrm>
        </p:spPr>
        <p:txBody>
          <a:bodyPr/>
          <a:lstStyle/>
          <a:p>
            <a:r>
              <a:rPr lang="pt-BR" dirty="0"/>
              <a:t>A MIR - Modelagem Informacional de Requisitos foi proposta como uma especialização do modelo de Casos de Uso, em função de algumas limitações:</a:t>
            </a:r>
          </a:p>
          <a:p>
            <a:pPr lvl="2"/>
            <a:r>
              <a:rPr lang="pt-BR" dirty="0"/>
              <a:t>Ênfase excessiva no detalhamento do comportamento sistêmico,</a:t>
            </a:r>
          </a:p>
          <a:p>
            <a:pPr lvl="2"/>
            <a:r>
              <a:rPr lang="pt-BR" dirty="0"/>
              <a:t>Falta de regra objetiva para orientar os níveis de abstração,</a:t>
            </a:r>
          </a:p>
          <a:p>
            <a:pPr lvl="2"/>
            <a:r>
              <a:rPr lang="pt-BR" dirty="0"/>
              <a:t>Insuficiente detalhamento da informação que flui entre o sistema e o ambiente.</a:t>
            </a:r>
          </a:p>
          <a:p>
            <a:r>
              <a:rPr lang="pt-BR" dirty="0"/>
              <a:t>A MIR busca transpor essas limitações.</a:t>
            </a:r>
          </a:p>
          <a:p>
            <a:pPr lvl="2"/>
            <a:r>
              <a:rPr lang="pt-BR" dirty="0"/>
              <a:t>Em especial o conceito de objetivo informacional substitui o de Caso de Uso, associando um nível de abstração específica aos objetivos considerados na modelagem.</a:t>
            </a:r>
          </a:p>
          <a:p>
            <a:pPr lvl="2"/>
            <a:r>
              <a:rPr lang="pt-BR" dirty="0"/>
              <a:t>Para entender a MIR precisamos antes compreender o caso de uso.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1CCF54D-AEFA-073F-D804-738428E3E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94C02107-75CE-A1D1-F013-BC9DCECD0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8" y="679450"/>
            <a:ext cx="24876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9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5758-5C7C-4FB1-96B6-58D7B2AD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8714"/>
            <a:ext cx="3182052" cy="1315114"/>
          </a:xfrm>
        </p:spPr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D9838-F2CF-4F62-BB3A-104609D4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Comportamento (de um processo)</a:t>
            </a:r>
          </a:p>
          <a:p>
            <a:pPr lvl="2">
              <a:buNone/>
            </a:pPr>
            <a:r>
              <a:rPr lang="pt-BR" dirty="0"/>
              <a:t>Refere-se a trajetória percorrida por um processo. Trata-se de todo o efeito </a:t>
            </a:r>
            <a:r>
              <a:rPr lang="pt-BR" u="sng" dirty="0"/>
              <a:t>observável</a:t>
            </a:r>
            <a:r>
              <a:rPr lang="pt-BR" dirty="0"/>
              <a:t> no ambiente externo do processo. Em sistemas de informação, um comportamento é a comunicação de informações do sistema a seus atores.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3FD52-6CB7-4E97-B6D5-A704BF4592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87765" y="1159932"/>
            <a:ext cx="2332892" cy="4783668"/>
          </a:xfrm>
        </p:spPr>
        <p:txBody>
          <a:bodyPr/>
          <a:lstStyle/>
          <a:p>
            <a:r>
              <a:rPr lang="pt-BR" dirty="0"/>
              <a:t>Objetivo (de um ator)</a:t>
            </a:r>
          </a:p>
          <a:p>
            <a:pPr lvl="2"/>
            <a:r>
              <a:rPr lang="pt-BR" dirty="0"/>
              <a:t>Refere-se ao objetivo de um ator. Expressão do desejo de mudança de estado de si próprio ou do ambiente com o qual interage.</a:t>
            </a:r>
          </a:p>
          <a:p>
            <a:pPr lvl="2"/>
            <a:r>
              <a:rPr lang="pt-BR" dirty="0"/>
              <a:t>Um objetivo se define com precisão através da explicitação de dois estados: o estado inicial e o estado final (estado-objetivo).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Comportamento é uma expressão dinâmica de processo, enquanto objetivo é uma expressão estática.</a:t>
            </a:r>
          </a:p>
          <a:p>
            <a:pPr lvl="2"/>
            <a:r>
              <a:rPr lang="pt-BR" dirty="0"/>
              <a:t>No caso de uso vemos vários aspectos comportamentais, e o objetivo está embutido no “gatilho de acionamento”.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982846B-FE36-46D2-87BA-331E45FC759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01262" y="1159932"/>
            <a:ext cx="2321755" cy="3670252"/>
          </a:xfrm>
        </p:spPr>
        <p:txBody>
          <a:bodyPr/>
          <a:lstStyle/>
          <a:p>
            <a:r>
              <a:rPr lang="pt-BR" dirty="0"/>
              <a:t>Informação</a:t>
            </a:r>
          </a:p>
          <a:p>
            <a:pPr lvl="2"/>
            <a:r>
              <a:rPr lang="pt-BR" dirty="0"/>
              <a:t>Dado interpretado segundo um contexto. A informação é transformada e/ou comunicada pelos processos do sistema.</a:t>
            </a:r>
          </a:p>
          <a:p>
            <a:r>
              <a:rPr lang="pt-BR" dirty="0"/>
              <a:t>Processo</a:t>
            </a:r>
          </a:p>
          <a:p>
            <a:pPr lvl="2"/>
            <a:r>
              <a:rPr lang="pt-BR" dirty="0"/>
              <a:t>Conjunto de atividades logicamente organizadas e condicionadas, cuja execução visa alcançar um objetivo determinado. Um processo pode ou não exibir um comportamento.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B43292C-9DFB-4903-8032-52D526962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B330A6E7-CDE4-45CA-815F-44AFBD1E4BE8}"/>
              </a:ext>
            </a:extLst>
          </p:cNvPr>
          <p:cNvSpPr txBox="1">
            <a:spLocks/>
          </p:cNvSpPr>
          <p:nvPr/>
        </p:nvSpPr>
        <p:spPr>
          <a:xfrm>
            <a:off x="3879543" y="1159932"/>
            <a:ext cx="2269797" cy="1769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Ator</a:t>
            </a:r>
          </a:p>
          <a:p>
            <a:pPr lvl="2"/>
            <a:r>
              <a:rPr lang="pt-BR" dirty="0"/>
              <a:t>Os atores representam papéis que interagem com o sistema, buscando alcançar seus objetivos. Um ator pode ser humano (ex.: estudante, professor) ou não-humano (ex.: </a:t>
            </a:r>
            <a:r>
              <a:rPr lang="pt-BR" dirty="0" err="1"/>
              <a:t>eclass</a:t>
            </a:r>
            <a:r>
              <a:rPr lang="pt-BR" dirty="0"/>
              <a:t>, correio eletrônico).</a:t>
            </a:r>
          </a:p>
        </p:txBody>
      </p:sp>
    </p:spTree>
    <p:extLst>
      <p:ext uri="{BB962C8B-B14F-4D97-AF65-F5344CB8AC3E}">
        <p14:creationId xmlns:p14="http://schemas.microsoft.com/office/powerpoint/2010/main" val="2324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F9A12-67A0-425A-B002-29E3A2E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75062-D2AD-4EDD-9AB9-75C4CDB7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Atribuir níveis de abstração aos objetivos</a:t>
            </a:r>
          </a:p>
          <a:p>
            <a:pPr lvl="2"/>
            <a:r>
              <a:rPr lang="pt-BR" dirty="0"/>
              <a:t>O nível de abstração de objetivos corresponde a uma estratégia de particionamento funcional do sistema com base no conhecimento do domínio do problema.</a:t>
            </a:r>
          </a:p>
          <a:p>
            <a:pPr lvl="2"/>
            <a:r>
              <a:rPr lang="pt-BR" dirty="0"/>
              <a:t>Veremos a decomposição de objetivos organizacionais em objetivos informacionais.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D1C9AA-5F6D-41C3-82B8-03D96A73EB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Focar no detalhamento da informação</a:t>
            </a:r>
          </a:p>
          <a:p>
            <a:pPr lvl="2"/>
            <a:r>
              <a:rPr lang="pt-BR" dirty="0"/>
              <a:t>Cada objetivo exprime uma mudança de estado que é concretizada pela execução do seu processo subjacente. O fluxo de informação que entra e sai do sistema durante a execução do processo é o foco do detalhe.</a:t>
            </a:r>
          </a:p>
          <a:p>
            <a:pPr lvl="2"/>
            <a:r>
              <a:rPr lang="pt-BR" dirty="0"/>
              <a:t>Veremos a Interface Informacional.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9223CBB-AB1D-450A-93ED-24DE45026B2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dirty="0"/>
              <a:t>Focar nos objetivos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“Objetivo é o nível mais alto de abstração de um processo, e portanto, o mais adequado para uma primeira representação dos requisitos de um sistema. Sendo a expressão de um desejo de um ator, é sempre significativo do ponto de vista do ambiente externo ao sistema.”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D6D044D-3106-494A-B26E-D17771B236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47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Informacionais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AB093-156A-477B-82E8-CC988ED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Intervenção atômica</a:t>
            </a:r>
          </a:p>
          <a:p>
            <a:pPr lvl="1"/>
            <a:r>
              <a:rPr lang="pt-BR" dirty="0"/>
              <a:t>Significa que se processa sem interrupções ou temporizadores. </a:t>
            </a:r>
          </a:p>
          <a:p>
            <a:pPr lvl="1"/>
            <a:r>
              <a:rPr lang="pt-BR" dirty="0"/>
              <a:t>Uma vez concluída, coloca o sistema em estado de espera para o próximo evento.</a:t>
            </a:r>
          </a:p>
          <a:p>
            <a:pPr lvl="2"/>
            <a:r>
              <a:rPr lang="pt-BR" dirty="0"/>
              <a:t>Esses eventos disparam processos do sistema responsáveis pela realização dos objetivos informacionais dos atores.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18D25-5437-49C0-B88A-8B48FF2D5B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pt-BR" dirty="0"/>
              <a:t>Normalmente a MIR é iniciada com a identificação de pelo menos um ator e seus objetivos informacionais. </a:t>
            </a:r>
          </a:p>
          <a:p>
            <a:pPr lvl="1"/>
            <a:r>
              <a:rPr lang="pt-BR" dirty="0"/>
              <a:t>Os atores e objetivos mais relevantes costumam ficar claros logo no início.</a:t>
            </a:r>
          </a:p>
          <a:p>
            <a:pPr lvl="1"/>
            <a:r>
              <a:rPr lang="pt-BR" dirty="0"/>
              <a:t>As dificuldades em descobrir novos objetivos podem indicar a necessidade de detalhar a interface informacional.</a:t>
            </a:r>
          </a:p>
          <a:p>
            <a:pPr lvl="1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D18809A-0411-4881-B32E-D9F900FF62F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dirty="0"/>
              <a:t>Responder a pergunta:</a:t>
            </a:r>
          </a:p>
          <a:p>
            <a:pPr lvl="1"/>
            <a:r>
              <a:rPr lang="pt-BR" dirty="0"/>
              <a:t>“Que eventos originados no ambiente externo (pelos atores) exigem intervenção atômica do sistema com trocas de informação (entre o sistema e o ambiente) capazes de mudar o estado do ambiente, do sistema, ou de ambos?”</a:t>
            </a:r>
          </a:p>
          <a:p>
            <a:pPr lvl="1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pic>
        <p:nvPicPr>
          <p:cNvPr id="8" name="Imagem 7" descr="Figura humana em madeira">
            <a:extLst>
              <a:ext uri="{FF2B5EF4-FFF2-40B4-BE49-F238E27FC236}">
                <a16:creationId xmlns:a16="http://schemas.microsoft.com/office/drawing/2014/main" id="{CB7D2684-00AC-4DCF-B714-701E2A9A9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20" y="1341072"/>
            <a:ext cx="1718268" cy="114551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27585" y="1341072"/>
            <a:ext cx="2057400" cy="1645920"/>
            <a:chOff x="3827585" y="768316"/>
            <a:chExt cx="2057400" cy="1645920"/>
          </a:xfrm>
        </p:grpSpPr>
        <p:pic>
          <p:nvPicPr>
            <p:cNvPr id="7" name="Picture 6" descr="nuclear-bomb-explosion | benben | Flick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585" y="768316"/>
              <a:ext cx="2057400" cy="164592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886991" y="978518"/>
              <a:ext cx="1938588" cy="13931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69080" y="1021080"/>
              <a:ext cx="1697093" cy="1203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8AFC6-531B-5CC3-6EEC-509EC028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/>
          <a:lstStyle/>
          <a:p>
            <a:r>
              <a:rPr lang="pt-BR" dirty="0"/>
              <a:t>MOBITAXI</a:t>
            </a:r>
            <a:br>
              <a:rPr lang="pt-BR" dirty="0"/>
            </a:br>
            <a:r>
              <a:rPr lang="pt-BR" dirty="0"/>
              <a:t>exemplo guiado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343EAE1-0A8A-B951-6362-E8C6201C9903}"/>
              </a:ext>
            </a:extLst>
          </p:cNvPr>
          <p:cNvSpPr txBox="1">
            <a:spLocks/>
          </p:cNvSpPr>
          <p:nvPr/>
        </p:nvSpPr>
        <p:spPr>
          <a:xfrm>
            <a:off x="6405749" y="79753"/>
            <a:ext cx="2640634" cy="2215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 sz="133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3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03</a:t>
            </a:r>
            <a:endParaRPr kumimoji="0" lang="pt-BR" sz="133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98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63900-5EFD-C278-CE07-7E0245C4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F41268-4E3D-2191-1196-785B85914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EB9081-11F0-C08F-357C-2F231BFDC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Modelagem Informacional de Requisitos.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FAADCF-5098-A0FD-CDEC-C5D1F7785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/>
              <a:t>02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B60632E-A9E6-6489-CCB8-A6CA1DF04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03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DF74070-8A84-0539-A4B2-7BEEB06F4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04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EA8C65B-EE6C-784E-1A56-B0D81301B7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723A442-B121-B488-273E-729F3A249A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AE6B593-77EE-F4CD-D08E-C9DDC69FFB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MIR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5AEC1F7-EA1E-2669-76A5-5888D09E87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/>
              <a:t>MOBITAXI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6034570-A665-DD8C-F23D-B54C439825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/>
              <a:t>Entrega UNIVW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EFC86B-0B77-6CC4-52DE-70F9D50D4A8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601D8AFC-3D4D-3DD8-E0D6-15F3CCC440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008248F-0A1F-877E-8E5B-DAAA27B6AC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1DB2CFD-4EDB-8DD3-55D4-E7DD45CAC9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B3BCAD7-93E9-C4E7-4032-38F9614FB8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189F6C94-169C-C3D3-1279-79B64ECD42C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3FB210E-32C3-C8CB-5054-48E40CDEE0F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12D956A-0D79-B8CF-4117-FD21EBDBAB6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34B0C4E-DC06-C8D4-ADE1-8D2B0DA90C1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D2E0D59-6CA2-D0E2-85DF-8521315CC91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A18807E-69DC-3CEC-8215-F81BE5C351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92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429E50-EC8C-465F-B6A4-21DCFD73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 MOBITAXI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CF433-F3FF-4972-B615-D2AE6338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78" y="2236762"/>
            <a:ext cx="4857722" cy="3941787"/>
          </a:xfrm>
        </p:spPr>
        <p:txBody>
          <a:bodyPr/>
          <a:lstStyle/>
          <a:p>
            <a:r>
              <a:rPr lang="pt-BR"/>
              <a:t>Minimundo </a:t>
            </a:r>
            <a:r>
              <a:rPr lang="pt-BR" dirty="0"/>
              <a:t>de uma cooperativa de Táxi</a:t>
            </a:r>
          </a:p>
          <a:p>
            <a:pPr lvl="1"/>
            <a:r>
              <a:rPr lang="pt-BR" dirty="0"/>
              <a:t>A cooperativa MOBITAXI deseja construir um aplicativo de celular para atender seus passageiros. Todos os motoristas e clientes precisam estar cadastrados com nome, número de telefone e endereço. O passageiro pode chamar o táxi de qualquer local dentro do estado do Rio de Janeiro. A posição (GPS) do celular do cliente indicará o local aonde o motorista deverá buscá-lo. Para evitar concorrência predatória entre os colegas taxistas e diminuir o tempo de espera do cliente, o sistema deverá escolher e direcionar a corrida ao </a:t>
            </a:r>
            <a:r>
              <a:rPr lang="pt-BR" dirty="0">
                <a:solidFill>
                  <a:srgbClr val="0070C0"/>
                </a:solidFill>
              </a:rPr>
              <a:t>motorista mais próximo</a:t>
            </a:r>
            <a:r>
              <a:rPr lang="pt-BR" dirty="0"/>
              <a:t>. Ao final da corrida, o valor será debitado do cartão de crédito do cliente e creditado na conta do motorista. Sabe-se de 1% de todas as corridas são da administração. O cliente ainda poderá avaliar a corrida pontuando-a entre 0-5, além de escrever um comentário. A administração da cooperativa poderá “solicitar” a saída de motoristas mal avaliados.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5F577-5004-4410-B684-853264C669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1. Listar os requisitos</a:t>
            </a:r>
          </a:p>
          <a:p>
            <a:r>
              <a:rPr lang="pt-BR" dirty="0"/>
              <a:t>2</a:t>
            </a:r>
            <a:r>
              <a:rPr lang="pt-BR"/>
              <a:t>. MIR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209FF-87FA-4DA6-9B57-DFFC50CFD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429E50-EC8C-465F-B6A4-21DCFD73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 MOBITAXI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CF433-F3FF-4972-B615-D2AE6338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78" y="685800"/>
            <a:ext cx="4857722" cy="5492749"/>
          </a:xfrm>
        </p:spPr>
        <p:txBody>
          <a:bodyPr/>
          <a:lstStyle/>
          <a:p>
            <a:r>
              <a:rPr lang="pt-BR" dirty="0"/>
              <a:t>1. Lista de requisitos</a:t>
            </a:r>
          </a:p>
          <a:p>
            <a:pPr lvl="1"/>
            <a:r>
              <a:rPr lang="pt-BR" dirty="0"/>
              <a:t>1.Manter cadastro de motoristas e colaboradores (nome, celular e endereço), um motorista pode possuir mais de um veículo, assim como pode emprestá-lo;</a:t>
            </a:r>
          </a:p>
          <a:p>
            <a:pPr lvl="1"/>
            <a:r>
              <a:rPr lang="pt-BR" dirty="0"/>
              <a:t>2.Manter cadastro de veículos (marca, modelo, ano, placa), um veículo pode ser conduzido por mais de um motorista;</a:t>
            </a:r>
          </a:p>
          <a:p>
            <a:pPr lvl="1"/>
            <a:r>
              <a:rPr lang="pt-BR" dirty="0"/>
              <a:t>3.Manter cadastro de clientes (nome, celular e endereço), um cliente pode possuir mais de um endereço;</a:t>
            </a:r>
          </a:p>
          <a:p>
            <a:pPr lvl="1"/>
            <a:r>
              <a:rPr lang="pt-BR" dirty="0"/>
              <a:t>4.Manter cadastro de viagens feitas pelo cliente, que só pode avaliar um motorista por corrida;</a:t>
            </a:r>
          </a:p>
          <a:p>
            <a:pPr lvl="1"/>
            <a:r>
              <a:rPr lang="pt-BR" dirty="0"/>
              <a:t>5.Manter registro de créditos da cooperativa, considerando que 1% dos créditos sustentam a administração;</a:t>
            </a:r>
          </a:p>
          <a:p>
            <a:pPr lvl="1"/>
            <a:r>
              <a:rPr lang="pt-BR" dirty="0"/>
              <a:t>6.A administração da MOBITAXI pode fazer uma avaliação dos motoristas a partir da #viagens realizadas e da pontuação dada pelos clientes. Além de poder acessar os contadores básicos: #motoristas, #clientes, e #viagens por mês.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5F577-5004-4410-B684-853264C669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dirty="0">
                <a:highlight>
                  <a:srgbClr val="FFFF00"/>
                </a:highlight>
              </a:rPr>
              <a:t>Listar os requisitos</a:t>
            </a:r>
          </a:p>
          <a:p>
            <a:r>
              <a:rPr lang="pt-BR" dirty="0"/>
              <a:t>2</a:t>
            </a:r>
            <a:r>
              <a:rPr lang="pt-BR"/>
              <a:t>. MIR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209FF-87FA-4DA6-9B57-DFFC50CFD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Espaço Reservado para Conteúdo 3" descr="Táxis amarelos alinhados na estrada">
            <a:extLst>
              <a:ext uri="{FF2B5EF4-FFF2-40B4-BE49-F238E27FC236}">
                <a16:creationId xmlns:a16="http://schemas.microsoft.com/office/drawing/2014/main" id="{2B56D3FF-69D6-CA9D-D5E6-24510A76B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7725"/>
            <a:ext cx="2320925" cy="15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429E50-EC8C-465F-B6A4-21DCFD73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APP MOBITAXI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CF433-F3FF-4972-B615-D2AE6338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78" y="685800"/>
            <a:ext cx="4857722" cy="5492749"/>
          </a:xfrm>
        </p:spPr>
        <p:txBody>
          <a:bodyPr/>
          <a:lstStyle/>
          <a:p>
            <a:r>
              <a:rPr lang="pt-BR" dirty="0"/>
              <a:t>1. Lista de requisitos</a:t>
            </a:r>
          </a:p>
          <a:p>
            <a:pPr lvl="1"/>
            <a:r>
              <a:rPr lang="pt-BR" dirty="0"/>
              <a:t>1.Manter cadastro de motoristas e colaboradores (nome, celular e endereço), um motorista pode possuir mais de um veículo, assim como pode emprestá-lo;</a:t>
            </a:r>
          </a:p>
          <a:p>
            <a:pPr lvl="1"/>
            <a:r>
              <a:rPr lang="pt-BR" dirty="0"/>
              <a:t>2.Manter cadastro de veículos (marca, modelo, ano, placa), um veículo pode ser conduzido por mais de um motorista;</a:t>
            </a:r>
          </a:p>
          <a:p>
            <a:pPr lvl="1"/>
            <a:r>
              <a:rPr lang="pt-BR" dirty="0"/>
              <a:t>3.Manter cadastro de clientes (nome, celular e endereço), um cliente pode possuir mais de um endereço;</a:t>
            </a:r>
          </a:p>
          <a:p>
            <a:pPr lvl="1"/>
            <a:r>
              <a:rPr lang="pt-BR" dirty="0"/>
              <a:t>4.Manter cadastro de viagens feitas pelo cliente, que só pode avaliar um motorista por corrida;</a:t>
            </a:r>
          </a:p>
          <a:p>
            <a:pPr lvl="1"/>
            <a:r>
              <a:rPr lang="pt-BR" dirty="0"/>
              <a:t>5.Manter registro de créditos da cooperativa, considerando que 1% dos créditos sustentam a administração;</a:t>
            </a:r>
          </a:p>
          <a:p>
            <a:pPr lvl="1"/>
            <a:r>
              <a:rPr lang="pt-BR" dirty="0"/>
              <a:t>6.A administração da MOBITAXI pode fazer uma avaliação dos motoristas a partir da #viagens realizadas e da pontuação dada pelos clientes. Além de poder acessar os contadores básicos: #motoristas, #clientes, e #viagens por mês.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209FF-87FA-4DA6-9B57-DFFC50CFD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529E6-65A8-5BA4-E202-DB6E2F75BB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Informacionais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AB093-156A-477B-82E8-CC988ED3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827" y="685800"/>
            <a:ext cx="4808973" cy="2112010"/>
          </a:xfrm>
        </p:spPr>
        <p:txBody>
          <a:bodyPr/>
          <a:lstStyle/>
          <a:p>
            <a:pPr lvl="1"/>
            <a:r>
              <a:rPr lang="pt-BR" dirty="0"/>
              <a:t>Exemplo da MOBITAXI.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7986886B-298A-43C4-A3B8-654C94F38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8093"/>
              </p:ext>
            </p:extLst>
          </p:nvPr>
        </p:nvGraphicFramePr>
        <p:xfrm>
          <a:off x="1164247" y="2525578"/>
          <a:ext cx="7378214" cy="234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2459">
                  <a:extLst>
                    <a:ext uri="{9D8B030D-6E8A-4147-A177-3AD203B41FA5}">
                      <a16:colId xmlns:a16="http://schemas.microsoft.com/office/drawing/2014/main" val="1589678957"/>
                    </a:ext>
                  </a:extLst>
                </a:gridCol>
                <a:gridCol w="2473569">
                  <a:extLst>
                    <a:ext uri="{9D8B030D-6E8A-4147-A177-3AD203B41FA5}">
                      <a16:colId xmlns:a16="http://schemas.microsoft.com/office/drawing/2014/main" val="1686482669"/>
                    </a:ext>
                  </a:extLst>
                </a:gridCol>
                <a:gridCol w="2532186">
                  <a:extLst>
                    <a:ext uri="{9D8B030D-6E8A-4147-A177-3AD203B41FA5}">
                      <a16:colId xmlns:a16="http://schemas.microsoft.com/office/drawing/2014/main" val="3298359769"/>
                    </a:ext>
                  </a:extLst>
                </a:gridCol>
              </a:tblGrid>
              <a:tr h="255813">
                <a:tc gridSpan="3">
                  <a:txBody>
                    <a:bodyPr/>
                    <a:lstStyle/>
                    <a:p>
                      <a:r>
                        <a:rPr lang="pt-BR" sz="1400" dirty="0"/>
                        <a:t>Objetivos informacionais do ator...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66416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b="1" dirty="0"/>
                        <a:t>Motorista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Passageiro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Administração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22756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dirty="0"/>
                        <a:t>1 – Ver oferta de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 – Pedir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 – Cadastrar motoristas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9043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dirty="0"/>
                        <a:t>2 – Atender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7 – Cancelar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11 – Cadastrar administradores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83306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dirty="0"/>
                        <a:t>3 – Recusar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 – Avaliar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12 – Cadastrar veículos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02338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dirty="0"/>
                        <a:t>4 – Fechar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 – Atualizar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13 – Avaliar motorista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8682"/>
                  </a:ext>
                </a:extLst>
              </a:tr>
              <a:tr h="255813">
                <a:tc>
                  <a:txBody>
                    <a:bodyPr/>
                    <a:lstStyle/>
                    <a:p>
                      <a:r>
                        <a:rPr lang="pt-BR" sz="1400" dirty="0"/>
                        <a:t>5 – Atualizar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14 – Administrar caixa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96674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A7C2D5F-C762-3443-4F2A-8188621B13C0}"/>
              </a:ext>
            </a:extLst>
          </p:cNvPr>
          <p:cNvSpPr txBox="1">
            <a:spLocks/>
          </p:cNvSpPr>
          <p:nvPr/>
        </p:nvSpPr>
        <p:spPr>
          <a:xfrm>
            <a:off x="6795450" y="539053"/>
            <a:ext cx="2321755" cy="18666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/>
              <a:t>1. Listar os requisitos</a:t>
            </a:r>
          </a:p>
          <a:p>
            <a:r>
              <a:rPr lang="pt-BR">
                <a:highlight>
                  <a:srgbClr val="FFFF00"/>
                </a:highlight>
              </a:rPr>
              <a:t>2. MIR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510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Informacional de um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AB093-156A-477B-82E8-CC988ED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Especificação de fluxos</a:t>
            </a:r>
          </a:p>
          <a:p>
            <a:pPr lvl="1"/>
            <a:r>
              <a:rPr lang="pt-BR" dirty="0"/>
              <a:t>Os sinais </a:t>
            </a:r>
            <a:r>
              <a:rPr lang="pt-BR" dirty="0">
                <a:sym typeface="Wingdings" panose="05000000000000000000" pitchFamily="2" charset="2"/>
              </a:rPr>
              <a:t> e  indicam o fluxo de entrada e o fluxo de saída das informações, do ponto de vista do sistema.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Pode ser útil expressar os mínimos e os máximos como: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 </a:t>
            </a:r>
            <a:r>
              <a:rPr lang="pt-BR" dirty="0" err="1"/>
              <a:t>inscr_major</a:t>
            </a:r>
            <a:r>
              <a:rPr lang="pt-BR" dirty="0"/>
              <a:t> = </a:t>
            </a:r>
            <a:r>
              <a:rPr lang="pt-BR" dirty="0" err="1"/>
              <a:t>estudante.Matr</a:t>
            </a:r>
            <a:r>
              <a:rPr lang="pt-BR" dirty="0"/>
              <a:t> + </a:t>
            </a:r>
            <a:r>
              <a:rPr lang="pt-BR" dirty="0" err="1"/>
              <a:t>estudante.Nome</a:t>
            </a:r>
            <a:r>
              <a:rPr lang="pt-BR" dirty="0"/>
              <a:t> + </a:t>
            </a:r>
            <a:r>
              <a:rPr lang="pt-BR" baseline="-25000" dirty="0">
                <a:highlight>
                  <a:srgbClr val="FFFF00"/>
                </a:highlight>
              </a:rPr>
              <a:t>1</a:t>
            </a:r>
            <a:r>
              <a:rPr lang="pt-BR" dirty="0"/>
              <a:t> {major. </a:t>
            </a:r>
            <a:r>
              <a:rPr lang="pt-BR" dirty="0" err="1"/>
              <a:t>MajorName</a:t>
            </a:r>
            <a:r>
              <a:rPr lang="pt-BR" dirty="0"/>
              <a:t>} </a:t>
            </a:r>
            <a:r>
              <a:rPr lang="pt-BR" baseline="-25000" dirty="0">
                <a:highlight>
                  <a:srgbClr val="FFFF00"/>
                </a:highlight>
              </a:rPr>
              <a:t>1</a:t>
            </a:r>
          </a:p>
          <a:p>
            <a:pPr lvl="2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18D25-5437-49C0-B88A-8B48FF2D5B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Dicionário de itens elementares</a:t>
            </a:r>
          </a:p>
          <a:p>
            <a:pPr lvl="1"/>
            <a:r>
              <a:rPr lang="pt-BR" dirty="0"/>
              <a:t>Organiza os tópicos descritivos por atributos, esclarecendo tipos de dados e domínios, quando aplicáveis.</a:t>
            </a:r>
          </a:p>
          <a:p>
            <a:pPr lvl="1"/>
            <a:r>
              <a:rPr lang="pt-BR" dirty="0"/>
              <a:t>A definição dos nomes e tipos de dados neste dicionário, vai economizar muito trabalho nas etapas posteriores.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D18809A-0411-4881-B32E-D9F900FF62F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  <a:p>
            <a:pPr lvl="1"/>
            <a:r>
              <a:rPr lang="pt-BR" dirty="0"/>
              <a:t>Descrever os fluxos de informação de entram e saem durante o processamento do objetivo pelo sistema, divide-se em duas partes:</a:t>
            </a:r>
          </a:p>
          <a:p>
            <a:pPr lvl="2"/>
            <a:r>
              <a:rPr lang="pt-BR" dirty="0"/>
              <a:t>1) Especificação dos fluxos,</a:t>
            </a:r>
          </a:p>
          <a:p>
            <a:pPr lvl="2"/>
            <a:r>
              <a:rPr lang="pt-BR" dirty="0"/>
              <a:t>2) Dicionário de itens elementares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pic>
        <p:nvPicPr>
          <p:cNvPr id="8" name="Imagem 7" descr="Setas apontando para a direita enquanto uma aponta para a esquerda">
            <a:extLst>
              <a:ext uri="{FF2B5EF4-FFF2-40B4-BE49-F238E27FC236}">
                <a16:creationId xmlns:a16="http://schemas.microsoft.com/office/drawing/2014/main" id="{AC156404-33AE-4EFE-A8A1-A5096D757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62" y="685800"/>
            <a:ext cx="1959429" cy="13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Informacional de um objetivo 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92BA7992-4077-491E-97FF-F90151DF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87993"/>
              </p:ext>
            </p:extLst>
          </p:nvPr>
        </p:nvGraphicFramePr>
        <p:xfrm>
          <a:off x="2456750" y="1848693"/>
          <a:ext cx="609600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32295432"/>
                    </a:ext>
                  </a:extLst>
                </a:gridCol>
              </a:tblGrid>
              <a:tr h="266369">
                <a:tc>
                  <a:txBody>
                    <a:bodyPr/>
                    <a:lstStyle/>
                    <a:p>
                      <a:r>
                        <a:rPr lang="pt-BR" sz="1400" dirty="0"/>
                        <a:t>Ator: Motorista     Objetivo 1: Ver oferta de corrida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54583"/>
                  </a:ext>
                </a:extLst>
              </a:tr>
              <a:tr h="123512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ç"/>
                      </a:pP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oferta_corrida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id_cliente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nome_cliente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avaliação_cliente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ponto_partida_gps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dt_hr_pedido</a:t>
                      </a:r>
                      <a:endParaRPr lang="pt-BR" sz="14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pt-BR" sz="14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Descrição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Informações de um passageiro pedindo uma corrida.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Propósito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Dar ao motorista a opção de aceitar ou não a corrida.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Frequência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100/dia.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95434"/>
                  </a:ext>
                </a:extLst>
              </a:tr>
            </a:tbl>
          </a:graphicData>
        </a:graphic>
      </p:graphicFrame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4DA11E10-6EAC-4CDA-BE5E-C00B6B5C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40388"/>
              </p:ext>
            </p:extLst>
          </p:nvPr>
        </p:nvGraphicFramePr>
        <p:xfrm>
          <a:off x="2456750" y="3860361"/>
          <a:ext cx="6096000" cy="2316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32295432"/>
                    </a:ext>
                  </a:extLst>
                </a:gridCol>
              </a:tblGrid>
              <a:tr h="266369">
                <a:tc>
                  <a:txBody>
                    <a:bodyPr/>
                    <a:lstStyle/>
                    <a:p>
                      <a:r>
                        <a:rPr lang="pt-BR" sz="1400" dirty="0"/>
                        <a:t>Ator: Motorista     Objetivo 2: Atender corrida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54583"/>
                  </a:ext>
                </a:extLst>
              </a:tr>
              <a:tr h="123512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aceite_corrida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id_motorista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nome_motorista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localização_gps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pt-BR" sz="1400" dirty="0" err="1">
                          <a:sym typeface="Wingdings" panose="05000000000000000000" pitchFamily="2" charset="2"/>
                        </a:rPr>
                        <a:t>dt_hr_aceite</a:t>
                      </a:r>
                      <a:endParaRPr lang="pt-BR" sz="14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pt-BR" sz="14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Descrição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Uma vez que o motorista aceitou a corrida, o tempo começa a contar até chegar ao passageiro e nenhum outro motorista pode pegar a mesma corrida.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Propósito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Informar ao sistema a posição, as informações do motorista e a previsão de chegada ao passageiro.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400" u="sng" dirty="0">
                          <a:sym typeface="Wingdings" panose="05000000000000000000" pitchFamily="2" charset="2"/>
                        </a:rPr>
                        <a:t>Frequência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: 100/dia.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95434"/>
                  </a:ext>
                </a:extLst>
              </a:tr>
            </a:tbl>
          </a:graphicData>
        </a:graphic>
      </p:graphicFrame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381FE2D-0387-6094-2CEA-AA4CBDBA3BFC}"/>
              </a:ext>
            </a:extLst>
          </p:cNvPr>
          <p:cNvSpPr txBox="1">
            <a:spLocks/>
          </p:cNvSpPr>
          <p:nvPr/>
        </p:nvSpPr>
        <p:spPr>
          <a:xfrm>
            <a:off x="591251" y="3553334"/>
            <a:ext cx="1618550" cy="2316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/>
              <a:t>1. Listar os requisitos</a:t>
            </a:r>
          </a:p>
          <a:p>
            <a:r>
              <a:rPr lang="pt-BR">
                <a:highlight>
                  <a:srgbClr val="FFFF00"/>
                </a:highlight>
              </a:rPr>
              <a:t>2. MIR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388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</a:t>
            </a:r>
            <a:r>
              <a:rPr lang="pt-BR"/>
              <a:t>itens elementares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F6D93A00-9A0D-4023-8EE1-E81B895E4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02289"/>
              </p:ext>
            </p:extLst>
          </p:nvPr>
        </p:nvGraphicFramePr>
        <p:xfrm>
          <a:off x="1572637" y="2220520"/>
          <a:ext cx="7134260" cy="283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3293">
                  <a:extLst>
                    <a:ext uri="{9D8B030D-6E8A-4147-A177-3AD203B41FA5}">
                      <a16:colId xmlns:a16="http://schemas.microsoft.com/office/drawing/2014/main" val="2722184494"/>
                    </a:ext>
                  </a:extLst>
                </a:gridCol>
                <a:gridCol w="2227384">
                  <a:extLst>
                    <a:ext uri="{9D8B030D-6E8A-4147-A177-3AD203B41FA5}">
                      <a16:colId xmlns:a16="http://schemas.microsoft.com/office/drawing/2014/main" val="2351948372"/>
                    </a:ext>
                  </a:extLst>
                </a:gridCol>
                <a:gridCol w="1400018">
                  <a:extLst>
                    <a:ext uri="{9D8B030D-6E8A-4147-A177-3AD203B41FA5}">
                      <a16:colId xmlns:a16="http://schemas.microsoft.com/office/drawing/2014/main" val="481955610"/>
                    </a:ext>
                  </a:extLst>
                </a:gridCol>
                <a:gridCol w="1783565">
                  <a:extLst>
                    <a:ext uri="{9D8B030D-6E8A-4147-A177-3AD203B41FA5}">
                      <a16:colId xmlns:a16="http://schemas.microsoft.com/office/drawing/2014/main" val="136319091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Ator: Motorista     Objetivo 1: Ver oferta de corrida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26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Domínio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err="1"/>
                        <a:t>Id_cliente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Id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Num. Sequencial 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Gerado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6581"/>
                  </a:ext>
                </a:extLst>
              </a:tr>
              <a:tr h="202150">
                <a:tc>
                  <a:txBody>
                    <a:bodyPr/>
                    <a:lstStyle/>
                    <a:p>
                      <a:r>
                        <a:rPr lang="pt-BR" sz="1200" dirty="0" err="1"/>
                        <a:t>Nome_cliente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Nome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Str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4287"/>
                  </a:ext>
                </a:extLst>
              </a:tr>
              <a:tr h="202150">
                <a:tc>
                  <a:txBody>
                    <a:bodyPr/>
                    <a:lstStyle/>
                    <a:p>
                      <a:r>
                        <a:rPr lang="pt-BR" sz="1200" dirty="0" err="1"/>
                        <a:t>Avaliação_cliente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 de avaliação do cliente por outros motoristas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Num. 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{1..5}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78110"/>
                  </a:ext>
                </a:extLst>
              </a:tr>
              <a:tr h="202150">
                <a:tc>
                  <a:txBody>
                    <a:bodyPr/>
                    <a:lstStyle/>
                    <a:p>
                      <a:r>
                        <a:rPr lang="pt-BR" sz="1200" dirty="0" err="1"/>
                        <a:t>Ponto_partida_gps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Posição geográfica (</a:t>
                      </a:r>
                      <a:r>
                        <a:rPr lang="pt-BR" sz="1200" dirty="0" err="1"/>
                        <a:t>Lat</a:t>
                      </a:r>
                      <a:r>
                        <a:rPr lang="pt-BR" sz="1200" dirty="0"/>
                        <a:t>/</a:t>
                      </a:r>
                      <a:r>
                        <a:rPr lang="pt-BR" sz="1200" dirty="0" err="1"/>
                        <a:t>Long</a:t>
                      </a:r>
                      <a:r>
                        <a:rPr lang="pt-BR" sz="1200" dirty="0"/>
                        <a:t>) do passageiro pedindo corrida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Float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Coordenadas WGS 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99768"/>
                  </a:ext>
                </a:extLst>
              </a:tr>
              <a:tr h="202150">
                <a:tc>
                  <a:txBody>
                    <a:bodyPr/>
                    <a:lstStyle/>
                    <a:p>
                      <a:r>
                        <a:rPr lang="pt-BR" sz="1200" dirty="0" err="1"/>
                        <a:t>Dt_hr_pedido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Data e hora em que o passageiro fez o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Timestamp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1782"/>
                  </a:ext>
                </a:extLst>
              </a:tr>
            </a:tbl>
          </a:graphicData>
        </a:graphic>
      </p:graphicFrame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BA10906-8200-F452-96CE-628F2A6DB97A}"/>
              </a:ext>
            </a:extLst>
          </p:cNvPr>
          <p:cNvSpPr txBox="1">
            <a:spLocks/>
          </p:cNvSpPr>
          <p:nvPr/>
        </p:nvSpPr>
        <p:spPr>
          <a:xfrm>
            <a:off x="6961833" y="674914"/>
            <a:ext cx="1877367" cy="13933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/>
              <a:t>1. Listar os requisitos</a:t>
            </a:r>
          </a:p>
          <a:p>
            <a:r>
              <a:rPr lang="pt-BR">
                <a:highlight>
                  <a:srgbClr val="FFFF00"/>
                </a:highlight>
              </a:rPr>
              <a:t>2. MIR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09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404B-75C6-4C4C-9071-55FC484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Organizacionais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D18809A-0411-4881-B32E-D9F900FF62F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65045" y="3253635"/>
            <a:ext cx="2321755" cy="2749550"/>
          </a:xfrm>
        </p:spPr>
        <p:txBody>
          <a:bodyPr/>
          <a:lstStyle/>
          <a:p>
            <a:r>
              <a:rPr lang="pt-BR" dirty="0"/>
              <a:t>Conceito</a:t>
            </a:r>
          </a:p>
          <a:p>
            <a:pPr lvl="1"/>
            <a:r>
              <a:rPr lang="pt-BR" dirty="0"/>
              <a:t>Um conjunto de “sequencias admissíveis” de objetivos informacionais, que representa uma “linha de trabalho”, um “objetivo de negócio” relevante no domínio da aplicação, para um ou mais atores.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0D9432B-B37E-4D5A-B2D2-3466094FF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pic>
        <p:nvPicPr>
          <p:cNvPr id="8" name="Imagem 7" descr="Alfinetes coloridos conectados por uma linha">
            <a:extLst>
              <a:ext uri="{FF2B5EF4-FFF2-40B4-BE49-F238E27FC236}">
                <a16:creationId xmlns:a16="http://schemas.microsoft.com/office/drawing/2014/main" id="{B9BED951-1477-4A23-9FE1-21A0A5F37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13" y="531725"/>
            <a:ext cx="1909187" cy="12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DDBC-60D4-4152-8243-E33604C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828800"/>
          </a:xfrm>
        </p:spPr>
        <p:txBody>
          <a:bodyPr/>
          <a:lstStyle/>
          <a:p>
            <a:r>
              <a:rPr lang="pt-BR" dirty="0"/>
              <a:t>Sequências admissíveis de Objetivos Informacionais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0AE07-D361-4340-951C-39CC6ACA2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Fortuna, M. H., &amp; Borges, M. R. S. (2005). MODELAGEM INFORMACIONAL DE REQUISITOS. </a:t>
            </a:r>
            <a:r>
              <a:rPr lang="pt-BR" i="1" dirty="0">
                <a:effectLst/>
              </a:rPr>
              <a:t>Workshop Em Engenharia de Requisitos</a:t>
            </a:r>
            <a:r>
              <a:rPr lang="pt-BR" dirty="0">
                <a:effectLst/>
              </a:rPr>
              <a:t>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2E506A-A427-4D36-9CDC-ED0DAF6ADC56}"/>
              </a:ext>
            </a:extLst>
          </p:cNvPr>
          <p:cNvSpPr txBox="1"/>
          <p:nvPr/>
        </p:nvSpPr>
        <p:spPr>
          <a:xfrm>
            <a:off x="5907588" y="2937231"/>
            <a:ext cx="2684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Sequencia de objetivos informacionais em relação de dependência temporal </a:t>
            </a:r>
            <a:r>
              <a:rPr lang="pt-BR" sz="1400" b="1" dirty="0" err="1"/>
              <a:t>dt</a:t>
            </a:r>
            <a:endParaRPr lang="pt-BR" sz="1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0D0E6A-B0D2-42B4-91B5-0FD48FB76A60}"/>
              </a:ext>
            </a:extLst>
          </p:cNvPr>
          <p:cNvSpPr txBox="1"/>
          <p:nvPr/>
        </p:nvSpPr>
        <p:spPr>
          <a:xfrm>
            <a:off x="5907588" y="3919689"/>
            <a:ext cx="2684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Sequencia de objetivos informacionais em relação de incompatibilidade </a:t>
            </a:r>
            <a:r>
              <a:rPr lang="pt-BR" sz="1400" b="1" dirty="0" err="1"/>
              <a:t>ic</a:t>
            </a:r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F99E61-F0B2-437D-BFB1-42878CF64630}"/>
              </a:ext>
            </a:extLst>
          </p:cNvPr>
          <p:cNvSpPr txBox="1"/>
          <p:nvPr/>
        </p:nvSpPr>
        <p:spPr>
          <a:xfrm>
            <a:off x="5907588" y="4832754"/>
            <a:ext cx="2684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Sequencia de objetivos informacionais em relação de incompatibilidade </a:t>
            </a:r>
            <a:r>
              <a:rPr lang="pt-BR" sz="1400" b="1" dirty="0" err="1"/>
              <a:t>ic</a:t>
            </a:r>
            <a:r>
              <a:rPr lang="pt-BR" sz="1400" b="1" dirty="0"/>
              <a:t> </a:t>
            </a:r>
            <a:r>
              <a:rPr lang="pt-BR" sz="1400" dirty="0"/>
              <a:t>em apenas um sentido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6B15801C-F8D7-4E56-BE87-E3732C6D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585" y="1847543"/>
            <a:ext cx="4859215" cy="450850"/>
          </a:xfrm>
        </p:spPr>
        <p:txBody>
          <a:bodyPr/>
          <a:lstStyle/>
          <a:p>
            <a:pPr lvl="1"/>
            <a:r>
              <a:rPr lang="pt-BR" dirty="0"/>
              <a:t>Sejam a e b objetivos informacionais: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D16285A-9EFC-3F6F-9584-C456F82BD930}"/>
              </a:ext>
            </a:extLst>
          </p:cNvPr>
          <p:cNvSpPr/>
          <p:nvPr/>
        </p:nvSpPr>
        <p:spPr>
          <a:xfrm>
            <a:off x="552243" y="304887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971CF6C-A99C-DA95-3E2A-683DBB3869EB}"/>
              </a:ext>
            </a:extLst>
          </p:cNvPr>
          <p:cNvSpPr/>
          <p:nvPr/>
        </p:nvSpPr>
        <p:spPr>
          <a:xfrm>
            <a:off x="2280976" y="304887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b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36FD4F7-A721-C472-0773-B92E9D7B9AD6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1188850" y="3361394"/>
            <a:ext cx="109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290C826-07F5-CC6E-A483-108D73D3C760}"/>
                  </a:ext>
                </a:extLst>
              </p:cNvPr>
              <p:cNvSpPr txBox="1"/>
              <p:nvPr/>
            </p:nvSpPr>
            <p:spPr>
              <a:xfrm>
                <a:off x="3410826" y="3222893"/>
                <a:ext cx="1124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290C826-07F5-CC6E-A483-108D73D3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26" y="3222893"/>
                <a:ext cx="1124026" cy="276999"/>
              </a:xfrm>
              <a:prstGeom prst="rect">
                <a:avLst/>
              </a:prstGeom>
              <a:blipFill>
                <a:blip r:embed="rId3"/>
                <a:stretch>
                  <a:fillRect t="-6667" r="-4348"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C7A23A-ABCE-5BE7-62A8-05AA3F4C2B3C}"/>
                  </a:ext>
                </a:extLst>
              </p:cNvPr>
              <p:cNvSpPr txBox="1"/>
              <p:nvPr/>
            </p:nvSpPr>
            <p:spPr>
              <a:xfrm>
                <a:off x="3432467" y="4192402"/>
                <a:ext cx="1080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𝒊𝒄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C7A23A-ABCE-5BE7-62A8-05AA3F4C2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67" y="4192402"/>
                <a:ext cx="1080744" cy="276999"/>
              </a:xfrm>
              <a:prstGeom prst="rect">
                <a:avLst/>
              </a:prstGeom>
              <a:blipFill>
                <a:blip r:embed="rId4"/>
                <a:stretch>
                  <a:fillRect t="-4444" r="-4520"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C7185D08-4822-C1C6-FD2E-86FEF00B8C59}"/>
              </a:ext>
            </a:extLst>
          </p:cNvPr>
          <p:cNvSpPr/>
          <p:nvPr/>
        </p:nvSpPr>
        <p:spPr>
          <a:xfrm>
            <a:off x="552243" y="404292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D8331FD-C802-278E-1716-E83E4D8A7874}"/>
              </a:ext>
            </a:extLst>
          </p:cNvPr>
          <p:cNvSpPr/>
          <p:nvPr/>
        </p:nvSpPr>
        <p:spPr>
          <a:xfrm>
            <a:off x="2280976" y="404292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60CB4A2-7AE7-A1C7-E5E0-C878EA4E025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188850" y="4355439"/>
            <a:ext cx="1092126" cy="0"/>
          </a:xfrm>
          <a:prstGeom prst="straightConnector1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BFCA06E1-BFC9-E120-9DCC-7A9BA246C9DE}"/>
              </a:ext>
            </a:extLst>
          </p:cNvPr>
          <p:cNvSpPr/>
          <p:nvPr/>
        </p:nvSpPr>
        <p:spPr>
          <a:xfrm>
            <a:off x="552243" y="501872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8C33692-562D-208C-3A35-EB5EE3A9DB78}"/>
              </a:ext>
            </a:extLst>
          </p:cNvPr>
          <p:cNvSpPr/>
          <p:nvPr/>
        </p:nvSpPr>
        <p:spPr>
          <a:xfrm>
            <a:off x="2280976" y="501872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b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92CF2B2-94DF-FAFC-8F33-879EE5B0B65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188850" y="5331243"/>
            <a:ext cx="1092126" cy="0"/>
          </a:xfrm>
          <a:prstGeom prst="straightConnector1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3733A27-28B0-DCFB-8D85-81152905A6C1}"/>
                  </a:ext>
                </a:extLst>
              </p:cNvPr>
              <p:cNvSpPr txBox="1"/>
              <p:nvPr/>
            </p:nvSpPr>
            <p:spPr>
              <a:xfrm>
                <a:off x="3367567" y="5171309"/>
                <a:ext cx="240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𝒊𝒄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𝒊𝒄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3733A27-28B0-DCFB-8D85-81152905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67" y="5171309"/>
                <a:ext cx="2408865" cy="276999"/>
              </a:xfrm>
              <a:prstGeom prst="rect">
                <a:avLst/>
              </a:prstGeom>
              <a:blipFill>
                <a:blip r:embed="rId5"/>
                <a:stretch>
                  <a:fillRect t="-2174" r="-1263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3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7D55-3869-45CC-A63A-BB65764B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2949"/>
            <a:ext cx="3182052" cy="1300879"/>
          </a:xfrm>
        </p:spPr>
        <p:txBody>
          <a:bodyPr/>
          <a:lstStyle/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Atender Passageiro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7D73D-42A9-4BCA-8BF4-CB2A679DF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222F7031-40BA-A9F8-EB57-4FA662031E0E}"/>
              </a:ext>
            </a:extLst>
          </p:cNvPr>
          <p:cNvSpPr/>
          <p:nvPr/>
        </p:nvSpPr>
        <p:spPr>
          <a:xfrm>
            <a:off x="3916315" y="452972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7C8E2B-313D-7F32-62F0-6D98E29D53EA}"/>
              </a:ext>
            </a:extLst>
          </p:cNvPr>
          <p:cNvSpPr/>
          <p:nvPr/>
        </p:nvSpPr>
        <p:spPr>
          <a:xfrm>
            <a:off x="1729922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B8BAADCD-D087-239E-DA3B-94C8B0EF8536}"/>
              </a:ext>
            </a:extLst>
          </p:cNvPr>
          <p:cNvSpPr/>
          <p:nvPr/>
        </p:nvSpPr>
        <p:spPr>
          <a:xfrm>
            <a:off x="1928861" y="204343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D612924-D726-902A-20EF-B936A9E268C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2048225" y="230265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2A3DD82A-3636-9E9F-7AED-0186D4A71AD0}"/>
              </a:ext>
            </a:extLst>
          </p:cNvPr>
          <p:cNvSpPr/>
          <p:nvPr/>
        </p:nvSpPr>
        <p:spPr>
          <a:xfrm>
            <a:off x="3458655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62773D-6F4F-12DC-FBB5-471A668F467E}"/>
              </a:ext>
            </a:extLst>
          </p:cNvPr>
          <p:cNvSpPr txBox="1"/>
          <p:nvPr/>
        </p:nvSpPr>
        <p:spPr>
          <a:xfrm>
            <a:off x="1456555" y="349880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Pedir corrida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50E294-B715-B50D-9207-02492575553F}"/>
              </a:ext>
            </a:extLst>
          </p:cNvPr>
          <p:cNvSpPr txBox="1"/>
          <p:nvPr/>
        </p:nvSpPr>
        <p:spPr>
          <a:xfrm>
            <a:off x="3747122" y="5391204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Recusar corrida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583DA2-C327-09CD-EC5E-B0A2761961AF}"/>
              </a:ext>
            </a:extLst>
          </p:cNvPr>
          <p:cNvSpPr txBox="1"/>
          <p:nvPr/>
        </p:nvSpPr>
        <p:spPr>
          <a:xfrm>
            <a:off x="6537518" y="552200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Avaliar corrida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3A8C0B-87C5-58E8-42CD-A5E9F87C78DA}"/>
              </a:ext>
            </a:extLst>
          </p:cNvPr>
          <p:cNvSpPr txBox="1"/>
          <p:nvPr/>
        </p:nvSpPr>
        <p:spPr>
          <a:xfrm>
            <a:off x="3185289" y="2466302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Ver oferta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9701798-FE98-3783-2D9B-E6A2CDB50C4D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2366529" y="3116484"/>
            <a:ext cx="109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761F9C45-FCAB-A783-E183-FE177A0DF07B}"/>
              </a:ext>
            </a:extLst>
          </p:cNvPr>
          <p:cNvSpPr/>
          <p:nvPr/>
        </p:nvSpPr>
        <p:spPr>
          <a:xfrm>
            <a:off x="5243333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BCA8BA-E59D-FD5B-77BA-2F1FB065C71C}"/>
              </a:ext>
            </a:extLst>
          </p:cNvPr>
          <p:cNvSpPr txBox="1"/>
          <p:nvPr/>
        </p:nvSpPr>
        <p:spPr>
          <a:xfrm>
            <a:off x="4969967" y="2466302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Atender corrida</a:t>
            </a: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82C78236-7CEC-8DB4-B38B-9D8B6E187B0C}"/>
              </a:ext>
            </a:extLst>
          </p:cNvPr>
          <p:cNvSpPr/>
          <p:nvPr/>
        </p:nvSpPr>
        <p:spPr>
          <a:xfrm>
            <a:off x="7195097" y="272873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EC135FA-5F76-299D-02C5-A31268EE3DF0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4095262" y="3116484"/>
            <a:ext cx="1148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96C9C47-1B42-A9DA-4635-D5920EE591E5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879940" y="3116483"/>
            <a:ext cx="1315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0683B15-D118-E720-7D86-51D79A388FFA}"/>
              </a:ext>
            </a:extLst>
          </p:cNvPr>
          <p:cNvSpPr txBox="1"/>
          <p:nvPr/>
        </p:nvSpPr>
        <p:spPr>
          <a:xfrm>
            <a:off x="6911290" y="2486458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Fechar corrida</a:t>
            </a:r>
          </a:p>
        </p:txBody>
      </p:sp>
      <p:sp>
        <p:nvSpPr>
          <p:cNvPr id="30" name="Círculo: Vazio 29">
            <a:extLst>
              <a:ext uri="{FF2B5EF4-FFF2-40B4-BE49-F238E27FC236}">
                <a16:creationId xmlns:a16="http://schemas.microsoft.com/office/drawing/2014/main" id="{ED56DEFC-6417-7266-303C-D813EE31A92A}"/>
              </a:ext>
            </a:extLst>
          </p:cNvPr>
          <p:cNvSpPr/>
          <p:nvPr/>
        </p:nvSpPr>
        <p:spPr>
          <a:xfrm>
            <a:off x="6728922" y="461983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2765DC5-6FA3-8914-D865-F47798957579}"/>
              </a:ext>
            </a:extLst>
          </p:cNvPr>
          <p:cNvCxnSpPr>
            <a:stCxn id="14" idx="4"/>
            <a:endCxn id="5" idx="0"/>
          </p:cNvCxnSpPr>
          <p:nvPr/>
        </p:nvCxnSpPr>
        <p:spPr>
          <a:xfrm>
            <a:off x="3776959" y="3429000"/>
            <a:ext cx="561832" cy="11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BA1CD3E-489C-F4C0-9291-238FC51C3EB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2273300" y="3337466"/>
            <a:ext cx="1766755" cy="1305825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E4C5D7E-6406-3682-FC80-2BE4900EF16D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flipH="1">
            <a:off x="7151398" y="3504234"/>
            <a:ext cx="466175" cy="111559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261F0A7-B9F5-07C7-C0A3-7744E652B64A}"/>
              </a:ext>
            </a:extLst>
          </p:cNvPr>
          <p:cNvSpPr txBox="1">
            <a:spLocks/>
          </p:cNvSpPr>
          <p:nvPr/>
        </p:nvSpPr>
        <p:spPr>
          <a:xfrm>
            <a:off x="6911290" y="558844"/>
            <a:ext cx="2321755" cy="16554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/>
              <a:t>1. Listar os requisitos</a:t>
            </a:r>
          </a:p>
          <a:p>
            <a:r>
              <a:rPr lang="pt-BR">
                <a:highlight>
                  <a:srgbClr val="FFFF00"/>
                </a:highlight>
              </a:rPr>
              <a:t>2. MIR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570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FF71-A2A9-4AED-B7AA-0DE4C14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1695849"/>
          </a:xfrm>
        </p:spPr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9B585E7B-B9E7-B792-1FE2-3D028B20654E}"/>
              </a:ext>
            </a:extLst>
          </p:cNvPr>
          <p:cNvSpPr txBox="1">
            <a:spLocks/>
          </p:cNvSpPr>
          <p:nvPr/>
        </p:nvSpPr>
        <p:spPr>
          <a:xfrm>
            <a:off x="6405749" y="79753"/>
            <a:ext cx="2640634" cy="2215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 sz="133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3300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330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3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01</a:t>
            </a:r>
            <a:endParaRPr kumimoji="0" lang="pt-BR" sz="133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2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B4853D-CC11-4684-AEA0-1FCB2DD8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A55B8FE-7653-9EC5-87BC-B70A821B0DFE}"/>
              </a:ext>
            </a:extLst>
          </p:cNvPr>
          <p:cNvSpPr/>
          <p:nvPr/>
        </p:nvSpPr>
        <p:spPr>
          <a:xfrm>
            <a:off x="1734898" y="1821764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E9FFD40B-BAC0-51E0-C01F-710583D3B71C}"/>
              </a:ext>
            </a:extLst>
          </p:cNvPr>
          <p:cNvSpPr/>
          <p:nvPr/>
        </p:nvSpPr>
        <p:spPr>
          <a:xfrm>
            <a:off x="1734897" y="3299391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A044415-F64F-9E3C-EDFA-A3E3606F7F4B}"/>
              </a:ext>
            </a:extLst>
          </p:cNvPr>
          <p:cNvSpPr/>
          <p:nvPr/>
        </p:nvSpPr>
        <p:spPr>
          <a:xfrm>
            <a:off x="2671328" y="1638855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201A1B0-0948-4424-D3DE-C399A321038A}"/>
              </a:ext>
            </a:extLst>
          </p:cNvPr>
          <p:cNvSpPr/>
          <p:nvPr/>
        </p:nvSpPr>
        <p:spPr>
          <a:xfrm>
            <a:off x="2671328" y="311648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35D0E1F-3516-E274-B0F6-EF905DE5263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856509" y="1951372"/>
            <a:ext cx="81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6D955F6-4B0D-94DB-41B4-E2724BE338A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307935" y="1951372"/>
            <a:ext cx="622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71CBEE4-3B83-2D10-79FB-ABBCB92AEAC7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73624" y="3428999"/>
            <a:ext cx="697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A54E2E0-00F0-7965-9C27-3939E4669411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307935" y="3428999"/>
            <a:ext cx="622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57943B-3CD3-BC9A-4EB9-9C4276535E6C}"/>
              </a:ext>
            </a:extLst>
          </p:cNvPr>
          <p:cNvSpPr txBox="1"/>
          <p:nvPr/>
        </p:nvSpPr>
        <p:spPr>
          <a:xfrm>
            <a:off x="2346885" y="2383633"/>
            <a:ext cx="1321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(Aluno) Fazer login como aluno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7E47A72-515C-6604-9C4C-7767439FACB8}"/>
              </a:ext>
            </a:extLst>
          </p:cNvPr>
          <p:cNvSpPr txBox="1"/>
          <p:nvPr/>
        </p:nvSpPr>
        <p:spPr>
          <a:xfrm>
            <a:off x="3687334" y="2383633"/>
            <a:ext cx="1321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(Aluno) Escolher Major</a:t>
            </a: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72AD63F5-BA61-B5DB-9200-1EA34096179D}"/>
              </a:ext>
            </a:extLst>
          </p:cNvPr>
          <p:cNvSpPr/>
          <p:nvPr/>
        </p:nvSpPr>
        <p:spPr>
          <a:xfrm>
            <a:off x="3925764" y="1558634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C79664-1232-AD2C-5A0D-D05F99469F07}"/>
              </a:ext>
            </a:extLst>
          </p:cNvPr>
          <p:cNvSpPr txBox="1"/>
          <p:nvPr/>
        </p:nvSpPr>
        <p:spPr>
          <a:xfrm>
            <a:off x="2283159" y="3861259"/>
            <a:ext cx="144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(ADM) Fazer login como administrador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A03C1F-8623-4C9D-5271-010095B37933}"/>
              </a:ext>
            </a:extLst>
          </p:cNvPr>
          <p:cNvSpPr txBox="1"/>
          <p:nvPr/>
        </p:nvSpPr>
        <p:spPr>
          <a:xfrm>
            <a:off x="3687334" y="3861259"/>
            <a:ext cx="1321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(ADM) Inserir Majors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4A85AD0F-8C18-18CA-41C6-3BB0BC2823B5}"/>
              </a:ext>
            </a:extLst>
          </p:cNvPr>
          <p:cNvSpPr/>
          <p:nvPr/>
        </p:nvSpPr>
        <p:spPr>
          <a:xfrm>
            <a:off x="3925764" y="3041246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3797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7D55-3869-45CC-A63A-BB65764B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errado</a:t>
            </a:r>
            <a:br>
              <a:rPr lang="pt-BR" dirty="0"/>
            </a:br>
            <a:r>
              <a:rPr lang="pt-BR" dirty="0"/>
              <a:t>“</a:t>
            </a:r>
            <a:r>
              <a:rPr lang="pt-BR" i="1" dirty="0"/>
              <a:t>over</a:t>
            </a:r>
            <a:r>
              <a:rPr lang="pt-BR" dirty="0"/>
              <a:t>”</a:t>
            </a:r>
            <a:br>
              <a:rPr lang="pt-BR" dirty="0"/>
            </a:br>
            <a:r>
              <a:rPr lang="pt-BR" dirty="0"/>
              <a:t>Atender Passageiro</a:t>
            </a:r>
          </a:p>
        </p:txBody>
      </p:sp>
      <p:sp>
        <p:nvSpPr>
          <p:cNvPr id="65" name="Espaço Reservado para Conteúdo 64">
            <a:extLst>
              <a:ext uri="{FF2B5EF4-FFF2-40B4-BE49-F238E27FC236}">
                <a16:creationId xmlns:a16="http://schemas.microsoft.com/office/drawing/2014/main" id="{45B8EF8F-1207-05E2-10DA-1B68FBD1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Lembrar de ser objetivo e focar no que diz respeito ao fluxo sistêmico e informacional</a:t>
            </a:r>
          </a:p>
        </p:txBody>
      </p:sp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8DA66A77-1C1D-89F5-331E-ED27B2326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222F7031-40BA-A9F8-EB57-4FA662031E0E}"/>
              </a:ext>
            </a:extLst>
          </p:cNvPr>
          <p:cNvSpPr/>
          <p:nvPr/>
        </p:nvSpPr>
        <p:spPr>
          <a:xfrm>
            <a:off x="1496428" y="467235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7C8E2B-313D-7F32-62F0-6D98E29D53EA}"/>
              </a:ext>
            </a:extLst>
          </p:cNvPr>
          <p:cNvSpPr/>
          <p:nvPr/>
        </p:nvSpPr>
        <p:spPr>
          <a:xfrm>
            <a:off x="646050" y="275259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B8BAADCD-D087-239E-DA3B-94C8B0EF8536}"/>
              </a:ext>
            </a:extLst>
          </p:cNvPr>
          <p:cNvSpPr/>
          <p:nvPr/>
        </p:nvSpPr>
        <p:spPr>
          <a:xfrm>
            <a:off x="844989" y="1992061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D612924-D726-902A-20EF-B936A9E268C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964353" y="2251278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2A3DD82A-3636-9E9F-7AED-0186D4A71AD0}"/>
              </a:ext>
            </a:extLst>
          </p:cNvPr>
          <p:cNvSpPr/>
          <p:nvPr/>
        </p:nvSpPr>
        <p:spPr>
          <a:xfrm>
            <a:off x="3331593" y="276584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62773D-6F4F-12DC-FBB5-471A668F467E}"/>
              </a:ext>
            </a:extLst>
          </p:cNvPr>
          <p:cNvSpPr txBox="1"/>
          <p:nvPr/>
        </p:nvSpPr>
        <p:spPr>
          <a:xfrm>
            <a:off x="422958" y="3392134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Pedir corrida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50E294-B715-B50D-9207-02492575553F}"/>
              </a:ext>
            </a:extLst>
          </p:cNvPr>
          <p:cNvSpPr txBox="1"/>
          <p:nvPr/>
        </p:nvSpPr>
        <p:spPr>
          <a:xfrm>
            <a:off x="1327235" y="5533838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Recusar corrida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583DA2-C327-09CD-EC5E-B0A2761961AF}"/>
              </a:ext>
            </a:extLst>
          </p:cNvPr>
          <p:cNvSpPr txBox="1"/>
          <p:nvPr/>
        </p:nvSpPr>
        <p:spPr>
          <a:xfrm>
            <a:off x="6537518" y="552200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Avaliar corrida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3A8C0B-87C5-58E8-42CD-A5E9F87C78DA}"/>
              </a:ext>
            </a:extLst>
          </p:cNvPr>
          <p:cNvSpPr txBox="1"/>
          <p:nvPr/>
        </p:nvSpPr>
        <p:spPr>
          <a:xfrm>
            <a:off x="3185289" y="2466302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Ver oferta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9701798-FE98-3783-2D9B-E6A2CDB50C4D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282657" y="3065109"/>
            <a:ext cx="696058" cy="1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761F9C45-FCAB-A783-E183-FE177A0DF07B}"/>
              </a:ext>
            </a:extLst>
          </p:cNvPr>
          <p:cNvSpPr/>
          <p:nvPr/>
        </p:nvSpPr>
        <p:spPr>
          <a:xfrm>
            <a:off x="4857498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BCA8BA-E59D-FD5B-77BA-2F1FB065C71C}"/>
              </a:ext>
            </a:extLst>
          </p:cNvPr>
          <p:cNvSpPr txBox="1"/>
          <p:nvPr/>
        </p:nvSpPr>
        <p:spPr>
          <a:xfrm>
            <a:off x="4679486" y="2486458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Atender corrida</a:t>
            </a: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82C78236-7CEC-8DB4-B38B-9D8B6E187B0C}"/>
              </a:ext>
            </a:extLst>
          </p:cNvPr>
          <p:cNvSpPr/>
          <p:nvPr/>
        </p:nvSpPr>
        <p:spPr>
          <a:xfrm>
            <a:off x="7361962" y="274300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96C9C47-1B42-A9DA-4635-D5920EE591E5}"/>
              </a:ext>
            </a:extLst>
          </p:cNvPr>
          <p:cNvCxnSpPr>
            <a:cxnSpLocks/>
            <a:stCxn id="22" idx="6"/>
            <a:endCxn id="59" idx="2"/>
          </p:cNvCxnSpPr>
          <p:nvPr/>
        </p:nvCxnSpPr>
        <p:spPr>
          <a:xfrm>
            <a:off x="5494105" y="3116484"/>
            <a:ext cx="726532" cy="1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0683B15-D118-E720-7D86-51D79A388FFA}"/>
              </a:ext>
            </a:extLst>
          </p:cNvPr>
          <p:cNvSpPr txBox="1"/>
          <p:nvPr/>
        </p:nvSpPr>
        <p:spPr>
          <a:xfrm>
            <a:off x="7144727" y="248139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Fechar corrida</a:t>
            </a:r>
          </a:p>
        </p:txBody>
      </p:sp>
      <p:sp>
        <p:nvSpPr>
          <p:cNvPr id="30" name="Círculo: Vazio 29">
            <a:extLst>
              <a:ext uri="{FF2B5EF4-FFF2-40B4-BE49-F238E27FC236}">
                <a16:creationId xmlns:a16="http://schemas.microsoft.com/office/drawing/2014/main" id="{ED56DEFC-6417-7266-303C-D813EE31A92A}"/>
              </a:ext>
            </a:extLst>
          </p:cNvPr>
          <p:cNvSpPr/>
          <p:nvPr/>
        </p:nvSpPr>
        <p:spPr>
          <a:xfrm>
            <a:off x="6728922" y="461983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2765DC5-6FA3-8914-D865-F47798957579}"/>
              </a:ext>
            </a:extLst>
          </p:cNvPr>
          <p:cNvCxnSpPr>
            <a:cxnSpLocks/>
            <a:stCxn id="14" idx="5"/>
            <a:endCxn id="45" idx="0"/>
          </p:cNvCxnSpPr>
          <p:nvPr/>
        </p:nvCxnSpPr>
        <p:spPr>
          <a:xfrm>
            <a:off x="3874971" y="3299341"/>
            <a:ext cx="180880" cy="7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BA1CD3E-489C-F4C0-9291-238FC51C3EBB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964354" y="3377625"/>
            <a:ext cx="655814" cy="1408300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E4C5D7E-6406-3682-FC80-2BE4900EF16D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flipH="1">
            <a:off x="7151398" y="3518508"/>
            <a:ext cx="633040" cy="110132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8FE0CF1-EB36-EEED-1B37-441FA38CE76E}"/>
              </a:ext>
            </a:extLst>
          </p:cNvPr>
          <p:cNvSpPr/>
          <p:nvPr/>
        </p:nvSpPr>
        <p:spPr>
          <a:xfrm>
            <a:off x="1978715" y="2765842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6F7C62-A9A9-C79A-76ED-9EA7F32C33F6}"/>
              </a:ext>
            </a:extLst>
          </p:cNvPr>
          <p:cNvSpPr txBox="1"/>
          <p:nvPr/>
        </p:nvSpPr>
        <p:spPr>
          <a:xfrm>
            <a:off x="1850959" y="2351928"/>
            <a:ext cx="1008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Aguardar </a:t>
            </a:r>
          </a:p>
          <a:p>
            <a:r>
              <a:rPr lang="pt-BR" sz="1100" dirty="0"/>
              <a:t>atendimento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3D99D4C-4D1F-80CC-9DC0-6B4AB0EB206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2615322" y="3078359"/>
            <a:ext cx="71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6CF0BF34-F2F0-6AB9-7DDA-148DEEE90FB0}"/>
              </a:ext>
            </a:extLst>
          </p:cNvPr>
          <p:cNvSpPr/>
          <p:nvPr/>
        </p:nvSpPr>
        <p:spPr>
          <a:xfrm>
            <a:off x="3737547" y="4091524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?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38DE71A-E253-04AF-1503-7A8EE0FC2AB5}"/>
              </a:ext>
            </a:extLst>
          </p:cNvPr>
          <p:cNvSpPr txBox="1"/>
          <p:nvPr/>
        </p:nvSpPr>
        <p:spPr>
          <a:xfrm>
            <a:off x="3604367" y="4729673"/>
            <a:ext cx="1091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(M) Decidir se quer ou não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5E6EB10-4D11-5ED2-4676-5C960623C441}"/>
              </a:ext>
            </a:extLst>
          </p:cNvPr>
          <p:cNvCxnSpPr>
            <a:stCxn id="45" idx="2"/>
            <a:endCxn id="5" idx="6"/>
          </p:cNvCxnSpPr>
          <p:nvPr/>
        </p:nvCxnSpPr>
        <p:spPr>
          <a:xfrm flipH="1">
            <a:off x="2341380" y="4404041"/>
            <a:ext cx="1396167" cy="6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7A51A9BB-EB79-CD43-1E81-732B8F352395}"/>
              </a:ext>
            </a:extLst>
          </p:cNvPr>
          <p:cNvCxnSpPr>
            <a:stCxn id="45" idx="7"/>
            <a:endCxn id="22" idx="3"/>
          </p:cNvCxnSpPr>
          <p:nvPr/>
        </p:nvCxnSpPr>
        <p:spPr>
          <a:xfrm flipV="1">
            <a:off x="4280925" y="3337466"/>
            <a:ext cx="669802" cy="8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E137E703-370C-2318-A2B1-8FF224CB2398}"/>
              </a:ext>
            </a:extLst>
          </p:cNvPr>
          <p:cNvSpPr/>
          <p:nvPr/>
        </p:nvSpPr>
        <p:spPr>
          <a:xfrm>
            <a:off x="6220637" y="2818240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?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25F3BA1-20D1-E99B-3D8C-BCE934B57622}"/>
              </a:ext>
            </a:extLst>
          </p:cNvPr>
          <p:cNvSpPr txBox="1"/>
          <p:nvPr/>
        </p:nvSpPr>
        <p:spPr>
          <a:xfrm>
            <a:off x="6092052" y="3539595"/>
            <a:ext cx="865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(M) Pegar passageiro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5EA7C4E-FFFC-2CED-37C1-147A83C85581}"/>
              </a:ext>
            </a:extLst>
          </p:cNvPr>
          <p:cNvCxnSpPr>
            <a:stCxn id="59" idx="6"/>
            <a:endCxn id="24" idx="2"/>
          </p:cNvCxnSpPr>
          <p:nvPr/>
        </p:nvCxnSpPr>
        <p:spPr>
          <a:xfrm>
            <a:off x="6857244" y="3130757"/>
            <a:ext cx="50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56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7D55-3869-45CC-A63A-BB65764B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2949"/>
            <a:ext cx="3182052" cy="1300879"/>
          </a:xfrm>
        </p:spPr>
        <p:txBody>
          <a:bodyPr/>
          <a:lstStyle/>
          <a:p>
            <a:r>
              <a:rPr lang="pt-BR" dirty="0"/>
              <a:t>Exemplo errado</a:t>
            </a:r>
            <a:br>
              <a:rPr lang="pt-BR" dirty="0"/>
            </a:br>
            <a:r>
              <a:rPr lang="pt-BR" i="1" dirty="0"/>
              <a:t>obscuro</a:t>
            </a:r>
            <a:br>
              <a:rPr lang="pt-BR" dirty="0"/>
            </a:br>
            <a:r>
              <a:rPr lang="pt-BR" dirty="0"/>
              <a:t>Atender Passageiro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7D73D-42A9-4BCA-8BF4-CB2A679DF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222F7031-40BA-A9F8-EB57-4FA662031E0E}"/>
              </a:ext>
            </a:extLst>
          </p:cNvPr>
          <p:cNvSpPr/>
          <p:nvPr/>
        </p:nvSpPr>
        <p:spPr>
          <a:xfrm>
            <a:off x="3916315" y="452972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7C8E2B-313D-7F32-62F0-6D98E29D53EA}"/>
              </a:ext>
            </a:extLst>
          </p:cNvPr>
          <p:cNvSpPr/>
          <p:nvPr/>
        </p:nvSpPr>
        <p:spPr>
          <a:xfrm>
            <a:off x="1729922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B8BAADCD-D087-239E-DA3B-94C8B0EF8536}"/>
              </a:ext>
            </a:extLst>
          </p:cNvPr>
          <p:cNvSpPr/>
          <p:nvPr/>
        </p:nvSpPr>
        <p:spPr>
          <a:xfrm>
            <a:off x="1928861" y="204343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D612924-D726-902A-20EF-B936A9E268C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2048225" y="230265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62773D-6F4F-12DC-FBB5-471A668F467E}"/>
              </a:ext>
            </a:extLst>
          </p:cNvPr>
          <p:cNvSpPr txBox="1"/>
          <p:nvPr/>
        </p:nvSpPr>
        <p:spPr>
          <a:xfrm>
            <a:off x="1456555" y="349880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Pedir corrida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50E294-B715-B50D-9207-02492575553F}"/>
              </a:ext>
            </a:extLst>
          </p:cNvPr>
          <p:cNvSpPr txBox="1"/>
          <p:nvPr/>
        </p:nvSpPr>
        <p:spPr>
          <a:xfrm>
            <a:off x="3747122" y="5391204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Recusar corrida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583DA2-C327-09CD-EC5E-B0A2761961AF}"/>
              </a:ext>
            </a:extLst>
          </p:cNvPr>
          <p:cNvSpPr txBox="1"/>
          <p:nvPr/>
        </p:nvSpPr>
        <p:spPr>
          <a:xfrm>
            <a:off x="6537518" y="552200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(P) Avaliar corrida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9701798-FE98-3783-2D9B-E6A2CDB50C4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2366529" y="3116483"/>
            <a:ext cx="4828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82C78236-7CEC-8DB4-B38B-9D8B6E187B0C}"/>
              </a:ext>
            </a:extLst>
          </p:cNvPr>
          <p:cNvSpPr/>
          <p:nvPr/>
        </p:nvSpPr>
        <p:spPr>
          <a:xfrm>
            <a:off x="7195097" y="272873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0683B15-D118-E720-7D86-51D79A388FFA}"/>
              </a:ext>
            </a:extLst>
          </p:cNvPr>
          <p:cNvSpPr txBox="1"/>
          <p:nvPr/>
        </p:nvSpPr>
        <p:spPr>
          <a:xfrm>
            <a:off x="6911290" y="2486458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(M) Fechar corrida</a:t>
            </a:r>
          </a:p>
        </p:txBody>
      </p:sp>
      <p:sp>
        <p:nvSpPr>
          <p:cNvPr id="30" name="Círculo: Vazio 29">
            <a:extLst>
              <a:ext uri="{FF2B5EF4-FFF2-40B4-BE49-F238E27FC236}">
                <a16:creationId xmlns:a16="http://schemas.microsoft.com/office/drawing/2014/main" id="{ED56DEFC-6417-7266-303C-D813EE31A92A}"/>
              </a:ext>
            </a:extLst>
          </p:cNvPr>
          <p:cNvSpPr/>
          <p:nvPr/>
        </p:nvSpPr>
        <p:spPr>
          <a:xfrm>
            <a:off x="6728922" y="4619831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E4C5D7E-6406-3682-FC80-2BE4900EF16D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flipH="1">
            <a:off x="7151398" y="3504234"/>
            <a:ext cx="466175" cy="111559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5C64E08-F2D0-7874-214C-4E60CB7C650F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2273300" y="3337466"/>
            <a:ext cx="1766755" cy="130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7EF37A4-378B-FE9E-AF41-51FD138DC94F}"/>
              </a:ext>
            </a:extLst>
          </p:cNvPr>
          <p:cNvCxnSpPr>
            <a:cxnSpLocks/>
            <a:stCxn id="5" idx="7"/>
            <a:endCxn id="24" idx="3"/>
          </p:cNvCxnSpPr>
          <p:nvPr/>
        </p:nvCxnSpPr>
        <p:spPr>
          <a:xfrm flipV="1">
            <a:off x="4637527" y="3390664"/>
            <a:ext cx="2681310" cy="1252627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Conteúdo 64">
            <a:extLst>
              <a:ext uri="{FF2B5EF4-FFF2-40B4-BE49-F238E27FC236}">
                <a16:creationId xmlns:a16="http://schemas.microsoft.com/office/drawing/2014/main" id="{A2D14DCC-3A5B-6E62-CFBA-30ADBE71D409}"/>
              </a:ext>
            </a:extLst>
          </p:cNvPr>
          <p:cNvSpPr txBox="1">
            <a:spLocks/>
          </p:cNvSpPr>
          <p:nvPr/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Lembrar de ser objetivo, focar no que diz respeito ao fluxo informacional e que seja inteligível para público não técnico.</a:t>
            </a:r>
          </a:p>
        </p:txBody>
      </p:sp>
    </p:spTree>
    <p:extLst>
      <p:ext uri="{BB962C8B-B14F-4D97-AF65-F5344CB8AC3E}">
        <p14:creationId xmlns:p14="http://schemas.microsoft.com/office/powerpoint/2010/main" val="311931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Dicas:</a:t>
            </a:r>
            <a:br>
              <a:rPr lang="pt-BR" dirty="0"/>
            </a:br>
            <a:r>
              <a:rPr lang="pt-BR" sz="2400" i="1" dirty="0"/>
              <a:t>as mesmas do Caso de Uso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r>
              <a:rPr lang="pt-BR" dirty="0"/>
              <a:t>Identificação de Atores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Quem precisa de apoio para as tarefas de trabalho do cotidiano ?</a:t>
            </a:r>
          </a:p>
          <a:p>
            <a:pPr lvl="1"/>
            <a:r>
              <a:rPr lang="pt-BR" dirty="0"/>
              <a:t>Quem é responsável pela administração do sistema ?</a:t>
            </a:r>
          </a:p>
          <a:p>
            <a:pPr lvl="1"/>
            <a:r>
              <a:rPr lang="pt-BR" dirty="0"/>
              <a:t>Quais são os dispositivos ou sistemas externos com os quais o sistema em análise precisa se comunicar ?</a:t>
            </a:r>
          </a:p>
          <a:p>
            <a:pPr lvl="1"/>
            <a:r>
              <a:rPr lang="pt-BR" dirty="0"/>
              <a:t>Quem está interessado nos resultados do sistema 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r>
              <a:rPr lang="pt-BR" dirty="0"/>
              <a:t>Identificação de objetivos informacionais</a:t>
            </a:r>
          </a:p>
          <a:p>
            <a:pPr lvl="1"/>
            <a:r>
              <a:rPr lang="pt-BR" dirty="0"/>
              <a:t>Quais são as principais tarefas que o ator precisa executar ?</a:t>
            </a:r>
          </a:p>
          <a:p>
            <a:pPr lvl="1"/>
            <a:r>
              <a:rPr lang="pt-BR" dirty="0"/>
              <a:t>O ator deseja consultar ou modificar uma informação contida no sistema ?</a:t>
            </a:r>
          </a:p>
          <a:p>
            <a:pPr lvl="1"/>
            <a:r>
              <a:rPr lang="pt-BR" dirty="0"/>
              <a:t>O ator deseja informar no sistema alguma mudança realizada em outros sistemas ?</a:t>
            </a:r>
          </a:p>
          <a:p>
            <a:pPr lvl="1"/>
            <a:r>
              <a:rPr lang="pt-BR" dirty="0"/>
              <a:t>O ator deveria ser informado sobre eventos inesperados dentro do sistema 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5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3EE8610-E1D7-4DA2-B05C-C14704E8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 interage com o sistema?</a:t>
            </a:r>
          </a:p>
          <a:p>
            <a:pPr lvl="1"/>
            <a:r>
              <a:rPr lang="pt-BR" dirty="0"/>
              <a:t>Quem são os atores (papéis) que interagem com que sistemas?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F9ACBAB-D940-4385-9F7F-BA27B61C13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O que os atores (papéis) podem fazer?</a:t>
            </a:r>
          </a:p>
          <a:p>
            <a:pPr lvl="1"/>
            <a:r>
              <a:rPr lang="pt-BR" dirty="0"/>
              <a:t>Através da diagramação, os casos de uso revelam onde cada ator pode interagir.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A4796970-C2ED-406E-9DC1-465E0B07916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dirty="0"/>
              <a:t>O que está sendo descrito?</a:t>
            </a:r>
          </a:p>
          <a:p>
            <a:pPr lvl="1"/>
            <a:r>
              <a:rPr lang="pt-BR" dirty="0"/>
              <a:t>Que sistema está sendo modelado? Sistema acadêmico? Financeiro? Etc.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48C66BAB-123D-4B73-A6BD-F4863417F733}"/>
              </a:ext>
            </a:extLst>
          </p:cNvPr>
          <p:cNvSpPr txBox="1">
            <a:spLocks/>
          </p:cNvSpPr>
          <p:nvPr/>
        </p:nvSpPr>
        <p:spPr>
          <a:xfrm>
            <a:off x="3827585" y="685800"/>
            <a:ext cx="4735502" cy="19910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O diagrama de casos de uso expressa as expectativas dos stakeholders, e pode ser usado durante todo o processo de análise e clarificação de requisitos.</a:t>
            </a:r>
          </a:p>
          <a:p>
            <a:r>
              <a:rPr lang="pt-BR" dirty="0"/>
              <a:t>O diagrama de casos de uso pode responder as três perguntas abaixo:</a:t>
            </a:r>
          </a:p>
        </p:txBody>
      </p:sp>
    </p:spTree>
    <p:extLst>
      <p:ext uri="{BB962C8B-B14F-4D97-AF65-F5344CB8AC3E}">
        <p14:creationId xmlns:p14="http://schemas.microsoft.com/office/powerpoint/2010/main" val="13051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Atores</a:t>
            </a:r>
          </a:p>
          <a:p>
            <a:pPr lvl="1"/>
            <a:r>
              <a:rPr lang="pt-BR" dirty="0"/>
              <a:t>Quem está interagindo com o sistema? O professor.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O que o ator pode fazer?</a:t>
            </a:r>
          </a:p>
          <a:p>
            <a:pPr lvl="1"/>
            <a:r>
              <a:rPr lang="pt-BR" dirty="0"/>
              <a:t>1) Consultar dados de aluno,</a:t>
            </a:r>
          </a:p>
          <a:p>
            <a:pPr lvl="1"/>
            <a:r>
              <a:rPr lang="pt-BR" dirty="0"/>
              <a:t>2) Submeter trabalho,</a:t>
            </a:r>
          </a:p>
          <a:p>
            <a:pPr lvl="1"/>
            <a:r>
              <a:rPr lang="pt-BR" dirty="0"/>
              <a:t>3) Verificar plágio.</a:t>
            </a:r>
          </a:p>
          <a:p>
            <a:pPr lvl="1"/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7D4EC39-2228-4B6E-853D-14E2FA81F6D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  <a:p>
            <a:pPr lvl="1"/>
            <a:r>
              <a:rPr lang="pt-BR" dirty="0"/>
              <a:t>Que sistema buscamos compreender ou modelar? O sistema “</a:t>
            </a:r>
            <a:r>
              <a:rPr lang="pt-BR" dirty="0" err="1"/>
              <a:t>eclass</a:t>
            </a:r>
            <a:r>
              <a:rPr lang="pt-BR" dirty="0"/>
              <a:t>”.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226C36-3467-46AA-BE0B-310DBBB7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55" y="1223137"/>
            <a:ext cx="5515745" cy="1838582"/>
          </a:xfrm>
          <a:prstGeom prst="rect">
            <a:avLst/>
          </a:prstGeom>
        </p:spPr>
      </p:pic>
      <p:sp>
        <p:nvSpPr>
          <p:cNvPr id="12" name="Espaço Reservado para Conteúdo 8">
            <a:extLst>
              <a:ext uri="{FF2B5EF4-FFF2-40B4-BE49-F238E27FC236}">
                <a16:creationId xmlns:a16="http://schemas.microsoft.com/office/drawing/2014/main" id="{0999EC8E-CC5C-49C2-A377-752295FE840E}"/>
              </a:ext>
            </a:extLst>
          </p:cNvPr>
          <p:cNvSpPr txBox="1">
            <a:spLocks/>
          </p:cNvSpPr>
          <p:nvPr/>
        </p:nvSpPr>
        <p:spPr>
          <a:xfrm>
            <a:off x="1939287" y="3112575"/>
            <a:ext cx="1683730" cy="35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2"/>
            <a:r>
              <a:rPr lang="pt-BR" b="0" dirty="0"/>
              <a:t>A partir da figura...</a:t>
            </a:r>
          </a:p>
        </p:txBody>
      </p:sp>
    </p:spTree>
    <p:extLst>
      <p:ext uri="{BB962C8B-B14F-4D97-AF65-F5344CB8AC3E}">
        <p14:creationId xmlns:p14="http://schemas.microsoft.com/office/powerpoint/2010/main" val="258368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Caso de Uso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Descreve as funcionalidades esperadas de um sistema em desenvolvimento. Também é útil em compreender sistemas sem documentação.</a:t>
            </a:r>
          </a:p>
          <a:p>
            <a:pPr lvl="1"/>
            <a:r>
              <a:rPr lang="pt-BR" dirty="0"/>
              <a:t>Propicia benefícios tangíveis aos atores que se comunicam com o caso de uso.</a:t>
            </a:r>
          </a:p>
          <a:p>
            <a:pPr lvl="1"/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pt-BR" dirty="0"/>
              <a:t>O caso de uso é uma representação gráfica das expectativas coletadas dos stakeholders.</a:t>
            </a:r>
          </a:p>
          <a:p>
            <a:pPr lvl="1"/>
            <a:r>
              <a:rPr lang="pt-BR" dirty="0"/>
              <a:t>O conjunto de todos os casos de uso descreve, em alto nível, todas as funcionalidades que o sistema deve prover.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26CC4-F008-4601-9059-9D964D3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85" y="585339"/>
            <a:ext cx="133368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Os Atores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585" y="3222702"/>
            <a:ext cx="2321755" cy="2955848"/>
          </a:xfrm>
        </p:spPr>
        <p:txBody>
          <a:bodyPr/>
          <a:lstStyle/>
          <a:p>
            <a:pPr lvl="1"/>
            <a:r>
              <a:rPr lang="pt-BR"/>
              <a:t>Os atores interagem com o sistema quando:</a:t>
            </a:r>
          </a:p>
          <a:p>
            <a:pPr lvl="1"/>
            <a:r>
              <a:rPr lang="pt-BR"/>
              <a:t>1) usam dos casos (e.g. atores que iniciam uma execução de um caso de uso),</a:t>
            </a:r>
          </a:p>
          <a:p>
            <a:pPr lvl="1"/>
            <a:r>
              <a:rPr lang="pt-BR"/>
              <a:t>2) são usados pelos casos (e.g. atores que tornam possível a execução dos casos de uso).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70CDCA-863B-40B4-96E2-C70358D66F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3222702"/>
            <a:ext cx="2332892" cy="2955848"/>
          </a:xfrm>
        </p:spPr>
        <p:txBody>
          <a:bodyPr/>
          <a:lstStyle/>
          <a:p>
            <a:pPr lvl="1"/>
            <a:r>
              <a:rPr lang="pt-BR"/>
              <a:t>O uso de figuras para representar os atores é livre, quanto mais intuitivo, melhor.</a:t>
            </a:r>
          </a:p>
          <a:p>
            <a:pPr lvl="1"/>
            <a:r>
              <a:rPr lang="pt-BR"/>
              <a:t>Atores representam papéis, que podem ser humanos ou não-humanos.</a:t>
            </a:r>
          </a:p>
          <a:p>
            <a:pPr lvl="2"/>
            <a:r>
              <a:rPr lang="pt-BR"/>
              <a:t>Usuários específicos podem desempenhar múltiplos papéis simultaneamente.</a:t>
            </a:r>
          </a:p>
          <a:p>
            <a:pPr lvl="1"/>
            <a:r>
              <a:rPr lang="pt-BR"/>
              <a:t>Atores não fazem parte do sistema, por isso ficam fora dos limites do sistema.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9FB475-7040-4A24-94C6-D3BA2755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68" y="663154"/>
            <a:ext cx="331516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Atores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EE5CF5-37A3-4B05-BCD7-BE8C5AC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49" y="3741000"/>
            <a:ext cx="1489949" cy="938484"/>
          </a:xfrm>
        </p:spPr>
        <p:txBody>
          <a:bodyPr/>
          <a:lstStyle/>
          <a:p>
            <a:pPr lvl="1" algn="r"/>
            <a:r>
              <a:rPr lang="pt-BR"/>
              <a:t>Humano, </a:t>
            </a:r>
          </a:p>
          <a:p>
            <a:pPr lvl="1" algn="r"/>
            <a:r>
              <a:rPr lang="pt-BR"/>
              <a:t>Primário, </a:t>
            </a:r>
          </a:p>
          <a:p>
            <a:pPr lvl="1" algn="r"/>
            <a:r>
              <a:rPr lang="pt-BR"/>
              <a:t>Ativo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E7B5A719-03FF-4C21-A8D1-F19308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61" y="3820222"/>
            <a:ext cx="274161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40821726-92F9-4E4E-81FB-67FEA0DA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10" y="3820222"/>
            <a:ext cx="24876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468FF48B-2692-4E95-9707-C1222379498D}"/>
              </a:ext>
            </a:extLst>
          </p:cNvPr>
          <p:cNvSpPr txBox="1">
            <a:spLocks/>
          </p:cNvSpPr>
          <p:nvPr/>
        </p:nvSpPr>
        <p:spPr>
          <a:xfrm>
            <a:off x="-192643" y="4839127"/>
            <a:ext cx="1650844" cy="938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 algn="r"/>
            <a:r>
              <a:rPr lang="pt-BR"/>
              <a:t>Não-humano,</a:t>
            </a:r>
          </a:p>
          <a:p>
            <a:pPr lvl="1" algn="r"/>
            <a:r>
              <a:rPr lang="pt-BR"/>
              <a:t>Secundário, </a:t>
            </a:r>
          </a:p>
          <a:p>
            <a:pPr lvl="1" algn="r"/>
            <a:r>
              <a:rPr lang="pt-BR"/>
              <a:t>Passivo</a:t>
            </a:r>
            <a:endParaRPr lang="pt-BR" dirty="0"/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2F027B55-9929-4DA6-BDED-D4E13F5987DB}"/>
              </a:ext>
            </a:extLst>
          </p:cNvPr>
          <p:cNvSpPr txBox="1">
            <a:spLocks/>
          </p:cNvSpPr>
          <p:nvPr/>
        </p:nvSpPr>
        <p:spPr>
          <a:xfrm>
            <a:off x="4739085" y="3741000"/>
            <a:ext cx="1489949" cy="9384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 algn="r"/>
            <a:r>
              <a:rPr lang="pt-BR"/>
              <a:t>Humano, </a:t>
            </a:r>
          </a:p>
          <a:p>
            <a:pPr lvl="1" algn="r"/>
            <a:r>
              <a:rPr lang="pt-BR"/>
              <a:t>Primário, </a:t>
            </a:r>
          </a:p>
          <a:p>
            <a:pPr lvl="1" algn="r"/>
            <a:r>
              <a:rPr lang="pt-BR"/>
              <a:t>Ativo</a:t>
            </a:r>
            <a:endParaRPr lang="pt-BR" dirty="0"/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FD9AD375-4B54-45B0-BB5F-1C48045B3ADB}"/>
              </a:ext>
            </a:extLst>
          </p:cNvPr>
          <p:cNvSpPr txBox="1">
            <a:spLocks/>
          </p:cNvSpPr>
          <p:nvPr/>
        </p:nvSpPr>
        <p:spPr>
          <a:xfrm>
            <a:off x="4578191" y="4839127"/>
            <a:ext cx="1650844" cy="938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 algn="r"/>
            <a:r>
              <a:rPr lang="pt-BR"/>
              <a:t>Humano,</a:t>
            </a:r>
          </a:p>
          <a:p>
            <a:pPr lvl="1" algn="r"/>
            <a:r>
              <a:rPr lang="pt-BR"/>
              <a:t>Secundário, </a:t>
            </a:r>
          </a:p>
          <a:p>
            <a:pPr lvl="1" algn="r"/>
            <a:r>
              <a:rPr lang="pt-BR"/>
              <a:t>Ativo</a:t>
            </a:r>
            <a:endParaRPr lang="pt-BR" dirty="0"/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E8AFBB87-D707-4BA8-9B9E-9E0571F6A081}"/>
              </a:ext>
            </a:extLst>
          </p:cNvPr>
          <p:cNvSpPr txBox="1">
            <a:spLocks/>
          </p:cNvSpPr>
          <p:nvPr/>
        </p:nvSpPr>
        <p:spPr>
          <a:xfrm>
            <a:off x="3916234" y="830572"/>
            <a:ext cx="4770566" cy="23601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/>
            <a:r>
              <a:rPr lang="pt-BR"/>
              <a:t>Humano - Estudante, Professor.</a:t>
            </a:r>
          </a:p>
          <a:p>
            <a:pPr lvl="1"/>
            <a:r>
              <a:rPr lang="pt-BR"/>
              <a:t>Não-humano - Servidor de e-mail.</a:t>
            </a:r>
          </a:p>
          <a:p>
            <a:pPr lvl="1"/>
            <a:r>
              <a:rPr lang="pt-BR"/>
              <a:t>Primário - Principal beneficiário da execução do caso de uso.</a:t>
            </a:r>
          </a:p>
          <a:p>
            <a:pPr lvl="1"/>
            <a:r>
              <a:rPr lang="pt-BR"/>
              <a:t>Secundário - Não recebe nenhum benefício direto.</a:t>
            </a:r>
          </a:p>
          <a:p>
            <a:pPr lvl="1"/>
            <a:r>
              <a:rPr lang="pt-BR"/>
              <a:t>Ativo - Inicia a execução do caso de uso.</a:t>
            </a:r>
          </a:p>
          <a:p>
            <a:pPr lvl="1"/>
            <a:r>
              <a:rPr lang="pt-BR"/>
              <a:t>Passivo - Propicia funcionalidades para a execução do caso de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1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C138-CBE0-4993-ABE0-6A14DAF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Associações </a:t>
            </a:r>
            <a:r>
              <a:rPr lang="pt-BR" dirty="0"/>
              <a:t>entre Caso de Uso e Ator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62A2D-1338-4A5E-B7C3-3FA800D115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Fonte: </a:t>
            </a:r>
            <a:r>
              <a:rPr lang="en-US" dirty="0" err="1">
                <a:effectLst/>
              </a:rPr>
              <a:t>Seidl</a:t>
            </a:r>
            <a:r>
              <a:rPr lang="en-US" dirty="0">
                <a:effectLst/>
              </a:rPr>
              <a:t>, M., Scholz, M., </a:t>
            </a:r>
            <a:r>
              <a:rPr lang="en-US" dirty="0" err="1">
                <a:effectLst/>
              </a:rPr>
              <a:t>Huemer</a:t>
            </a:r>
            <a:r>
              <a:rPr lang="en-US" dirty="0">
                <a:effectLst/>
              </a:rPr>
              <a:t>, C., &amp; Kappel, G. (2015). </a:t>
            </a:r>
            <a:r>
              <a:rPr lang="en-US" i="1" dirty="0">
                <a:effectLst/>
              </a:rPr>
              <a:t>UML @ classroom : an introduction to object-oriented modeling</a:t>
            </a:r>
            <a:r>
              <a:rPr lang="en-US" dirty="0">
                <a:effectLst/>
              </a:rPr>
              <a:t>. Springer International Publishing.</a:t>
            </a:r>
          </a:p>
          <a:p>
            <a:endParaRPr lang="pt-BR" dirty="0"/>
          </a:p>
        </p:txBody>
      </p:sp>
      <p:pic>
        <p:nvPicPr>
          <p:cNvPr id="13" name="Grafik 2">
            <a:extLst>
              <a:ext uri="{FF2B5EF4-FFF2-40B4-BE49-F238E27FC236}">
                <a16:creationId xmlns:a16="http://schemas.microsoft.com/office/drawing/2014/main" id="{BFC811AA-025B-413E-AD03-8C5A251ED1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64" y="1669082"/>
            <a:ext cx="1652588" cy="187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">
            <a:extLst>
              <a:ext uri="{FF2B5EF4-FFF2-40B4-BE49-F238E27FC236}">
                <a16:creationId xmlns:a16="http://schemas.microsoft.com/office/drawing/2014/main" id="{95E31469-2A39-46EA-8039-BBE007354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64" y="4038906"/>
            <a:ext cx="165258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950FF8-C97C-4C54-8531-CD8A504BEA80}"/>
              </a:ext>
            </a:extLst>
          </p:cNvPr>
          <p:cNvSpPr txBox="1"/>
          <p:nvPr/>
        </p:nvSpPr>
        <p:spPr>
          <a:xfrm>
            <a:off x="3639252" y="1648784"/>
            <a:ext cx="1957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>
                <a:solidFill>
                  <a:srgbClr val="E34A06"/>
                </a:solidFill>
                <a:latin typeface="Corbel" panose="020B0503020204020204" pitchFamily="34" charset="0"/>
              </a:rPr>
              <a:t>Caso de Uso 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07F7A-E7A5-46B9-823D-BCC1AA3FBD91}"/>
              </a:ext>
            </a:extLst>
          </p:cNvPr>
          <p:cNvSpPr txBox="1"/>
          <p:nvPr/>
        </p:nvSpPr>
        <p:spPr>
          <a:xfrm>
            <a:off x="3593063" y="2843845"/>
            <a:ext cx="1957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>
                <a:solidFill>
                  <a:srgbClr val="E34A06"/>
                </a:solidFill>
                <a:latin typeface="Corbel" panose="020B0503020204020204" pitchFamily="34" charset="0"/>
              </a:rPr>
              <a:t>Caso de Uso incluído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AD572-0F7D-4D57-B1E3-6053F92CEABB}"/>
              </a:ext>
            </a:extLst>
          </p:cNvPr>
          <p:cNvSpPr txBox="1"/>
          <p:nvPr/>
        </p:nvSpPr>
        <p:spPr>
          <a:xfrm>
            <a:off x="3599507" y="4046278"/>
            <a:ext cx="1957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>
                <a:solidFill>
                  <a:srgbClr val="E34A06"/>
                </a:solidFill>
                <a:latin typeface="Corbel" panose="020B0503020204020204" pitchFamily="34" charset="0"/>
              </a:rPr>
              <a:t>Caso de Uso 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E7790-AC1A-4B49-A0A7-8D662C4F36A5}"/>
              </a:ext>
            </a:extLst>
          </p:cNvPr>
          <p:cNvSpPr txBox="1"/>
          <p:nvPr/>
        </p:nvSpPr>
        <p:spPr>
          <a:xfrm>
            <a:off x="3553318" y="5241339"/>
            <a:ext cx="1957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>
                <a:solidFill>
                  <a:srgbClr val="E34A06"/>
                </a:solidFill>
                <a:latin typeface="Corbel" panose="020B0503020204020204" pitchFamily="34" charset="0"/>
              </a:rPr>
              <a:t>Caso de Uso estendido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A2283A4-9811-4A6E-A982-0CA50A88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206" y="1953785"/>
            <a:ext cx="3451867" cy="537645"/>
          </a:xfrm>
        </p:spPr>
        <p:txBody>
          <a:bodyPr/>
          <a:lstStyle/>
          <a:p>
            <a:pPr lvl="1"/>
            <a:r>
              <a:rPr lang="pt-BR"/>
              <a:t>Necessita que seja feita a execução de (B) antes que o própria (A) seja executado.</a:t>
            </a:r>
          </a:p>
        </p:txBody>
      </p:sp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98D58FF2-FAE2-4592-B133-96D0EEA3CAFD}"/>
              </a:ext>
            </a:extLst>
          </p:cNvPr>
          <p:cNvSpPr txBox="1">
            <a:spLocks/>
          </p:cNvSpPr>
          <p:nvPr/>
        </p:nvSpPr>
        <p:spPr>
          <a:xfrm>
            <a:off x="4085571" y="3153346"/>
            <a:ext cx="3451867" cy="537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/>
            <a:r>
              <a:rPr lang="pt-BR"/>
              <a:t>Pode ser executado sozinho.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666F071C-90C4-4955-AE37-C4BA8F4E2941}"/>
              </a:ext>
            </a:extLst>
          </p:cNvPr>
          <p:cNvSpPr txBox="1">
            <a:spLocks/>
          </p:cNvSpPr>
          <p:nvPr/>
        </p:nvSpPr>
        <p:spPr>
          <a:xfrm>
            <a:off x="4085571" y="4364943"/>
            <a:ext cx="3451867" cy="537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/>
            <a:r>
              <a:rPr lang="pt-BR"/>
              <a:t>(A) decide se vai ou não executar (B).</a:t>
            </a:r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08F5AD72-1BF3-4989-9193-DFC409C9D35B}"/>
              </a:ext>
            </a:extLst>
          </p:cNvPr>
          <p:cNvSpPr txBox="1">
            <a:spLocks/>
          </p:cNvSpPr>
          <p:nvPr/>
        </p:nvSpPr>
        <p:spPr>
          <a:xfrm>
            <a:off x="4095936" y="5564504"/>
            <a:ext cx="3451867" cy="537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1"/>
            <a:r>
              <a:rPr lang="pt-BR"/>
              <a:t>Pode ser executado sozinho.</a:t>
            </a:r>
          </a:p>
        </p:txBody>
      </p:sp>
    </p:spTree>
    <p:extLst>
      <p:ext uri="{BB962C8B-B14F-4D97-AF65-F5344CB8AC3E}">
        <p14:creationId xmlns:p14="http://schemas.microsoft.com/office/powerpoint/2010/main" val="194138527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</TotalTime>
  <Words>4558</Words>
  <Application>Microsoft Office PowerPoint</Application>
  <PresentationFormat>Apresentação na tela (4:3)</PresentationFormat>
  <Paragraphs>444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Cambria Math</vt:lpstr>
      <vt:lpstr>Corbel</vt:lpstr>
      <vt:lpstr>Courier New</vt:lpstr>
      <vt:lpstr>Franklin Gothic Book</vt:lpstr>
      <vt:lpstr>Microsoft New Tai Lue</vt:lpstr>
      <vt:lpstr>Wingdings</vt:lpstr>
      <vt:lpstr>Modern Swiss</vt:lpstr>
      <vt:lpstr>Modelagem informacional</vt:lpstr>
      <vt:lpstr>Conteúdo</vt:lpstr>
      <vt:lpstr>Casos de Uso</vt:lpstr>
      <vt:lpstr>Diagrama de Casos de Uso</vt:lpstr>
      <vt:lpstr>Diagrama de Casos de Uso</vt:lpstr>
      <vt:lpstr>O Caso de Uso</vt:lpstr>
      <vt:lpstr>Os Atores</vt:lpstr>
      <vt:lpstr>Tipos de Atores</vt:lpstr>
      <vt:lpstr>Associações entre Caso de Uso e Ator</vt:lpstr>
      <vt:lpstr>Descrição de Casos de Uso</vt:lpstr>
      <vt:lpstr>Descrição de Caso de Uso de exemplo, Reserva de Sala</vt:lpstr>
      <vt:lpstr>Dicas</vt:lpstr>
      <vt:lpstr>MIR Modelagem Informacional de Requisitos</vt:lpstr>
      <vt:lpstr>Fonte</vt:lpstr>
      <vt:lpstr>Origem</vt:lpstr>
      <vt:lpstr>Conceitos</vt:lpstr>
      <vt:lpstr>Princípios da solução</vt:lpstr>
      <vt:lpstr>Objetivos Informacionais</vt:lpstr>
      <vt:lpstr>MOBITAXI exemplo guiado</vt:lpstr>
      <vt:lpstr>APP MOBITAXI</vt:lpstr>
      <vt:lpstr>APP MOBITAXI</vt:lpstr>
      <vt:lpstr>Exemplo do APP MOBITAXI</vt:lpstr>
      <vt:lpstr>Objetivos Informacionais</vt:lpstr>
      <vt:lpstr>Interface Informacional de um objetivo</vt:lpstr>
      <vt:lpstr>Interface Informacional de um objetivo </vt:lpstr>
      <vt:lpstr>Dicionário de itens elementares</vt:lpstr>
      <vt:lpstr>Objetivos Organizacionais</vt:lpstr>
      <vt:lpstr>Sequências admissíveis de Objetivos Informacionais</vt:lpstr>
      <vt:lpstr>Exemplo: Atender Passageiro</vt:lpstr>
      <vt:lpstr>Apresentação do PowerPoint</vt:lpstr>
      <vt:lpstr>Exemplo errado “over” Atender Passageiro</vt:lpstr>
      <vt:lpstr>Exemplo errado obscuro Atender Passageiro</vt:lpstr>
      <vt:lpstr>Dicas: as mesmas do Caso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PEDRO HENRIQUE COTERLI</cp:lastModifiedBy>
  <cp:revision>8</cp:revision>
  <cp:lastPrinted>2022-02-14T11:23:02Z</cp:lastPrinted>
  <dcterms:created xsi:type="dcterms:W3CDTF">2014-02-07T03:47:22Z</dcterms:created>
  <dcterms:modified xsi:type="dcterms:W3CDTF">2024-02-29T22:46:00Z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