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  <p:sldId id="262" r:id="rId6"/>
    <p:sldId id="261" r:id="rId7"/>
    <p:sldId id="268" r:id="rId8"/>
    <p:sldId id="263" r:id="rId9"/>
    <p:sldId id="264" r:id="rId10"/>
    <p:sldId id="265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1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9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1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28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97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92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78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36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50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2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19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0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93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46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77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9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95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929FD2-3FD3-490B-9F8B-3A22DA6F68E0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66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1E464-80E8-46D0-8201-A4C1070D5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651378"/>
            <a:ext cx="9440034" cy="1278222"/>
          </a:xfrm>
        </p:spPr>
        <p:txBody>
          <a:bodyPr/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2793B0-4D4D-4C60-A828-F7D64BC9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Pedro Henrique Padilha Portella da Cruz</a:t>
            </a:r>
          </a:p>
          <a:p>
            <a:r>
              <a:rPr lang="pt-BR" dirty="0"/>
              <a:t>FATEC Zona Sul</a:t>
            </a:r>
          </a:p>
          <a:p>
            <a:r>
              <a:rPr lang="pt-BR" dirty="0"/>
              <a:t>Professor </a:t>
            </a:r>
            <a:r>
              <a:rPr lang="pt-BR" dirty="0" err="1"/>
              <a:t>Ceroni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7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52251882-2418-4C22-B920-B6DE6CF6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2" y="285812"/>
            <a:ext cx="8686687" cy="3262605"/>
          </a:xfrm>
          <a:prstGeom prst="rect">
            <a:avLst/>
          </a:prstGeom>
        </p:spPr>
      </p:pic>
      <p:sp>
        <p:nvSpPr>
          <p:cNvPr id="3" name="Espaço Reservado para Conteúdo 12">
            <a:extLst>
              <a:ext uri="{FF2B5EF4-FFF2-40B4-BE49-F238E27FC236}">
                <a16:creationId xmlns:a16="http://schemas.microsoft.com/office/drawing/2014/main" id="{C1026980-4DF3-4DAF-A8F8-C7D1FC196027}"/>
              </a:ext>
            </a:extLst>
          </p:cNvPr>
          <p:cNvSpPr txBox="1">
            <a:spLocks/>
          </p:cNvSpPr>
          <p:nvPr/>
        </p:nvSpPr>
        <p:spPr>
          <a:xfrm>
            <a:off x="586249" y="4161752"/>
            <a:ext cx="10353762" cy="147477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Conforme o jogo decorre, os pássaros se  ‘‘movem’’, esse movimento garante uma pontuação de 0.1 a cada um deles, um pequeno incentivo para continuarem existindo.</a:t>
            </a:r>
          </a:p>
        </p:txBody>
      </p:sp>
    </p:spTree>
    <p:extLst>
      <p:ext uri="{BB962C8B-B14F-4D97-AF65-F5344CB8AC3E}">
        <p14:creationId xmlns:p14="http://schemas.microsoft.com/office/powerpoint/2010/main" val="196451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608514B-76F5-4D33-A06E-4C344D90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2" y="409153"/>
            <a:ext cx="4661359" cy="3535049"/>
          </a:xfrm>
          <a:prstGeom prst="rect">
            <a:avLst/>
          </a:prstGeom>
        </p:spPr>
      </p:pic>
      <p:sp>
        <p:nvSpPr>
          <p:cNvPr id="3" name="Espaço Reservado para Conteúdo 12">
            <a:extLst>
              <a:ext uri="{FF2B5EF4-FFF2-40B4-BE49-F238E27FC236}">
                <a16:creationId xmlns:a16="http://schemas.microsoft.com/office/drawing/2014/main" id="{57534E81-F9F8-484B-A462-2A276A1C2E2B}"/>
              </a:ext>
            </a:extLst>
          </p:cNvPr>
          <p:cNvSpPr txBox="1">
            <a:spLocks/>
          </p:cNvSpPr>
          <p:nvPr/>
        </p:nvSpPr>
        <p:spPr>
          <a:xfrm>
            <a:off x="572601" y="4632879"/>
            <a:ext cx="10353762" cy="14403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Se os pássaros colidirem em algum cano, no chão ou no teto, eles serão decrescidos de -1 ponto, além de que serão removidos dos outros pássaros, um eufemismo para ‘’serão mortos’’. Ou seja, um bom incentivo para continuarem vivos.</a:t>
            </a:r>
          </a:p>
        </p:txBody>
      </p:sp>
    </p:spTree>
    <p:extLst>
      <p:ext uri="{BB962C8B-B14F-4D97-AF65-F5344CB8AC3E}">
        <p14:creationId xmlns:p14="http://schemas.microsoft.com/office/powerpoint/2010/main" val="337653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34C52B4-FFEA-4235-9AB7-940A67587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8" y="632967"/>
            <a:ext cx="5325432" cy="3174776"/>
          </a:xfrm>
          <a:prstGeom prst="rect">
            <a:avLst/>
          </a:prstGeom>
        </p:spPr>
      </p:pic>
      <p:sp>
        <p:nvSpPr>
          <p:cNvPr id="4" name="Espaço Reservado para Conteúdo 12">
            <a:extLst>
              <a:ext uri="{FF2B5EF4-FFF2-40B4-BE49-F238E27FC236}">
                <a16:creationId xmlns:a16="http://schemas.microsoft.com/office/drawing/2014/main" id="{B6EC30EE-189C-4F5A-BF79-B535B8DF18ED}"/>
              </a:ext>
            </a:extLst>
          </p:cNvPr>
          <p:cNvSpPr txBox="1">
            <a:spLocks/>
          </p:cNvSpPr>
          <p:nvPr/>
        </p:nvSpPr>
        <p:spPr>
          <a:xfrm>
            <a:off x="6280321" y="697795"/>
            <a:ext cx="5047321" cy="216823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Se os pássaros passarem com vida de algum cano, serão recompensados com +5 pontos, incentivo para buscarem passar pelos canos.</a:t>
            </a:r>
          </a:p>
        </p:txBody>
      </p:sp>
      <p:sp>
        <p:nvSpPr>
          <p:cNvPr id="5" name="Espaço Reservado para Conteúdo 12">
            <a:extLst>
              <a:ext uri="{FF2B5EF4-FFF2-40B4-BE49-F238E27FC236}">
                <a16:creationId xmlns:a16="http://schemas.microsoft.com/office/drawing/2014/main" id="{81A9C63F-13F7-4353-ADAF-114E5CFCC393}"/>
              </a:ext>
            </a:extLst>
          </p:cNvPr>
          <p:cNvSpPr txBox="1">
            <a:spLocks/>
          </p:cNvSpPr>
          <p:nvPr/>
        </p:nvSpPr>
        <p:spPr>
          <a:xfrm>
            <a:off x="359467" y="4152953"/>
            <a:ext cx="11268426" cy="14289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Com base nas recompensas coletadas pela IA, ela vai começar a entender que precisa gerar valores no output dela de forma a que o pássaro continue vivo e passando por entre os canos.</a:t>
            </a:r>
          </a:p>
        </p:txBody>
      </p:sp>
    </p:spTree>
    <p:extLst>
      <p:ext uri="{BB962C8B-B14F-4D97-AF65-F5344CB8AC3E}">
        <p14:creationId xmlns:p14="http://schemas.microsoft.com/office/powerpoint/2010/main" val="198378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B57AFB-50D4-4E73-A6F8-C3B20C5A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endParaRPr lang="pt-BR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618A9-114D-4DD2-B205-75EE4D4A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8" y="5123917"/>
            <a:ext cx="10768084" cy="1276883"/>
          </a:xfrm>
        </p:spPr>
        <p:txBody>
          <a:bodyPr anchor="t">
            <a:normAutofit/>
          </a:bodyPr>
          <a:lstStyle/>
          <a:p>
            <a:r>
              <a:rPr lang="pt-BR" sz="24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0070C0"/>
                </a:solidFill>
              </a:rPr>
              <a:t>Github</a:t>
            </a:r>
            <a:r>
              <a:rPr lang="pt-BR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0070C0"/>
                </a:solidFill>
              </a:rPr>
              <a:t>: https://github.com/PedroPadilhaPortella/IAFlappyBird</a:t>
            </a:r>
          </a:p>
        </p:txBody>
      </p:sp>
      <p:pic>
        <p:nvPicPr>
          <p:cNvPr id="4" name="Picture 2" descr="Crepypasta Arkade: O Segredo oculto de Flappy Bird - Arkade | Arkade">
            <a:extLst>
              <a:ext uri="{FF2B5EF4-FFF2-40B4-BE49-F238E27FC236}">
                <a16:creationId xmlns:a16="http://schemas.microsoft.com/office/drawing/2014/main" id="{885C04F2-26E4-41ED-9CE5-6ED4B6F68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8645" y="341194"/>
            <a:ext cx="5524993" cy="39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513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o jogar Flappy Bird no Overwatch | Jogos de ação | TechTudo">
            <a:extLst>
              <a:ext uri="{FF2B5EF4-FFF2-40B4-BE49-F238E27FC236}">
                <a16:creationId xmlns:a16="http://schemas.microsoft.com/office/drawing/2014/main" id="{985B7AEF-1F2B-48BF-934C-4C4046975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CA5B9C-55E3-457E-8882-4BC73F36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1" y="595952"/>
            <a:ext cx="5632582" cy="970450"/>
          </a:xfrm>
        </p:spPr>
        <p:txBody>
          <a:bodyPr>
            <a:normAutofit fontScale="90000"/>
          </a:bodyPr>
          <a:lstStyle/>
          <a:p>
            <a:r>
              <a:rPr lang="pt-BR" sz="60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 para vencer o</a:t>
            </a:r>
          </a:p>
        </p:txBody>
      </p:sp>
    </p:spTree>
    <p:extLst>
      <p:ext uri="{BB962C8B-B14F-4D97-AF65-F5344CB8AC3E}">
        <p14:creationId xmlns:p14="http://schemas.microsoft.com/office/powerpoint/2010/main" val="216930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CEFB3-E974-48AB-B45F-2EED0267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B8894-9D47-42BF-B6FE-1F054619B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67" y="1705154"/>
            <a:ext cx="10353762" cy="4058751"/>
          </a:xfrm>
        </p:spPr>
        <p:txBody>
          <a:bodyPr>
            <a:normAutofit/>
          </a:bodyPr>
          <a:lstStyle/>
          <a:p>
            <a:r>
              <a:rPr lang="pt-BR" sz="2400" dirty="0"/>
              <a:t>Visual Studio </a:t>
            </a:r>
            <a:r>
              <a:rPr lang="pt-BR" sz="2400" dirty="0" err="1"/>
              <a:t>Code</a:t>
            </a:r>
            <a:endParaRPr lang="pt-BR" sz="2400" dirty="0"/>
          </a:p>
          <a:p>
            <a:r>
              <a:rPr lang="pt-BR" sz="2400" dirty="0"/>
              <a:t>Python 3.9.7</a:t>
            </a:r>
          </a:p>
          <a:p>
            <a:r>
              <a:rPr lang="pt-BR" sz="2400" dirty="0"/>
              <a:t>Bibliotecas do Python</a:t>
            </a:r>
          </a:p>
          <a:p>
            <a:pPr lvl="1"/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</a:t>
            </a:r>
            <a:endParaRPr lang="pt-BR" sz="2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</a:p>
          <a:p>
            <a:pPr lvl="1"/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</a:t>
            </a:r>
            <a:endParaRPr lang="pt-BR" sz="2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Neat-python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0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75912F-24AA-4872-9B3A-C55BBBBC6EC7}"/>
              </a:ext>
            </a:extLst>
          </p:cNvPr>
          <p:cNvSpPr txBox="1"/>
          <p:nvPr/>
        </p:nvSpPr>
        <p:spPr>
          <a:xfrm>
            <a:off x="638601" y="309434"/>
            <a:ext cx="1011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+mj-lt"/>
              </a:rPr>
              <a:t>NEAT – Neural Evolution Augmenting Topology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B3D2B8-59CF-4938-80E2-9DCC352FF52F}"/>
              </a:ext>
            </a:extLst>
          </p:cNvPr>
          <p:cNvSpPr txBox="1"/>
          <p:nvPr/>
        </p:nvSpPr>
        <p:spPr>
          <a:xfrm>
            <a:off x="638601" y="4601008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</a:rPr>
              <a:t>https://neat-python.readthedocs.io/en/latest/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A58146-189F-4146-88FA-84270D736457}"/>
              </a:ext>
            </a:extLst>
          </p:cNvPr>
          <p:cNvSpPr txBox="1"/>
          <p:nvPr/>
        </p:nvSpPr>
        <p:spPr>
          <a:xfrm>
            <a:off x="638601" y="1724252"/>
            <a:ext cx="108255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effectLst/>
              </a:rPr>
              <a:t>NEAT é um exemplo de uma rede neural artificial de evolução de topologia e peso (TWEANN) que tenta aprender simultaneamente valores de peso e uma topologia apropriada para uma rede neural. Onde essa rede pode ser treinada e evoluir a partir de resultados obtidos em tentativas anteriores, mas com pequenas alterações nos parâmetros de entrada, criando um processo de tentativa e erro até alcançar um objetivo, e recompensando a IA toda vez que ela atinge um objetivo, como se fosse um cão em treinamento.</a:t>
            </a:r>
          </a:p>
        </p:txBody>
      </p:sp>
    </p:spTree>
    <p:extLst>
      <p:ext uri="{BB962C8B-B14F-4D97-AF65-F5344CB8AC3E}">
        <p14:creationId xmlns:p14="http://schemas.microsoft.com/office/powerpoint/2010/main" val="21297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A58146-189F-4146-88FA-84270D736457}"/>
              </a:ext>
            </a:extLst>
          </p:cNvPr>
          <p:cNvSpPr txBox="1"/>
          <p:nvPr/>
        </p:nvSpPr>
        <p:spPr>
          <a:xfrm>
            <a:off x="638598" y="1176565"/>
            <a:ext cx="101158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0" i="0" dirty="0">
                <a:effectLst/>
              </a:rPr>
              <a:t>A biblioteca </a:t>
            </a:r>
            <a:r>
              <a:rPr lang="pt-BR" sz="2000" b="0" i="0" dirty="0" err="1">
                <a:effectLst/>
              </a:rPr>
              <a:t>Neat-python</a:t>
            </a:r>
            <a:r>
              <a:rPr lang="pt-BR" sz="2000" b="0" i="0" dirty="0">
                <a:effectLst/>
              </a:rPr>
              <a:t> abstrai essa implementação complexa de redes neurais para o desenvolvimento do nosso projeto. </a:t>
            </a:r>
            <a:r>
              <a:rPr lang="pt-BR" sz="2000" dirty="0"/>
              <a:t>Nesse caso, somente precisamos </a:t>
            </a:r>
            <a:r>
              <a:rPr lang="pt-BR" sz="2000" dirty="0" err="1"/>
              <a:t>intalar</a:t>
            </a:r>
            <a:r>
              <a:rPr lang="pt-BR" sz="2000" dirty="0"/>
              <a:t> </a:t>
            </a:r>
            <a:r>
              <a:rPr lang="pt-BR" sz="2000" dirty="0" err="1"/>
              <a:t>umaa</a:t>
            </a:r>
            <a:r>
              <a:rPr lang="pt-BR" sz="2000" dirty="0"/>
              <a:t> biblioteca Python e escrever um arquivo de configurações ‘config.txt’.</a:t>
            </a:r>
            <a:endParaRPr lang="pt-BR" sz="2000" b="0" i="0" dirty="0">
              <a:effectLst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5EAA13-6A1F-4C89-B72F-A0C49BD0720A}"/>
              </a:ext>
            </a:extLst>
          </p:cNvPr>
          <p:cNvSpPr txBox="1"/>
          <p:nvPr/>
        </p:nvSpPr>
        <p:spPr>
          <a:xfrm>
            <a:off x="638598" y="2326040"/>
            <a:ext cx="353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 err="1">
                <a:effectLst/>
                <a:latin typeface="Consolas" panose="020B0609020204030204" pitchFamily="49" charset="0"/>
              </a:rPr>
              <a:t>pip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effectLst/>
                <a:latin typeface="Consolas" panose="020B0609020204030204" pitchFamily="49" charset="0"/>
              </a:rPr>
              <a:t>install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effectLst/>
                <a:latin typeface="Consolas" panose="020B0609020204030204" pitchFamily="49" charset="0"/>
              </a:rPr>
              <a:t>neat-python</a:t>
            </a:r>
            <a:endParaRPr lang="pt-BR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5673E9-B590-4008-A533-95D294A75331}"/>
              </a:ext>
            </a:extLst>
          </p:cNvPr>
          <p:cNvSpPr txBox="1"/>
          <p:nvPr/>
        </p:nvSpPr>
        <p:spPr>
          <a:xfrm>
            <a:off x="638597" y="3990501"/>
            <a:ext cx="3878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fitness_criterion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fitness_threshold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pop_size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reset_on_extinction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FAB414-ED78-4964-A68D-E7C1098613B5}"/>
              </a:ext>
            </a:extLst>
          </p:cNvPr>
          <p:cNvSpPr txBox="1"/>
          <p:nvPr/>
        </p:nvSpPr>
        <p:spPr>
          <a:xfrm>
            <a:off x="638601" y="309434"/>
            <a:ext cx="1011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+mj-lt"/>
              </a:rPr>
              <a:t>NEAT – Neural Evolution Augmenting Topology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F0B6A1-572A-4480-868B-B7DF6C1C73E8}"/>
              </a:ext>
            </a:extLst>
          </p:cNvPr>
          <p:cNvSpPr txBox="1"/>
          <p:nvPr/>
        </p:nvSpPr>
        <p:spPr>
          <a:xfrm>
            <a:off x="638597" y="3183860"/>
            <a:ext cx="10115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effectLst/>
                <a:latin typeface="+mj-lt"/>
              </a:rPr>
              <a:t>Configurações</a:t>
            </a:r>
            <a:r>
              <a:rPr lang="en-US" sz="2000" b="1" dirty="0">
                <a:effectLst/>
                <a:latin typeface="+mj-lt"/>
              </a:rPr>
              <a:t> de </a:t>
            </a:r>
            <a:r>
              <a:rPr lang="en-US" sz="2000" b="1" dirty="0" err="1">
                <a:effectLst/>
                <a:latin typeface="+mj-lt"/>
              </a:rPr>
              <a:t>Ambiente</a:t>
            </a:r>
            <a:r>
              <a:rPr lang="en-US" sz="2000" b="1" dirty="0">
                <a:effectLst/>
                <a:latin typeface="+mj-lt"/>
              </a:rPr>
              <a:t> de </a:t>
            </a:r>
            <a:r>
              <a:rPr lang="en-US" sz="2000" b="1" dirty="0" err="1">
                <a:effectLst/>
                <a:latin typeface="+mj-lt"/>
              </a:rPr>
              <a:t>Treinamento</a:t>
            </a:r>
            <a:endParaRPr lang="en-US" sz="2000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241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I Teaches Itself to Play Flappy Bird - Using NEAT Python! - YouTube">
            <a:extLst>
              <a:ext uri="{FF2B5EF4-FFF2-40B4-BE49-F238E27FC236}">
                <a16:creationId xmlns:a16="http://schemas.microsoft.com/office/drawing/2014/main" id="{2EDFD7D5-D6B7-42DB-93B2-D68F31BE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5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0518E-8FD7-4C8F-BC42-723C06E6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interpretar os outputs da IA para fazer o Pássaro se mover?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8BF81-F112-46B5-BE65-CDAA6F57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242763"/>
          </a:xfrm>
        </p:spPr>
        <p:txBody>
          <a:bodyPr/>
          <a:lstStyle/>
          <a:p>
            <a:r>
              <a:rPr lang="pt-BR" dirty="0"/>
              <a:t>A Rede NEAT, possui um método chamada </a:t>
            </a:r>
            <a:r>
              <a:rPr lang="pt-BR" dirty="0" err="1"/>
              <a:t>activate</a:t>
            </a:r>
            <a:r>
              <a:rPr lang="pt-BR" dirty="0"/>
              <a:t>(), ele gera um output de valores entre -1 e 1, e tomamos como base se esse output for maior que 0.5, queremos que o pássaro pule. Se for um valor menor, significa que o pássaro não vai pular.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B1BF7D12-8C66-4D0B-9D27-3E0EF75E8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32" y="2975212"/>
            <a:ext cx="8686687" cy="32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5B2FF-8438-404E-87D6-B83C9147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324035"/>
            <a:ext cx="10353762" cy="970450"/>
          </a:xfrm>
        </p:spPr>
        <p:txBody>
          <a:bodyPr/>
          <a:lstStyle/>
          <a:p>
            <a:r>
              <a:rPr lang="pt-BR" dirty="0"/>
              <a:t>Sistema de Aprendizado e Recompensa da IA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CF1DF9B7-FCBF-449A-891D-17050B16B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815969"/>
          </a:xfrm>
        </p:spPr>
        <p:txBody>
          <a:bodyPr>
            <a:normAutofit/>
          </a:bodyPr>
          <a:lstStyle/>
          <a:p>
            <a:r>
              <a:rPr lang="pt-BR" sz="2400" dirty="0"/>
              <a:t>Como o sistema NEAT é baseado em Aprendizado,  Recompensa e Evolução constante, adotamos uma maneira de ensinar pra ela a evoluir seu comportamento com base em um sistema de recompensas determinada por pontuações.</a:t>
            </a:r>
          </a:p>
        </p:txBody>
      </p:sp>
    </p:spTree>
    <p:extLst>
      <p:ext uri="{BB962C8B-B14F-4D97-AF65-F5344CB8AC3E}">
        <p14:creationId xmlns:p14="http://schemas.microsoft.com/office/powerpoint/2010/main" val="80125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22D78798-5468-4E9B-8112-612BED0C6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8" y="162339"/>
            <a:ext cx="7512501" cy="3490060"/>
          </a:xfrm>
          <a:prstGeom prst="rect">
            <a:avLst/>
          </a:prstGeom>
        </p:spPr>
      </p:pic>
      <p:sp>
        <p:nvSpPr>
          <p:cNvPr id="6" name="Espaço Reservado para Conteúdo 12">
            <a:extLst>
              <a:ext uri="{FF2B5EF4-FFF2-40B4-BE49-F238E27FC236}">
                <a16:creationId xmlns:a16="http://schemas.microsoft.com/office/drawing/2014/main" id="{12D55C82-ACFC-4B84-9CE1-C0EF0A38074E}"/>
              </a:ext>
            </a:extLst>
          </p:cNvPr>
          <p:cNvSpPr txBox="1">
            <a:spLocks/>
          </p:cNvSpPr>
          <p:nvPr/>
        </p:nvSpPr>
        <p:spPr>
          <a:xfrm>
            <a:off x="531658" y="4161751"/>
            <a:ext cx="10353762" cy="1106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 variável genoma representa um ‘’pássaro’’ do nosso jogo, ela possui uma propriedade chamada fitness, que inicialmente começa com zero.</a:t>
            </a:r>
          </a:p>
        </p:txBody>
      </p:sp>
    </p:spTree>
    <p:extLst>
      <p:ext uri="{BB962C8B-B14F-4D97-AF65-F5344CB8AC3E}">
        <p14:creationId xmlns:p14="http://schemas.microsoft.com/office/powerpoint/2010/main" val="63170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604</TotalTime>
  <Words>497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Calisto MT</vt:lpstr>
      <vt:lpstr>Consolas</vt:lpstr>
      <vt:lpstr>Wingdings 2</vt:lpstr>
      <vt:lpstr>Ardósia</vt:lpstr>
      <vt:lpstr>Inteligência Artificial</vt:lpstr>
      <vt:lpstr>IA para vencer o</vt:lpstr>
      <vt:lpstr>Recursos Utilizados</vt:lpstr>
      <vt:lpstr>Apresentação do PowerPoint</vt:lpstr>
      <vt:lpstr>Apresentação do PowerPoint</vt:lpstr>
      <vt:lpstr>Apresentação do PowerPoint</vt:lpstr>
      <vt:lpstr>Como interpretar os outputs da IA para fazer o Pássaro se mover?</vt:lpstr>
      <vt:lpstr>Sistema de Aprendizado e Recompensa da 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FlappyBird</dc:title>
  <dc:creator>Pedro Portella</dc:creator>
  <cp:lastModifiedBy>Pedro Portella</cp:lastModifiedBy>
  <cp:revision>4</cp:revision>
  <dcterms:created xsi:type="dcterms:W3CDTF">2022-04-04T03:03:00Z</dcterms:created>
  <dcterms:modified xsi:type="dcterms:W3CDTF">2022-04-06T22:49:04Z</dcterms:modified>
</cp:coreProperties>
</file>