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5"/>
    <p:sldMasterId id="214748366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E0F1022-D318-4816-ADFA-839CB09F0AA8}">
  <a:tblStyle styleId="{6E0F1022-D318-4816-ADFA-839CB09F0A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98212f79c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798212f79c_1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98c9903e7_8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798c9903e7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98c9903e7_1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798c9903e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98c9903e7_1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798c9903e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a600cbb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a600cbb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a600cbb8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a600cbb8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ac5098155_1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ac5098155_1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7a6452a2b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7a6452a2b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ac5098155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ac5098155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ac5098155_8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ac5098155_8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7ac509815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7ac509815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8212f79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798212f79c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ac5098155_1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ac5098155_1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a44ec86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7a44ec86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798c990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798c990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7a6452a2bf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7a6452a2bf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7a6452a2bf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7a6452a2bf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7a6452a2b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7a6452a2b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7a6452a2bf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7a6452a2bf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7a6452a2bf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7a6452a2bf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7a6452a2bf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7a6452a2bf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798212f79c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2798212f79c_2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98212f79c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2798212f79c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7ac5098155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7ac509815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40f6ef77e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40f6ef77e9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40f6ef77e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240f6ef77e9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0f6ef77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240f6ef77e9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0f6ef77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40f6ef77e9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8212f79c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2798212f79c_2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98c9903e7_8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798c9903e7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0f6ef77e9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40f6ef77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9564"/>
            <a:ext cx="9144000" cy="61026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-2"/>
            <a:ext cx="9144000" cy="5143502"/>
          </a:xfrm>
          <a:prstGeom prst="rect">
            <a:avLst/>
          </a:prstGeom>
          <a:solidFill>
            <a:schemeClr val="dk1">
              <a:alpha val="53333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>
            <p:ph type="ctrTitle"/>
          </p:nvPr>
        </p:nvSpPr>
        <p:spPr>
          <a:xfrm>
            <a:off x="1143000" y="1583390"/>
            <a:ext cx="6858000" cy="104908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b="1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type="obj">
  <p:cSld name="OBJEC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28650" y="2275004"/>
            <a:ext cx="2104465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  <a:defRPr b="1" sz="2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3681132" y="1369219"/>
            <a:ext cx="4834218" cy="312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•"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 rot="10800000">
            <a:off x="2985247" y="1928427"/>
            <a:ext cx="0" cy="1286646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28650" y="273844"/>
            <a:ext cx="7886700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628650" y="1369219"/>
            <a:ext cx="7886700" cy="31285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9" name="Google Shape;69;p16"/>
          <p:cNvCxnSpPr/>
          <p:nvPr/>
        </p:nvCxnSpPr>
        <p:spPr>
          <a:xfrm>
            <a:off x="-6721" y="867335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16"/>
          <p:cNvCxnSpPr/>
          <p:nvPr/>
        </p:nvCxnSpPr>
        <p:spPr>
          <a:xfrm>
            <a:off x="4276165" y="4632512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628650" y="4767263"/>
            <a:ext cx="5604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8650" y="273844"/>
            <a:ext cx="7886700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75" name="Google Shape;75;p17"/>
          <p:cNvCxnSpPr/>
          <p:nvPr/>
        </p:nvCxnSpPr>
        <p:spPr>
          <a:xfrm>
            <a:off x="-6721" y="867335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76165" y="4632512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23888" y="2017059"/>
            <a:ext cx="5491162" cy="14047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623888" y="2017059"/>
            <a:ext cx="5491162" cy="14047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abeçalho da Seção">
  <p:cSld name="2_Cabeçalho da Seção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0"/>
          <p:cNvSpPr txBox="1"/>
          <p:nvPr>
            <p:ph type="title"/>
          </p:nvPr>
        </p:nvSpPr>
        <p:spPr>
          <a:xfrm>
            <a:off x="623888" y="2017059"/>
            <a:ext cx="5491162" cy="14047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>
  <p:cSld name="Em branc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Título e Subtitulo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type="title"/>
          </p:nvPr>
        </p:nvSpPr>
        <p:spPr>
          <a:xfrm>
            <a:off x="628650" y="273844"/>
            <a:ext cx="7886700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b="1" sz="27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628650" y="935554"/>
            <a:ext cx="7886700" cy="6881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91" name="Google Shape;91;p22"/>
          <p:cNvCxnSpPr/>
          <p:nvPr/>
        </p:nvCxnSpPr>
        <p:spPr>
          <a:xfrm>
            <a:off x="-6721" y="867335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2" name="Google Shape;92;p22"/>
          <p:cNvCxnSpPr/>
          <p:nvPr/>
        </p:nvCxnSpPr>
        <p:spPr>
          <a:xfrm>
            <a:off x="4276165" y="4632512"/>
            <a:ext cx="4867835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" name="Google Shape;93;p22"/>
          <p:cNvSpPr txBox="1"/>
          <p:nvPr>
            <p:ph idx="2" type="body"/>
          </p:nvPr>
        </p:nvSpPr>
        <p:spPr>
          <a:xfrm>
            <a:off x="628650" y="4767263"/>
            <a:ext cx="5604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800"/>
              <a:buNone/>
              <a:defRPr sz="800"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jpg"/><Relationship Id="rId4" Type="http://schemas.openxmlformats.org/officeDocument/2006/relationships/image" Target="../media/image21.png"/><Relationship Id="rId5" Type="http://schemas.openxmlformats.org/officeDocument/2006/relationships/image" Target="../media/image2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jpg"/><Relationship Id="rId4" Type="http://schemas.openxmlformats.org/officeDocument/2006/relationships/image" Target="../media/image21.png"/><Relationship Id="rId5" Type="http://schemas.openxmlformats.org/officeDocument/2006/relationships/image" Target="../media/image2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chorro em pé no chão" id="99" name="Google Shape;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25" y="0"/>
            <a:ext cx="9141700" cy="5143499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 dir="5400000" dist="38100">
              <a:schemeClr val="dk1">
                <a:alpha val="0"/>
              </a:schemeClr>
            </a:outerShdw>
          </a:effectLst>
        </p:spPr>
      </p:pic>
      <p:sp>
        <p:nvSpPr>
          <p:cNvPr id="100" name="Google Shape;100;p23"/>
          <p:cNvSpPr/>
          <p:nvPr/>
        </p:nvSpPr>
        <p:spPr>
          <a:xfrm>
            <a:off x="9" y="-1080603"/>
            <a:ext cx="4800600" cy="6224100"/>
          </a:xfrm>
          <a:prstGeom prst="rect">
            <a:avLst/>
          </a:prstGeom>
          <a:solidFill>
            <a:srgbClr val="021B4E">
              <a:alpha val="49803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/>
          <p:nvPr/>
        </p:nvSpPr>
        <p:spPr>
          <a:xfrm>
            <a:off x="459025" y="240425"/>
            <a:ext cx="3322200" cy="23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Plano de crescimento - VAI Pet</a:t>
            </a:r>
            <a:endParaRPr b="0" i="0" sz="4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185321" y="257588"/>
            <a:ext cx="8773359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3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Análises: Previsão de demanda da categoria Cães</a:t>
            </a:r>
            <a:endParaRPr sz="2700"/>
          </a:p>
        </p:txBody>
      </p:sp>
      <p:grpSp>
        <p:nvGrpSpPr>
          <p:cNvPr id="189" name="Google Shape;189;p32"/>
          <p:cNvGrpSpPr/>
          <p:nvPr/>
        </p:nvGrpSpPr>
        <p:grpSpPr>
          <a:xfrm>
            <a:off x="-5192" y="-51015"/>
            <a:ext cx="9154392" cy="5245537"/>
            <a:chOff x="-13856" y="-55420"/>
            <a:chExt cx="12205856" cy="6994049"/>
          </a:xfrm>
        </p:grpSpPr>
        <p:sp>
          <p:nvSpPr>
            <p:cNvPr id="190" name="Google Shape;190;p32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32"/>
          <p:cNvSpPr/>
          <p:nvPr/>
        </p:nvSpPr>
        <p:spPr>
          <a:xfrm>
            <a:off x="8271163" y="4499264"/>
            <a:ext cx="872837" cy="31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2" title="Previsão de demanda dos próximos 6 mes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1203175"/>
            <a:ext cx="4968651" cy="336167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 txBox="1"/>
          <p:nvPr/>
        </p:nvSpPr>
        <p:spPr>
          <a:xfrm>
            <a:off x="5899975" y="2156088"/>
            <a:ext cx="32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Evidente estagnação das vendas que requer </a:t>
            </a:r>
            <a:r>
              <a:rPr b="1" lang="pt-BR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ações proativas para reversão de tendência</a:t>
            </a: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5424111" y="2301641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>
            <a:hlinkClick action="ppaction://hlinkshowjump?jump=nextslide"/>
          </p:cNvPr>
          <p:cNvSpPr/>
          <p:nvPr/>
        </p:nvSpPr>
        <p:spPr>
          <a:xfrm>
            <a:off x="394424" y="4564847"/>
            <a:ext cx="254305" cy="274228"/>
          </a:xfrm>
          <a:custGeom>
            <a:rect b="b" l="l" r="r" t="t"/>
            <a:pathLst>
              <a:path extrusionOk="0" h="468766" w="468765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rgbClr val="9E9E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/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Análises: Previsão de demanda da categoria </a:t>
            </a:r>
            <a:r>
              <a:rPr b="1" lang="pt-BR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ães</a:t>
            </a:r>
            <a:endParaRPr sz="1100"/>
          </a:p>
        </p:txBody>
      </p:sp>
      <p:grpSp>
        <p:nvGrpSpPr>
          <p:cNvPr id="202" name="Google Shape;202;p33"/>
          <p:cNvGrpSpPr/>
          <p:nvPr/>
        </p:nvGrpSpPr>
        <p:grpSpPr>
          <a:xfrm>
            <a:off x="-10392" y="-41565"/>
            <a:ext cx="9154350" cy="5245643"/>
            <a:chOff x="-13856" y="-55420"/>
            <a:chExt cx="12205800" cy="6994191"/>
          </a:xfrm>
        </p:grpSpPr>
        <p:sp>
          <p:nvSpPr>
            <p:cNvPr id="203" name="Google Shape;203;p33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3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3"/>
          <p:cNvSpPr/>
          <p:nvPr/>
        </p:nvSpPr>
        <p:spPr>
          <a:xfrm>
            <a:off x="8271164" y="4499264"/>
            <a:ext cx="872700" cy="31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3"/>
          <p:cNvGrpSpPr/>
          <p:nvPr/>
        </p:nvGrpSpPr>
        <p:grpSpPr>
          <a:xfrm>
            <a:off x="40608" y="-51065"/>
            <a:ext cx="9154350" cy="5245643"/>
            <a:chOff x="-13856" y="-55420"/>
            <a:chExt cx="12205800" cy="6994191"/>
          </a:xfrm>
        </p:grpSpPr>
        <p:sp>
          <p:nvSpPr>
            <p:cNvPr id="207" name="Google Shape;207;p33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3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" name="Google Shape;209;p33"/>
          <p:cNvGrpSpPr/>
          <p:nvPr/>
        </p:nvGrpSpPr>
        <p:grpSpPr>
          <a:xfrm>
            <a:off x="220471" y="1168500"/>
            <a:ext cx="7792529" cy="324530"/>
            <a:chOff x="-116350" y="1551233"/>
            <a:chExt cx="10390039" cy="432707"/>
          </a:xfrm>
        </p:grpSpPr>
        <p:sp>
          <p:nvSpPr>
            <p:cNvPr id="210" name="Google Shape;210;p33"/>
            <p:cNvSpPr/>
            <p:nvPr/>
          </p:nvSpPr>
          <p:spPr>
            <a:xfrm>
              <a:off x="-116350" y="1551233"/>
              <a:ext cx="432707" cy="432707"/>
            </a:xfrm>
            <a:custGeom>
              <a:rect b="b" l="l" r="r" t="t"/>
              <a:pathLst>
                <a:path extrusionOk="0" h="432707" w="432707">
                  <a:moveTo>
                    <a:pt x="216354" y="0"/>
                  </a:moveTo>
                  <a:cubicBezTo>
                    <a:pt x="255605" y="0"/>
                    <a:pt x="291805" y="9672"/>
                    <a:pt x="324952" y="29016"/>
                  </a:cubicBezTo>
                  <a:cubicBezTo>
                    <a:pt x="358100" y="48360"/>
                    <a:pt x="384346" y="74606"/>
                    <a:pt x="403691" y="107754"/>
                  </a:cubicBezTo>
                  <a:cubicBezTo>
                    <a:pt x="423035" y="140902"/>
                    <a:pt x="432707" y="177102"/>
                    <a:pt x="432707" y="216354"/>
                  </a:cubicBezTo>
                  <a:cubicBezTo>
                    <a:pt x="432707" y="255605"/>
                    <a:pt x="423035" y="291805"/>
                    <a:pt x="403691" y="324953"/>
                  </a:cubicBezTo>
                  <a:cubicBezTo>
                    <a:pt x="384346" y="358101"/>
                    <a:pt x="358100" y="384347"/>
                    <a:pt x="324952" y="403691"/>
                  </a:cubicBezTo>
                  <a:cubicBezTo>
                    <a:pt x="291805" y="423035"/>
                    <a:pt x="255605" y="432707"/>
                    <a:pt x="216354" y="432707"/>
                  </a:cubicBezTo>
                  <a:cubicBezTo>
                    <a:pt x="177102" y="432707"/>
                    <a:pt x="140902" y="423035"/>
                    <a:pt x="107754" y="403691"/>
                  </a:cubicBezTo>
                  <a:cubicBezTo>
                    <a:pt x="74607" y="384347"/>
                    <a:pt x="48360" y="358101"/>
                    <a:pt x="29016" y="324953"/>
                  </a:cubicBezTo>
                  <a:cubicBezTo>
                    <a:pt x="9672" y="291805"/>
                    <a:pt x="0" y="255605"/>
                    <a:pt x="0" y="216354"/>
                  </a:cubicBezTo>
                  <a:cubicBezTo>
                    <a:pt x="0" y="177102"/>
                    <a:pt x="9672" y="140902"/>
                    <a:pt x="29016" y="107754"/>
                  </a:cubicBezTo>
                  <a:cubicBezTo>
                    <a:pt x="48360" y="74606"/>
                    <a:pt x="74607" y="48360"/>
                    <a:pt x="107754" y="29016"/>
                  </a:cubicBezTo>
                  <a:cubicBezTo>
                    <a:pt x="140902" y="9672"/>
                    <a:pt x="177102" y="0"/>
                    <a:pt x="216354" y="0"/>
                  </a:cubicBezTo>
                  <a:close/>
                </a:path>
              </a:pathLst>
            </a:custGeom>
            <a:solidFill>
              <a:srgbClr val="021B4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00" u="none" cap="none" strike="noStrike">
                <a:solidFill>
                  <a:srgbClr val="DED7D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3"/>
            <p:cNvSpPr txBox="1"/>
            <p:nvPr/>
          </p:nvSpPr>
          <p:spPr>
            <a:xfrm>
              <a:off x="444189" y="1577833"/>
              <a:ext cx="9829500" cy="37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latin typeface="Century Gothic"/>
                  <a:ea typeface="Century Gothic"/>
                  <a:cs typeface="Century Gothic"/>
                  <a:sym typeface="Century Gothic"/>
                </a:rPr>
                <a:t>Para realizar a previsão testamos dois modelos: SARIMA e XGBoost;</a:t>
              </a:r>
              <a:endParaRPr b="1" sz="1100"/>
            </a:p>
          </p:txBody>
        </p:sp>
      </p:grpSp>
      <p:sp>
        <p:nvSpPr>
          <p:cNvPr id="212" name="Google Shape;212;p33">
            <a:hlinkClick action="ppaction://hlinkshowjump?jump=nextslide"/>
          </p:cNvPr>
          <p:cNvSpPr/>
          <p:nvPr/>
        </p:nvSpPr>
        <p:spPr>
          <a:xfrm>
            <a:off x="386574" y="4394472"/>
            <a:ext cx="254305" cy="274228"/>
          </a:xfrm>
          <a:custGeom>
            <a:rect b="b" l="l" r="r" t="t"/>
            <a:pathLst>
              <a:path extrusionOk="0" h="468766" w="468765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rgbClr val="9E9E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3" title="Quantidade de produtos vendidos de cã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62" y="1619397"/>
            <a:ext cx="5741726" cy="27750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2083625" y="4138125"/>
            <a:ext cx="3701100" cy="160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5784725" y="4138125"/>
            <a:ext cx="1282200" cy="16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/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Análises: Previsão de demanda da categoria Cães</a:t>
            </a:r>
            <a:endParaRPr sz="1100"/>
          </a:p>
        </p:txBody>
      </p:sp>
      <p:grpSp>
        <p:nvGrpSpPr>
          <p:cNvPr id="221" name="Google Shape;221;p34"/>
          <p:cNvGrpSpPr/>
          <p:nvPr/>
        </p:nvGrpSpPr>
        <p:grpSpPr>
          <a:xfrm>
            <a:off x="-10392" y="-41565"/>
            <a:ext cx="9154350" cy="5245643"/>
            <a:chOff x="-13856" y="-55420"/>
            <a:chExt cx="12205800" cy="6994191"/>
          </a:xfrm>
        </p:grpSpPr>
        <p:sp>
          <p:nvSpPr>
            <p:cNvPr id="222" name="Google Shape;222;p34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34"/>
          <p:cNvSpPr/>
          <p:nvPr/>
        </p:nvSpPr>
        <p:spPr>
          <a:xfrm>
            <a:off x="8271164" y="4499264"/>
            <a:ext cx="872700" cy="31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4" title="Quantidade Prevista (XGBoost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0" y="1585100"/>
            <a:ext cx="4020849" cy="291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4" title="Quantidade Prevista (SARIMA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850" y="1585100"/>
            <a:ext cx="4213824" cy="29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4"/>
          <p:cNvSpPr/>
          <p:nvPr/>
        </p:nvSpPr>
        <p:spPr>
          <a:xfrm>
            <a:off x="329771" y="1172822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814700" y="1085000"/>
            <a:ext cx="7048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Optamos pelo XGBoost pois o modelo apresentou um menor erro médio que o SARIMA, como pode ser visto abaixo.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Segmentação dos clientes: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650" y="1977375"/>
            <a:ext cx="3272323" cy="18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5051650" y="4015600"/>
            <a:ext cx="3444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https://www.kaggle.com/code/pythonafroz/basic-of-clustering-algorithms</a:t>
            </a:r>
            <a:endParaRPr sz="800"/>
          </a:p>
        </p:txBody>
      </p:sp>
      <p:sp>
        <p:nvSpPr>
          <p:cNvPr id="236" name="Google Shape;236;p35"/>
          <p:cNvSpPr txBox="1"/>
          <p:nvPr/>
        </p:nvSpPr>
        <p:spPr>
          <a:xfrm>
            <a:off x="1018100" y="1676713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Segmentação de clientes: Agrupá-los em grupos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35"/>
          <p:cNvSpPr/>
          <p:nvPr/>
        </p:nvSpPr>
        <p:spPr>
          <a:xfrm>
            <a:off x="585211" y="1747266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1018100" y="2437513"/>
            <a:ext cx="320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Identificar as características de cada grupo e, </a:t>
            </a: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acordo com elas,</a:t>
            </a: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 t</a:t>
            </a: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omar diferentes abordagens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35"/>
          <p:cNvSpPr/>
          <p:nvPr/>
        </p:nvSpPr>
        <p:spPr>
          <a:xfrm>
            <a:off x="585211" y="2627741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5"/>
          <p:cNvSpPr txBox="1"/>
          <p:nvPr/>
        </p:nvSpPr>
        <p:spPr>
          <a:xfrm>
            <a:off x="1018100" y="3470388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Clientes foram divididos em 3 clusters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585211" y="3508216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193125" y="263275"/>
            <a:ext cx="83088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30">
                <a:latin typeface="Century Gothic"/>
                <a:ea typeface="Century Gothic"/>
                <a:cs typeface="Century Gothic"/>
                <a:sym typeface="Century Gothic"/>
              </a:rPr>
              <a:t>Análise da porcentagem de clientes por cluster:</a:t>
            </a:r>
            <a:endParaRPr sz="273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7" name="Google Shape;247;p36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070"/>
            <a:ext cx="6439941" cy="398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1774050" y="265976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52.3</a:t>
            </a: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9" name="Google Shape;249;p36"/>
          <p:cNvSpPr txBox="1"/>
          <p:nvPr/>
        </p:nvSpPr>
        <p:spPr>
          <a:xfrm>
            <a:off x="3332400" y="343931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25.4</a:t>
            </a: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4876450" y="354246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22.3</a:t>
            </a: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93125" y="263275"/>
            <a:ext cx="83088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30">
                <a:latin typeface="Century Gothic"/>
                <a:ea typeface="Century Gothic"/>
                <a:cs typeface="Century Gothic"/>
                <a:sym typeface="Century Gothic"/>
              </a:rPr>
              <a:t>Caracterização de cada cluster</a:t>
            </a:r>
            <a:r>
              <a:rPr lang="pt-BR" sz="2730"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73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6" name="Google Shape;256;p37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9070"/>
            <a:ext cx="6439941" cy="398203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7"/>
          <p:cNvSpPr txBox="1"/>
          <p:nvPr/>
        </p:nvSpPr>
        <p:spPr>
          <a:xfrm>
            <a:off x="1774050" y="265976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52.3%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3332400" y="343931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25.4%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4876450" y="354246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22.3%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193125" y="263269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do cluster 0: “Cliente novo”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5" name="Google Shape;265;p38"/>
          <p:cNvSpPr txBox="1"/>
          <p:nvPr/>
        </p:nvSpPr>
        <p:spPr>
          <a:xfrm>
            <a:off x="995275" y="136262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Frequência média de pedidos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562386" y="140045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995275" y="224310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Baixa</a:t>
            </a: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 recência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62386" y="2280928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995275" y="3123575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Pequena quantidade de pedidos, com muitos produtos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562386" y="316140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995275" y="404187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Baixo </a:t>
            </a: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tempo de casa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38"/>
          <p:cNvSpPr/>
          <p:nvPr/>
        </p:nvSpPr>
        <p:spPr>
          <a:xfrm>
            <a:off x="562386" y="4079704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38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75" y="1606337"/>
            <a:ext cx="3950715" cy="244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193125" y="263269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do cluster 1: “Cliente esporádico”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9" name="Google Shape;279;p39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75" y="1606337"/>
            <a:ext cx="3950715" cy="2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995275" y="136262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Frequência baixa de pedidos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39"/>
          <p:cNvSpPr/>
          <p:nvPr/>
        </p:nvSpPr>
        <p:spPr>
          <a:xfrm>
            <a:off x="562386" y="140045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995275" y="224310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Alta recência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3" name="Google Shape;283;p39"/>
          <p:cNvSpPr/>
          <p:nvPr/>
        </p:nvSpPr>
        <p:spPr>
          <a:xfrm>
            <a:off x="562386" y="2280928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995275" y="3123575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Pequena quantidade de pedidos, com poucos produtos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562386" y="316140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"/>
          <p:cNvSpPr txBox="1"/>
          <p:nvPr/>
        </p:nvSpPr>
        <p:spPr>
          <a:xfrm>
            <a:off x="995275" y="404187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Alto tempo de casa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7" name="Google Shape;287;p39"/>
          <p:cNvSpPr/>
          <p:nvPr/>
        </p:nvSpPr>
        <p:spPr>
          <a:xfrm>
            <a:off x="562386" y="4079704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193125" y="263269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do cluster 2: “Cliente ideal”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Google Shape;293;p40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6775" y="1606337"/>
            <a:ext cx="3950715" cy="24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0"/>
          <p:cNvSpPr txBox="1"/>
          <p:nvPr/>
        </p:nvSpPr>
        <p:spPr>
          <a:xfrm>
            <a:off x="995275" y="136262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Frequência alta de pedidos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562386" y="140045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995275" y="2243100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Baixa recência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562386" y="2280928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0"/>
          <p:cNvSpPr txBox="1"/>
          <p:nvPr/>
        </p:nvSpPr>
        <p:spPr>
          <a:xfrm>
            <a:off x="995275" y="3123575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Grande quantidade de pedidos, com muitos produtos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562386" y="316140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0"/>
          <p:cNvSpPr txBox="1"/>
          <p:nvPr/>
        </p:nvSpPr>
        <p:spPr>
          <a:xfrm>
            <a:off x="995275" y="4041875"/>
            <a:ext cx="32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Alto tempo de casa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562386" y="4079704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type="title"/>
          </p:nvPr>
        </p:nvSpPr>
        <p:spPr>
          <a:xfrm>
            <a:off x="193125" y="263269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Resumo da segmentação dos clientes: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07" name="Google Shape;307;p41"/>
          <p:cNvGraphicFramePr/>
          <p:nvPr/>
        </p:nvGraphicFramePr>
        <p:xfrm>
          <a:off x="952500" y="987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{6E0F1022-D318-4816-ADFA-839CB09F0AA8}</a:tableStyleId>
              </a:tblPr>
              <a:tblGrid>
                <a:gridCol w="2105075"/>
                <a:gridCol w="2720925"/>
                <a:gridCol w="2413000"/>
              </a:tblGrid>
              <a:tr h="35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Grupo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25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Principais características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2518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lt1"/>
                          </a:solidFill>
                        </a:rPr>
                        <a:t>Potenciais ações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525182"/>
                    </a:solidFill>
                  </a:tcPr>
                </a:tc>
              </a:tr>
              <a:tr h="98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Cliente novo</a:t>
                      </a:r>
                      <a:endParaRPr b="1" sz="16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Média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 frequência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Poucos pedidos e muitos produtos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Compras recentes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Tempo de casa baixo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Programa de fidelidade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Cross-selling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82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Cliente esporádico</a:t>
                      </a:r>
                      <a:endParaRPr b="1" sz="16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Baixa </a:t>
                      </a: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frequência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Poucos pedidos e produtos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Compras antigas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pt-BR" sz="1200">
                          <a:solidFill>
                            <a:schemeClr val="dk1"/>
                          </a:solidFill>
                        </a:rPr>
                        <a:t>Tempo de casa alto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Descontos na próxima compra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Promoções em múltiplos produtos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889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/>
                        <a:t>Cliente ideal</a:t>
                      </a:r>
                      <a:endParaRPr b="1" sz="16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Alta frequência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Muitos pedidos e produtos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Compras recentes</a:t>
                      </a:r>
                      <a:endParaRPr sz="1200"/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Tempo de casa alto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pt-BR" sz="1200"/>
                        <a:t>Não necessárias prioritariamente hoje</a:t>
                      </a:r>
                      <a:endParaRPr sz="1200"/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41">
            <a:hlinkClick action="ppaction://hlinkshowjump?jump=nextslide"/>
          </p:cNvPr>
          <p:cNvSpPr/>
          <p:nvPr/>
        </p:nvSpPr>
        <p:spPr>
          <a:xfrm>
            <a:off x="386574" y="4394472"/>
            <a:ext cx="254305" cy="274228"/>
          </a:xfrm>
          <a:custGeom>
            <a:rect b="b" l="l" r="r" t="t"/>
            <a:pathLst>
              <a:path extrusionOk="0" h="468766" w="468765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rgbClr val="9E9E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type="title"/>
          </p:nvPr>
        </p:nvSpPr>
        <p:spPr>
          <a:xfrm>
            <a:off x="628650" y="2275004"/>
            <a:ext cx="2104465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p24"/>
          <p:cNvSpPr txBox="1"/>
          <p:nvPr>
            <p:ph idx="1" type="body"/>
          </p:nvPr>
        </p:nvSpPr>
        <p:spPr>
          <a:xfrm>
            <a:off x="3681132" y="1603274"/>
            <a:ext cx="4834218" cy="1936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Roadmap Implementações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08" name="Google Shape;108;p24"/>
          <p:cNvGrpSpPr/>
          <p:nvPr/>
        </p:nvGrpSpPr>
        <p:grpSpPr>
          <a:xfrm>
            <a:off x="-10392" y="-41565"/>
            <a:ext cx="9154392" cy="5245537"/>
            <a:chOff x="-13856" y="-55420"/>
            <a:chExt cx="12205856" cy="6994049"/>
          </a:xfrm>
        </p:grpSpPr>
        <p:sp>
          <p:nvSpPr>
            <p:cNvPr id="109" name="Google Shape;109;p24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193125" y="263269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Dados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da segmentação dos clientes: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4" name="Google Shape;314;p42"/>
          <p:cNvGraphicFramePr/>
          <p:nvPr/>
        </p:nvGraphicFramePr>
        <p:xfrm>
          <a:off x="952500" y="987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{6E0F1022-D318-4816-ADFA-839CB09F0AA8}</a:tableStyleId>
              </a:tblPr>
              <a:tblGrid>
                <a:gridCol w="1630825"/>
                <a:gridCol w="1630825"/>
                <a:gridCol w="2107950"/>
                <a:gridCol w="1869400"/>
              </a:tblGrid>
              <a:tr h="15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A6C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Cluster 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C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Cluster 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CF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Cluster 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6CFE8"/>
                    </a:solidFill>
                  </a:tcPr>
                </a:tc>
              </a:tr>
              <a:tr h="37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Frequência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25.46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50.58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4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Recência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87.33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367.50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68.36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Quantidade por pedido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2.35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Quantidade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3.76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32.04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Pedido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1.84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13.71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Tempo de casa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215.17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607.32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730.31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0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Número de canais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2.15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580475" y="1048825"/>
            <a:ext cx="5444700" cy="1021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Análise feita com base na recência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400">
                <a:latin typeface="Century Gothic"/>
                <a:ea typeface="Century Gothic"/>
                <a:cs typeface="Century Gothic"/>
                <a:sym typeface="Century Gothic"/>
              </a:rPr>
              <a:t>Critério de cliente inativo: mais de 90 dias sem comprar</a:t>
            </a:r>
            <a:endParaRPr b="1" sz="1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de churn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43"/>
          <p:cNvSpPr txBox="1"/>
          <p:nvPr>
            <p:ph idx="2" type="body"/>
          </p:nvPr>
        </p:nvSpPr>
        <p:spPr>
          <a:xfrm>
            <a:off x="299000" y="4061100"/>
            <a:ext cx="4071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/>
              <a:t>Taxa Geral</a:t>
            </a:r>
            <a:endParaRPr b="1" sz="1100"/>
          </a:p>
        </p:txBody>
      </p:sp>
      <p:pic>
        <p:nvPicPr>
          <p:cNvPr id="322" name="Google Shape;32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0" y="2242575"/>
            <a:ext cx="4071926" cy="18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3"/>
          <p:cNvSpPr txBox="1"/>
          <p:nvPr/>
        </p:nvSpPr>
        <p:spPr>
          <a:xfrm>
            <a:off x="1215000" y="232896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48</a:t>
            </a: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4" name="Google Shape;324;p43"/>
          <p:cNvSpPr txBox="1"/>
          <p:nvPr/>
        </p:nvSpPr>
        <p:spPr>
          <a:xfrm>
            <a:off x="2785600" y="2223138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52%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5" name="Google Shape;325;p43"/>
          <p:cNvSpPr txBox="1"/>
          <p:nvPr>
            <p:ph idx="2" type="body"/>
          </p:nvPr>
        </p:nvSpPr>
        <p:spPr>
          <a:xfrm>
            <a:off x="4691075" y="4061100"/>
            <a:ext cx="4071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/>
              <a:t>Taxa excluindo clientes de compra única</a:t>
            </a:r>
            <a:endParaRPr b="1" sz="1100"/>
          </a:p>
        </p:txBody>
      </p:sp>
      <p:sp>
        <p:nvSpPr>
          <p:cNvPr id="326" name="Google Shape;326;p43"/>
          <p:cNvSpPr/>
          <p:nvPr/>
        </p:nvSpPr>
        <p:spPr>
          <a:xfrm>
            <a:off x="162986" y="997204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162986" y="1554928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1075" y="2242575"/>
            <a:ext cx="3895776" cy="18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43"/>
          <p:cNvSpPr txBox="1"/>
          <p:nvPr/>
        </p:nvSpPr>
        <p:spPr>
          <a:xfrm>
            <a:off x="5546200" y="207061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59%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7043775" y="2527438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41%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/>
          <p:nvPr/>
        </p:nvSpPr>
        <p:spPr>
          <a:xfrm>
            <a:off x="823375" y="179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6" name="Google Shape;33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5" y="1417600"/>
            <a:ext cx="5613451" cy="265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4"/>
          <p:cNvSpPr txBox="1"/>
          <p:nvPr/>
        </p:nvSpPr>
        <p:spPr>
          <a:xfrm>
            <a:off x="1420000" y="244471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40.6%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8" name="Google Shape;338;p44"/>
          <p:cNvSpPr txBox="1"/>
          <p:nvPr/>
        </p:nvSpPr>
        <p:spPr>
          <a:xfrm>
            <a:off x="2842475" y="1329588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98.2%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4277925" y="2683588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27.3%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de churn por cluster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44"/>
          <p:cNvSpPr txBox="1"/>
          <p:nvPr/>
        </p:nvSpPr>
        <p:spPr>
          <a:xfrm>
            <a:off x="6498575" y="2571750"/>
            <a:ext cx="264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Destaque para os clientes novos</a:t>
            </a: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que representam mais de 50% do total de clientes</a:t>
            </a:r>
            <a:endParaRPr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44"/>
          <p:cNvSpPr/>
          <p:nvPr/>
        </p:nvSpPr>
        <p:spPr>
          <a:xfrm>
            <a:off x="6067361" y="198875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6498575" y="1874825"/>
            <a:ext cx="2645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 churn para o cliente esporádico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4" name="Google Shape;344;p44"/>
          <p:cNvSpPr/>
          <p:nvPr/>
        </p:nvSpPr>
        <p:spPr>
          <a:xfrm>
            <a:off x="6067361" y="2793316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4"/>
          <p:cNvSpPr txBox="1"/>
          <p:nvPr/>
        </p:nvSpPr>
        <p:spPr>
          <a:xfrm>
            <a:off x="193125" y="4074500"/>
            <a:ext cx="40848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900">
                <a:solidFill>
                  <a:srgbClr val="595959"/>
                </a:solidFill>
              </a:rPr>
              <a:t>GRÁFICO PARA ANÁLISE DE CHURN POR CLUSTER</a:t>
            </a:r>
            <a:endParaRPr b="1"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 txBox="1"/>
          <p:nvPr>
            <p:ph idx="2" type="body"/>
          </p:nvPr>
        </p:nvSpPr>
        <p:spPr>
          <a:xfrm>
            <a:off x="162975" y="4042488"/>
            <a:ext cx="56043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900"/>
              <a:t>GRÁFICO PARA ANÁLISE DE COMPRA ÚNICA POR CLUSTER</a:t>
            </a:r>
            <a:endParaRPr b="1" sz="900"/>
          </a:p>
        </p:txBody>
      </p:sp>
      <p:pic>
        <p:nvPicPr>
          <p:cNvPr id="351" name="Google Shape;35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75" y="1445050"/>
            <a:ext cx="5426699" cy="25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5"/>
          <p:cNvSpPr txBox="1"/>
          <p:nvPr>
            <p:ph type="title"/>
          </p:nvPr>
        </p:nvSpPr>
        <p:spPr>
          <a:xfrm>
            <a:off x="162975" y="263525"/>
            <a:ext cx="87033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730">
                <a:latin typeface="Century Gothic"/>
                <a:ea typeface="Century Gothic"/>
                <a:cs typeface="Century Gothic"/>
                <a:sym typeface="Century Gothic"/>
              </a:rPr>
              <a:t>Clientes por cluster que realizaram compra única</a:t>
            </a:r>
            <a:endParaRPr sz="273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5726536" y="1847828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5749049" y="2945153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5"/>
          <p:cNvSpPr txBox="1"/>
          <p:nvPr/>
        </p:nvSpPr>
        <p:spPr>
          <a:xfrm>
            <a:off x="6232950" y="1579275"/>
            <a:ext cx="29109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Maioria dos clientes esporádicos são de compra única: reativação mais desafiadora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6232950" y="2832775"/>
            <a:ext cx="2633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outro lado, os clientes novos apresentam maior potencial de retenção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1263000" y="2397451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33.4%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8" name="Google Shape;358;p45"/>
          <p:cNvSpPr txBox="1"/>
          <p:nvPr/>
        </p:nvSpPr>
        <p:spPr>
          <a:xfrm>
            <a:off x="2677525" y="1736813"/>
            <a:ext cx="9336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63%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59" name="Google Shape;359;p45">
            <a:hlinkClick action="ppaction://hlinkshowjump?jump=nextslide"/>
          </p:cNvPr>
          <p:cNvSpPr/>
          <p:nvPr/>
        </p:nvSpPr>
        <p:spPr>
          <a:xfrm>
            <a:off x="519699" y="3211597"/>
            <a:ext cx="254305" cy="274228"/>
          </a:xfrm>
          <a:custGeom>
            <a:rect b="b" l="l" r="r" t="t"/>
            <a:pathLst>
              <a:path extrusionOk="0" h="468766" w="468765">
                <a:moveTo>
                  <a:pt x="189309" y="108177"/>
                </a:moveTo>
                <a:lnTo>
                  <a:pt x="207338" y="108177"/>
                </a:lnTo>
                <a:cubicBezTo>
                  <a:pt x="209781" y="108177"/>
                  <a:pt x="211893" y="109069"/>
                  <a:pt x="213677" y="110853"/>
                </a:cubicBezTo>
                <a:cubicBezTo>
                  <a:pt x="215460" y="112637"/>
                  <a:pt x="216353" y="114750"/>
                  <a:pt x="216353" y="117191"/>
                </a:cubicBezTo>
                <a:lnTo>
                  <a:pt x="216353" y="180295"/>
                </a:lnTo>
                <a:lnTo>
                  <a:pt x="279457" y="180295"/>
                </a:lnTo>
                <a:cubicBezTo>
                  <a:pt x="281898" y="180295"/>
                  <a:pt x="284011" y="181187"/>
                  <a:pt x="285795" y="182971"/>
                </a:cubicBezTo>
                <a:cubicBezTo>
                  <a:pt x="287579" y="184755"/>
                  <a:pt x="288471" y="186868"/>
                  <a:pt x="288471" y="189309"/>
                </a:cubicBezTo>
                <a:lnTo>
                  <a:pt x="288471" y="207339"/>
                </a:lnTo>
                <a:cubicBezTo>
                  <a:pt x="288471" y="209780"/>
                  <a:pt x="287579" y="211893"/>
                  <a:pt x="285795" y="213677"/>
                </a:cubicBezTo>
                <a:cubicBezTo>
                  <a:pt x="284011" y="215461"/>
                  <a:pt x="281898" y="216354"/>
                  <a:pt x="279457" y="216354"/>
                </a:cubicBezTo>
                <a:lnTo>
                  <a:pt x="216353" y="216354"/>
                </a:lnTo>
                <a:lnTo>
                  <a:pt x="216353" y="279457"/>
                </a:lnTo>
                <a:cubicBezTo>
                  <a:pt x="216353" y="281898"/>
                  <a:pt x="215460" y="284011"/>
                  <a:pt x="213677" y="285795"/>
                </a:cubicBezTo>
                <a:cubicBezTo>
                  <a:pt x="211893" y="287579"/>
                  <a:pt x="209781" y="288471"/>
                  <a:pt x="207338" y="288471"/>
                </a:cubicBezTo>
                <a:lnTo>
                  <a:pt x="189309" y="288471"/>
                </a:lnTo>
                <a:cubicBezTo>
                  <a:pt x="186867" y="288471"/>
                  <a:pt x="184754" y="287579"/>
                  <a:pt x="182971" y="285795"/>
                </a:cubicBezTo>
                <a:cubicBezTo>
                  <a:pt x="181187" y="284011"/>
                  <a:pt x="180294" y="281898"/>
                  <a:pt x="180294" y="279457"/>
                </a:cubicBezTo>
                <a:lnTo>
                  <a:pt x="180294" y="216354"/>
                </a:lnTo>
                <a:lnTo>
                  <a:pt x="117191" y="216354"/>
                </a:lnTo>
                <a:cubicBezTo>
                  <a:pt x="114749" y="216354"/>
                  <a:pt x="112636" y="215461"/>
                  <a:pt x="110853" y="213677"/>
                </a:cubicBezTo>
                <a:cubicBezTo>
                  <a:pt x="109069" y="211893"/>
                  <a:pt x="108176" y="209780"/>
                  <a:pt x="108176" y="207339"/>
                </a:cubicBezTo>
                <a:lnTo>
                  <a:pt x="108176" y="189309"/>
                </a:lnTo>
                <a:cubicBezTo>
                  <a:pt x="108176" y="186868"/>
                  <a:pt x="109069" y="184755"/>
                  <a:pt x="110853" y="182971"/>
                </a:cubicBezTo>
                <a:cubicBezTo>
                  <a:pt x="112636" y="181187"/>
                  <a:pt x="114749" y="180295"/>
                  <a:pt x="117191" y="180295"/>
                </a:cubicBezTo>
                <a:lnTo>
                  <a:pt x="180294" y="180295"/>
                </a:lnTo>
                <a:lnTo>
                  <a:pt x="180294" y="117191"/>
                </a:lnTo>
                <a:cubicBezTo>
                  <a:pt x="180294" y="114750"/>
                  <a:pt x="181187" y="112637"/>
                  <a:pt x="182971" y="110853"/>
                </a:cubicBezTo>
                <a:cubicBezTo>
                  <a:pt x="184754" y="109069"/>
                  <a:pt x="186867" y="108177"/>
                  <a:pt x="189309" y="108177"/>
                </a:cubicBezTo>
                <a:close/>
                <a:moveTo>
                  <a:pt x="198324" y="72118"/>
                </a:moveTo>
                <a:cubicBezTo>
                  <a:pt x="163580" y="72118"/>
                  <a:pt x="133860" y="84466"/>
                  <a:pt x="109162" y="109163"/>
                </a:cubicBezTo>
                <a:cubicBezTo>
                  <a:pt x="84466" y="133859"/>
                  <a:pt x="72117" y="163580"/>
                  <a:pt x="72117" y="198324"/>
                </a:cubicBezTo>
                <a:cubicBezTo>
                  <a:pt x="72117" y="233068"/>
                  <a:pt x="84466" y="262789"/>
                  <a:pt x="109162" y="287485"/>
                </a:cubicBezTo>
                <a:cubicBezTo>
                  <a:pt x="133860" y="312182"/>
                  <a:pt x="163580" y="324530"/>
                  <a:pt x="198324" y="324530"/>
                </a:cubicBezTo>
                <a:cubicBezTo>
                  <a:pt x="233068" y="324530"/>
                  <a:pt x="262788" y="312182"/>
                  <a:pt x="287485" y="287485"/>
                </a:cubicBezTo>
                <a:cubicBezTo>
                  <a:pt x="312182" y="262789"/>
                  <a:pt x="324530" y="233068"/>
                  <a:pt x="324530" y="198324"/>
                </a:cubicBezTo>
                <a:cubicBezTo>
                  <a:pt x="324530" y="163580"/>
                  <a:pt x="312182" y="133859"/>
                  <a:pt x="287485" y="109163"/>
                </a:cubicBezTo>
                <a:cubicBezTo>
                  <a:pt x="262788" y="84466"/>
                  <a:pt x="233068" y="72118"/>
                  <a:pt x="198324" y="72118"/>
                </a:cubicBezTo>
                <a:close/>
                <a:moveTo>
                  <a:pt x="198324" y="0"/>
                </a:moveTo>
                <a:cubicBezTo>
                  <a:pt x="225180" y="0"/>
                  <a:pt x="250863" y="5212"/>
                  <a:pt x="275371" y="15635"/>
                </a:cubicBezTo>
                <a:cubicBezTo>
                  <a:pt x="299880" y="26058"/>
                  <a:pt x="321009" y="40144"/>
                  <a:pt x="338757" y="57891"/>
                </a:cubicBezTo>
                <a:cubicBezTo>
                  <a:pt x="356505" y="75639"/>
                  <a:pt x="370590" y="96767"/>
                  <a:pt x="381014" y="121276"/>
                </a:cubicBezTo>
                <a:cubicBezTo>
                  <a:pt x="391436" y="145785"/>
                  <a:pt x="396648" y="171468"/>
                  <a:pt x="396648" y="198324"/>
                </a:cubicBezTo>
                <a:cubicBezTo>
                  <a:pt x="396648" y="239642"/>
                  <a:pt x="385004" y="277109"/>
                  <a:pt x="361716" y="310727"/>
                </a:cubicBezTo>
                <a:lnTo>
                  <a:pt x="458343" y="407353"/>
                </a:lnTo>
                <a:cubicBezTo>
                  <a:pt x="465291" y="414302"/>
                  <a:pt x="468765" y="422753"/>
                  <a:pt x="468765" y="432707"/>
                </a:cubicBezTo>
                <a:cubicBezTo>
                  <a:pt x="468765" y="442661"/>
                  <a:pt x="465245" y="451159"/>
                  <a:pt x="458202" y="458202"/>
                </a:cubicBezTo>
                <a:cubicBezTo>
                  <a:pt x="451158" y="465245"/>
                  <a:pt x="442660" y="468766"/>
                  <a:pt x="432707" y="468766"/>
                </a:cubicBezTo>
                <a:cubicBezTo>
                  <a:pt x="422565" y="468766"/>
                  <a:pt x="414114" y="465198"/>
                  <a:pt x="407353" y="458061"/>
                </a:cubicBezTo>
                <a:lnTo>
                  <a:pt x="310726" y="361716"/>
                </a:lnTo>
                <a:cubicBezTo>
                  <a:pt x="277109" y="385004"/>
                  <a:pt x="239642" y="396648"/>
                  <a:pt x="198324" y="396648"/>
                </a:cubicBezTo>
                <a:cubicBezTo>
                  <a:pt x="171468" y="396648"/>
                  <a:pt x="145784" y="391437"/>
                  <a:pt x="121276" y="381013"/>
                </a:cubicBezTo>
                <a:cubicBezTo>
                  <a:pt x="96767" y="370590"/>
                  <a:pt x="75639" y="356504"/>
                  <a:pt x="57891" y="338757"/>
                </a:cubicBezTo>
                <a:cubicBezTo>
                  <a:pt x="40143" y="321009"/>
                  <a:pt x="26058" y="299881"/>
                  <a:pt x="15634" y="275372"/>
                </a:cubicBezTo>
                <a:cubicBezTo>
                  <a:pt x="5211" y="250863"/>
                  <a:pt x="0" y="225180"/>
                  <a:pt x="0" y="198324"/>
                </a:cubicBezTo>
                <a:cubicBezTo>
                  <a:pt x="0" y="171468"/>
                  <a:pt x="5211" y="145785"/>
                  <a:pt x="15634" y="121276"/>
                </a:cubicBezTo>
                <a:cubicBezTo>
                  <a:pt x="26058" y="96767"/>
                  <a:pt x="40143" y="75639"/>
                  <a:pt x="57891" y="57891"/>
                </a:cubicBezTo>
                <a:cubicBezTo>
                  <a:pt x="75639" y="40144"/>
                  <a:pt x="96767" y="26058"/>
                  <a:pt x="121276" y="15635"/>
                </a:cubicBezTo>
                <a:cubicBezTo>
                  <a:pt x="145784" y="5212"/>
                  <a:pt x="171468" y="0"/>
                  <a:pt x="198324" y="0"/>
                </a:cubicBezTo>
                <a:close/>
              </a:path>
            </a:pathLst>
          </a:custGeom>
          <a:solidFill>
            <a:srgbClr val="9E9E9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62975" y="273850"/>
            <a:ext cx="31494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de churn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65" name="Google Shape;36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300" y="1244025"/>
            <a:ext cx="3149400" cy="29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 txBox="1"/>
          <p:nvPr>
            <p:ph idx="2" type="body"/>
          </p:nvPr>
        </p:nvSpPr>
        <p:spPr>
          <a:xfrm>
            <a:off x="945075" y="1061600"/>
            <a:ext cx="4071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Variáveis mais importantes - </a:t>
            </a:r>
            <a:r>
              <a:rPr b="1" lang="pt-BR" sz="1100">
                <a:solidFill>
                  <a:schemeClr val="dk1"/>
                </a:solidFill>
              </a:rPr>
              <a:t>Árvore de Decisão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7826700" y="3094600"/>
            <a:ext cx="273900" cy="273900"/>
          </a:xfrm>
          <a:prstGeom prst="ellipse">
            <a:avLst/>
          </a:prstGeom>
          <a:solidFill>
            <a:srgbClr val="07376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6"/>
          <p:cNvSpPr/>
          <p:nvPr/>
        </p:nvSpPr>
        <p:spPr>
          <a:xfrm>
            <a:off x="8152375" y="3094600"/>
            <a:ext cx="926100" cy="27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latin typeface="Century Gothic"/>
                <a:ea typeface="Century Gothic"/>
                <a:cs typeface="Century Gothic"/>
                <a:sym typeface="Century Gothic"/>
              </a:rPr>
              <a:t>Importance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46"/>
          <p:cNvSpPr txBox="1"/>
          <p:nvPr>
            <p:ph idx="2" type="body"/>
          </p:nvPr>
        </p:nvSpPr>
        <p:spPr>
          <a:xfrm>
            <a:off x="4873950" y="1061600"/>
            <a:ext cx="40719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Variáveis mais importantes - XGBoost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70" name="Google Shape;3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4176317" y="3352537"/>
            <a:ext cx="224575" cy="1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6"/>
          <p:cNvSpPr/>
          <p:nvPr/>
        </p:nvSpPr>
        <p:spPr>
          <a:xfrm>
            <a:off x="1129250" y="4211025"/>
            <a:ext cx="6396600" cy="52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Pedido, frequência e tempo de casa: 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variáveis mais explicativas para o churn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2" name="Google Shape;3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450" y="1244025"/>
            <a:ext cx="2925949" cy="29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871650" y="1680325"/>
            <a:ext cx="7400700" cy="286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475" y="198227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7"/>
          <p:cNvPicPr preferRelativeResize="0"/>
          <p:nvPr/>
        </p:nvPicPr>
        <p:blipFill rotWithShape="1">
          <a:blip r:embed="rId4">
            <a:alphaModFix/>
          </a:blip>
          <a:srcRect b="31658" l="0" r="0" t="31253"/>
          <a:stretch/>
        </p:blipFill>
        <p:spPr>
          <a:xfrm rot="10800000">
            <a:off x="3739712" y="3768150"/>
            <a:ext cx="2048600" cy="7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7"/>
          <p:cNvPicPr preferRelativeResize="0"/>
          <p:nvPr/>
        </p:nvPicPr>
        <p:blipFill rotWithShape="1">
          <a:blip r:embed="rId4">
            <a:alphaModFix/>
          </a:blip>
          <a:srcRect b="31658" l="0" r="0" t="31253"/>
          <a:stretch/>
        </p:blipFill>
        <p:spPr>
          <a:xfrm>
            <a:off x="3576638" y="1697448"/>
            <a:ext cx="2143125" cy="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47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</a:t>
            </a:r>
            <a:r>
              <a:rPr i="1" lang="pt-BR">
                <a:latin typeface="Century Gothic"/>
                <a:ea typeface="Century Gothic"/>
                <a:cs typeface="Century Gothic"/>
                <a:sym typeface="Century Gothic"/>
              </a:rPr>
              <a:t>Cross-Selling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e Gestão de Categorias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2" name="Google Shape;382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9975" y="218229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7"/>
          <p:cNvSpPr txBox="1"/>
          <p:nvPr>
            <p:ph idx="1" type="body"/>
          </p:nvPr>
        </p:nvSpPr>
        <p:spPr>
          <a:xfrm>
            <a:off x="1305975" y="1102525"/>
            <a:ext cx="67773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i="1" lang="pt-BR" sz="1700">
                <a:latin typeface="Century Gothic"/>
                <a:ea typeface="Century Gothic"/>
                <a:cs typeface="Century Gothic"/>
                <a:sym typeface="Century Gothic"/>
              </a:rPr>
              <a:t>Quão maior é a chance de vender um brinquedo para cachorro dado a compra de biscoito para cachorro?</a:t>
            </a:r>
            <a:endParaRPr i="1"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8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</a:t>
            </a:r>
            <a:r>
              <a:rPr i="1" lang="pt-BR">
                <a:latin typeface="Century Gothic"/>
                <a:ea typeface="Century Gothic"/>
                <a:cs typeface="Century Gothic"/>
                <a:sym typeface="Century Gothic"/>
              </a:rPr>
              <a:t>Cross-Selling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e Gestão de Categorias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9" name="Google Shape;38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900" y="154024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8"/>
          <p:cNvSpPr txBox="1"/>
          <p:nvPr>
            <p:ph idx="1" type="body"/>
          </p:nvPr>
        </p:nvSpPr>
        <p:spPr>
          <a:xfrm>
            <a:off x="1674900" y="3521450"/>
            <a:ext cx="19050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pt-BR" sz="1500"/>
              <a:t>Loja 102</a:t>
            </a:r>
            <a:endParaRPr b="1" i="1" sz="1500"/>
          </a:p>
        </p:txBody>
      </p:sp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-20900" y="1114175"/>
            <a:ext cx="19050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700" u="sng">
                <a:latin typeface="Century Gothic"/>
                <a:ea typeface="Century Gothic"/>
                <a:cs typeface="Century Gothic"/>
                <a:sym typeface="Century Gothic"/>
              </a:rPr>
              <a:t>Piloto:</a:t>
            </a:r>
            <a:endParaRPr b="1" sz="1700" u="sng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48"/>
          <p:cNvSpPr/>
          <p:nvPr/>
        </p:nvSpPr>
        <p:spPr>
          <a:xfrm>
            <a:off x="4004850" y="2223625"/>
            <a:ext cx="1003800" cy="9435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3" name="Google Shape;39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5800" y="1785224"/>
            <a:ext cx="1660025" cy="166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48"/>
          <p:cNvSpPr txBox="1"/>
          <p:nvPr>
            <p:ph idx="1" type="body"/>
          </p:nvPr>
        </p:nvSpPr>
        <p:spPr>
          <a:xfrm>
            <a:off x="5393575" y="3445250"/>
            <a:ext cx="24339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i="1" lang="pt-BR" sz="1500"/>
              <a:t>Agrupamento dos Níveis de Classificação</a:t>
            </a:r>
            <a:endParaRPr b="1" i="1" sz="1500"/>
          </a:p>
        </p:txBody>
      </p:sp>
      <p:sp>
        <p:nvSpPr>
          <p:cNvPr id="395" name="Google Shape;395;p48"/>
          <p:cNvSpPr/>
          <p:nvPr/>
        </p:nvSpPr>
        <p:spPr>
          <a:xfrm>
            <a:off x="871650" y="1451725"/>
            <a:ext cx="7400700" cy="286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</a:t>
            </a:r>
            <a:r>
              <a:rPr i="1" lang="pt-BR">
                <a:latin typeface="Century Gothic"/>
                <a:ea typeface="Century Gothic"/>
                <a:cs typeface="Century Gothic"/>
                <a:sym typeface="Century Gothic"/>
              </a:rPr>
              <a:t>Cross-Selling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e Gestão de Categorias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49"/>
          <p:cNvSpPr/>
          <p:nvPr/>
        </p:nvSpPr>
        <p:spPr>
          <a:xfrm>
            <a:off x="871650" y="1680325"/>
            <a:ext cx="7400700" cy="286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2" name="Google Shape;40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475" y="198227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49"/>
          <p:cNvPicPr preferRelativeResize="0"/>
          <p:nvPr/>
        </p:nvPicPr>
        <p:blipFill rotWithShape="1">
          <a:blip r:embed="rId4">
            <a:alphaModFix/>
          </a:blip>
          <a:srcRect b="31658" l="0" r="0" t="31253"/>
          <a:stretch/>
        </p:blipFill>
        <p:spPr>
          <a:xfrm rot="10800000">
            <a:off x="3739712" y="3768150"/>
            <a:ext cx="2048600" cy="72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9"/>
          <p:cNvPicPr preferRelativeResize="0"/>
          <p:nvPr/>
        </p:nvPicPr>
        <p:blipFill rotWithShape="1">
          <a:blip r:embed="rId4">
            <a:alphaModFix/>
          </a:blip>
          <a:srcRect b="31658" l="0" r="0" t="31253"/>
          <a:stretch/>
        </p:blipFill>
        <p:spPr>
          <a:xfrm>
            <a:off x="3652838" y="1697448"/>
            <a:ext cx="2143125" cy="79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27575" y="2182295"/>
            <a:ext cx="2619375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9"/>
          <p:cNvSpPr txBox="1"/>
          <p:nvPr>
            <p:ph idx="1" type="body"/>
          </p:nvPr>
        </p:nvSpPr>
        <p:spPr>
          <a:xfrm>
            <a:off x="741200" y="1102525"/>
            <a:ext cx="73422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i="1" lang="pt-BR" sz="1700">
                <a:latin typeface="Century Gothic"/>
                <a:ea typeface="Century Gothic"/>
                <a:cs typeface="Century Gothic"/>
                <a:sym typeface="Century Gothic"/>
              </a:rPr>
              <a:t>A</a:t>
            </a:r>
            <a:r>
              <a:rPr i="1" lang="pt-BR" sz="1700">
                <a:latin typeface="Century Gothic"/>
                <a:ea typeface="Century Gothic"/>
                <a:cs typeface="Century Gothic"/>
                <a:sym typeface="Century Gothic"/>
              </a:rPr>
              <a:t> chance de vender um brinquedo para cachorro dado a compra de biscoito para cachorro é </a:t>
            </a:r>
            <a:r>
              <a:rPr b="1" i="1" lang="pt-BR" sz="1700">
                <a:latin typeface="Century Gothic"/>
                <a:ea typeface="Century Gothic"/>
                <a:cs typeface="Century Gothic"/>
                <a:sym typeface="Century Gothic"/>
              </a:rPr>
              <a:t>85%</a:t>
            </a:r>
            <a:r>
              <a:rPr i="1" lang="pt-BR" sz="1700">
                <a:latin typeface="Century Gothic"/>
                <a:ea typeface="Century Gothic"/>
                <a:cs typeface="Century Gothic"/>
                <a:sym typeface="Century Gothic"/>
              </a:rPr>
              <a:t> maior!</a:t>
            </a:r>
            <a:endParaRPr i="1" sz="17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7" name="Google Shape;407;p49"/>
          <p:cNvSpPr txBox="1"/>
          <p:nvPr>
            <p:ph idx="1" type="body"/>
          </p:nvPr>
        </p:nvSpPr>
        <p:spPr>
          <a:xfrm>
            <a:off x="4003968" y="2716100"/>
            <a:ext cx="1520100" cy="577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2900">
                <a:solidFill>
                  <a:srgbClr val="234B82"/>
                </a:solidFill>
              </a:rPr>
              <a:t>+ </a:t>
            </a:r>
            <a:r>
              <a:rPr b="1" lang="pt-BR" sz="2900">
                <a:solidFill>
                  <a:srgbClr val="234B82"/>
                </a:solidFill>
              </a:rPr>
              <a:t>85%</a:t>
            </a:r>
            <a:endParaRPr b="1" sz="2900">
              <a:solidFill>
                <a:srgbClr val="234B8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/>
          <p:nvPr/>
        </p:nvSpPr>
        <p:spPr>
          <a:xfrm>
            <a:off x="287250" y="1828900"/>
            <a:ext cx="8494800" cy="1878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3" name="Google Shape;413;p50"/>
          <p:cNvSpPr txBox="1"/>
          <p:nvPr>
            <p:ph type="title"/>
          </p:nvPr>
        </p:nvSpPr>
        <p:spPr>
          <a:xfrm>
            <a:off x="162975" y="273844"/>
            <a:ext cx="7886700" cy="593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 </a:t>
            </a:r>
            <a:r>
              <a:rPr i="1" lang="pt-BR">
                <a:latin typeface="Century Gothic"/>
                <a:ea typeface="Century Gothic"/>
                <a:cs typeface="Century Gothic"/>
                <a:sym typeface="Century Gothic"/>
              </a:rPr>
              <a:t>Cross-Selling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 e Gestão de Categorias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50"/>
          <p:cNvSpPr/>
          <p:nvPr/>
        </p:nvSpPr>
        <p:spPr>
          <a:xfrm>
            <a:off x="848775" y="2381750"/>
            <a:ext cx="22461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entury Gothic"/>
                <a:ea typeface="Century Gothic"/>
                <a:cs typeface="Century Gothic"/>
                <a:sym typeface="Century Gothic"/>
              </a:rPr>
              <a:t>+ </a:t>
            </a:r>
            <a:r>
              <a:rPr b="1" lang="pt-BR" sz="1200">
                <a:latin typeface="Century Gothic"/>
                <a:ea typeface="Century Gothic"/>
                <a:cs typeface="Century Gothic"/>
                <a:sym typeface="Century Gothic"/>
              </a:rPr>
              <a:t>10 oportunidades </a:t>
            </a:r>
            <a:r>
              <a:rPr lang="pt-BR" sz="1200">
                <a:latin typeface="Century Gothic"/>
                <a:ea typeface="Century Gothic"/>
                <a:cs typeface="Century Gothic"/>
                <a:sym typeface="Century Gothic"/>
              </a:rPr>
              <a:t>de pares de </a:t>
            </a:r>
            <a:r>
              <a:rPr i="1" lang="pt-BR" sz="1200">
                <a:latin typeface="Century Gothic"/>
                <a:ea typeface="Century Gothic"/>
                <a:cs typeface="Century Gothic"/>
                <a:sym typeface="Century Gothic"/>
              </a:rPr>
              <a:t>cross-sell</a:t>
            </a:r>
            <a:r>
              <a:rPr lang="pt-BR" sz="1200">
                <a:latin typeface="Century Gothic"/>
                <a:ea typeface="Century Gothic"/>
                <a:cs typeface="Century Gothic"/>
                <a:sym typeface="Century Gothic"/>
              </a:rPr>
              <a:t> na loja 102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5" name="Google Shape;41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750" y="2496100"/>
            <a:ext cx="224575" cy="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/>
          <p:nvPr/>
        </p:nvSpPr>
        <p:spPr>
          <a:xfrm>
            <a:off x="3532825" y="2381750"/>
            <a:ext cx="22461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entury Gothic"/>
                <a:ea typeface="Century Gothic"/>
                <a:cs typeface="Century Gothic"/>
                <a:sym typeface="Century Gothic"/>
              </a:rPr>
              <a:t>Replicar </a:t>
            </a:r>
            <a:r>
              <a:rPr lang="pt-BR" sz="1200">
                <a:latin typeface="Century Gothic"/>
                <a:ea typeface="Century Gothic"/>
                <a:cs typeface="Century Gothic"/>
                <a:sym typeface="Century Gothic"/>
              </a:rPr>
              <a:t>para demais lojas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125" y="2496100"/>
            <a:ext cx="224575" cy="4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0"/>
          <p:cNvSpPr/>
          <p:nvPr/>
        </p:nvSpPr>
        <p:spPr>
          <a:xfrm>
            <a:off x="6139200" y="2381750"/>
            <a:ext cx="2318100" cy="66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latin typeface="Century Gothic"/>
                <a:ea typeface="Century Gothic"/>
                <a:cs typeface="Century Gothic"/>
                <a:sym typeface="Century Gothic"/>
              </a:rPr>
              <a:t>Revisar </a:t>
            </a:r>
            <a:r>
              <a:rPr lang="pt-BR" sz="1200">
                <a:latin typeface="Century Gothic"/>
                <a:ea typeface="Century Gothic"/>
                <a:cs typeface="Century Gothic"/>
                <a:sym typeface="Century Gothic"/>
              </a:rPr>
              <a:t>estratégia de </a:t>
            </a:r>
            <a:r>
              <a:rPr i="1" lang="pt-BR" sz="1200">
                <a:latin typeface="Century Gothic"/>
                <a:ea typeface="Century Gothic"/>
                <a:cs typeface="Century Gothic"/>
                <a:sym typeface="Century Gothic"/>
              </a:rPr>
              <a:t>Trade Marketing</a:t>
            </a:r>
            <a:r>
              <a:rPr lang="pt-BR" sz="1200">
                <a:latin typeface="Century Gothic"/>
                <a:ea typeface="Century Gothic"/>
                <a:cs typeface="Century Gothic"/>
                <a:sym typeface="Century Gothic"/>
              </a:rPr>
              <a:t> e Gestão de Categoria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67400" y="1403000"/>
            <a:ext cx="3210900" cy="577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pt-BR" sz="1500" u="sng">
                <a:latin typeface="Century Gothic"/>
                <a:ea typeface="Century Gothic"/>
                <a:cs typeface="Century Gothic"/>
                <a:sym typeface="Century Gothic"/>
              </a:rPr>
              <a:t>Desdobramento recomendado:</a:t>
            </a:r>
            <a:endParaRPr b="1" sz="1500" u="sng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/>
          <p:nvPr/>
        </p:nvSpPr>
        <p:spPr>
          <a:xfrm>
            <a:off x="3603008" y="2693960"/>
            <a:ext cx="5097300" cy="587100"/>
          </a:xfrm>
          <a:prstGeom prst="roundRect">
            <a:avLst>
              <a:gd fmla="val 16667" name="adj"/>
            </a:avLst>
          </a:prstGeom>
          <a:solidFill>
            <a:srgbClr val="D3D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1"/>
          <p:cNvSpPr txBox="1"/>
          <p:nvPr>
            <p:ph type="title"/>
          </p:nvPr>
        </p:nvSpPr>
        <p:spPr>
          <a:xfrm>
            <a:off x="628650" y="2275004"/>
            <a:ext cx="2104465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51"/>
          <p:cNvSpPr txBox="1"/>
          <p:nvPr>
            <p:ph idx="1" type="body"/>
          </p:nvPr>
        </p:nvSpPr>
        <p:spPr>
          <a:xfrm>
            <a:off x="3681132" y="1603274"/>
            <a:ext cx="4834218" cy="1936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Roadmap Implementações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27" name="Google Shape;427;p51"/>
          <p:cNvGrpSpPr/>
          <p:nvPr/>
        </p:nvGrpSpPr>
        <p:grpSpPr>
          <a:xfrm>
            <a:off x="-10392" y="-41565"/>
            <a:ext cx="9154392" cy="5245537"/>
            <a:chOff x="-13856" y="-55420"/>
            <a:chExt cx="12205856" cy="6994049"/>
          </a:xfrm>
        </p:grpSpPr>
        <p:sp>
          <p:nvSpPr>
            <p:cNvPr id="428" name="Google Shape;428;p51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1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/>
          <p:nvPr/>
        </p:nvSpPr>
        <p:spPr>
          <a:xfrm>
            <a:off x="3603008" y="1527074"/>
            <a:ext cx="5097300" cy="587100"/>
          </a:xfrm>
          <a:prstGeom prst="roundRect">
            <a:avLst>
              <a:gd fmla="val 16667" name="adj"/>
            </a:avLst>
          </a:prstGeom>
          <a:solidFill>
            <a:srgbClr val="D3D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5"/>
          <p:cNvSpPr txBox="1"/>
          <p:nvPr>
            <p:ph type="title"/>
          </p:nvPr>
        </p:nvSpPr>
        <p:spPr>
          <a:xfrm>
            <a:off x="628650" y="2275004"/>
            <a:ext cx="2104465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3681132" y="1603274"/>
            <a:ext cx="4834218" cy="1936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Roadmap Implementações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8" name="Google Shape;118;p25"/>
          <p:cNvGrpSpPr/>
          <p:nvPr/>
        </p:nvGrpSpPr>
        <p:grpSpPr>
          <a:xfrm>
            <a:off x="-10392" y="-41565"/>
            <a:ext cx="9154392" cy="5245537"/>
            <a:chOff x="-13856" y="-55420"/>
            <a:chExt cx="12205856" cy="6994049"/>
          </a:xfrm>
        </p:grpSpPr>
        <p:sp>
          <p:nvSpPr>
            <p:cNvPr id="119" name="Google Shape;119;p25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2"/>
          <p:cNvSpPr txBox="1"/>
          <p:nvPr>
            <p:ph type="title"/>
          </p:nvPr>
        </p:nvSpPr>
        <p:spPr>
          <a:xfrm>
            <a:off x="162975" y="251810"/>
            <a:ext cx="7886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i="1" lang="pt-BR">
                <a:latin typeface="Century Gothic"/>
                <a:ea typeface="Century Gothic"/>
                <a:cs typeface="Century Gothic"/>
                <a:sym typeface="Century Gothic"/>
              </a:rPr>
              <a:t>Roadmap </a:t>
            </a: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Implementação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187998" y="1861682"/>
            <a:ext cx="8801100" cy="2589600"/>
          </a:xfrm>
          <a:prstGeom prst="rect">
            <a:avLst/>
          </a:prstGeom>
          <a:solidFill>
            <a:srgbClr val="E9F3FD"/>
          </a:solidFill>
          <a:ln cap="flat" cmpd="sng" w="9525">
            <a:solidFill>
              <a:srgbClr val="316A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2"/>
          <p:cNvSpPr/>
          <p:nvPr/>
        </p:nvSpPr>
        <p:spPr>
          <a:xfrm>
            <a:off x="691998" y="2495661"/>
            <a:ext cx="228600" cy="228600"/>
          </a:xfrm>
          <a:prstGeom prst="roundRect">
            <a:avLst>
              <a:gd fmla="val 16667" name="adj"/>
            </a:avLst>
          </a:prstGeom>
          <a:solidFill>
            <a:srgbClr val="7BB9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419346" y="2213277"/>
            <a:ext cx="1215000" cy="228600"/>
          </a:xfrm>
          <a:prstGeom prst="roundRect">
            <a:avLst>
              <a:gd fmla="val 16667" name="adj"/>
            </a:avLst>
          </a:prstGeom>
          <a:solidFill>
            <a:srgbClr val="A6CFE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2"/>
          <p:cNvSpPr/>
          <p:nvPr/>
        </p:nvSpPr>
        <p:spPr>
          <a:xfrm>
            <a:off x="920598" y="2781411"/>
            <a:ext cx="2700000" cy="228600"/>
          </a:xfrm>
          <a:prstGeom prst="roundRect">
            <a:avLst>
              <a:gd fmla="val 16667" name="adj"/>
            </a:avLst>
          </a:prstGeom>
          <a:solidFill>
            <a:srgbClr val="7BB9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2"/>
          <p:cNvSpPr/>
          <p:nvPr/>
        </p:nvSpPr>
        <p:spPr>
          <a:xfrm>
            <a:off x="3092298" y="3067161"/>
            <a:ext cx="228600" cy="228600"/>
          </a:xfrm>
          <a:prstGeom prst="roundRect">
            <a:avLst>
              <a:gd fmla="val 16667" name="adj"/>
            </a:avLst>
          </a:prstGeom>
          <a:solidFill>
            <a:srgbClr val="5A9B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52"/>
          <p:cNvSpPr/>
          <p:nvPr/>
        </p:nvSpPr>
        <p:spPr>
          <a:xfrm>
            <a:off x="3320898" y="3352911"/>
            <a:ext cx="2700000" cy="228600"/>
          </a:xfrm>
          <a:prstGeom prst="roundRect">
            <a:avLst>
              <a:gd fmla="val 16667" name="adj"/>
            </a:avLst>
          </a:prstGeom>
          <a:solidFill>
            <a:srgbClr val="5A9B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/>
          <p:nvPr/>
        </p:nvSpPr>
        <p:spPr>
          <a:xfrm>
            <a:off x="4672784" y="3660426"/>
            <a:ext cx="228600" cy="228600"/>
          </a:xfrm>
          <a:prstGeom prst="roundRect">
            <a:avLst>
              <a:gd fmla="val 16667" name="adj"/>
            </a:avLst>
          </a:prstGeom>
          <a:solidFill>
            <a:srgbClr val="316A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4901384" y="3946176"/>
            <a:ext cx="2700000" cy="228600"/>
          </a:xfrm>
          <a:prstGeom prst="roundRect">
            <a:avLst>
              <a:gd fmla="val 16667" name="adj"/>
            </a:avLst>
          </a:prstGeom>
          <a:solidFill>
            <a:srgbClr val="316A8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2"/>
          <p:cNvSpPr txBox="1"/>
          <p:nvPr/>
        </p:nvSpPr>
        <p:spPr>
          <a:xfrm>
            <a:off x="920598" y="2492312"/>
            <a:ext cx="2700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Planejamento Ações Churn e Cluster</a:t>
            </a:r>
            <a:endParaRPr/>
          </a:p>
        </p:txBody>
      </p:sp>
      <p:sp>
        <p:nvSpPr>
          <p:cNvPr id="444" name="Google Shape;444;p52"/>
          <p:cNvSpPr txBox="1"/>
          <p:nvPr/>
        </p:nvSpPr>
        <p:spPr>
          <a:xfrm>
            <a:off x="1615923" y="2198394"/>
            <a:ext cx="325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Revisão Trade Mkt e GC com e-com e loja</a:t>
            </a:r>
            <a:endParaRPr/>
          </a:p>
        </p:txBody>
      </p:sp>
      <p:sp>
        <p:nvSpPr>
          <p:cNvPr id="445" name="Google Shape;445;p52"/>
          <p:cNvSpPr txBox="1"/>
          <p:nvPr/>
        </p:nvSpPr>
        <p:spPr>
          <a:xfrm>
            <a:off x="3620597" y="2781411"/>
            <a:ext cx="251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Execução Ações Churn e Cluster</a:t>
            </a:r>
            <a:endParaRPr/>
          </a:p>
        </p:txBody>
      </p:sp>
      <p:sp>
        <p:nvSpPr>
          <p:cNvPr id="446" name="Google Shape;446;p52"/>
          <p:cNvSpPr txBox="1"/>
          <p:nvPr/>
        </p:nvSpPr>
        <p:spPr>
          <a:xfrm>
            <a:off x="3320897" y="3053171"/>
            <a:ext cx="2709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Planejamento Evolução Abastecimento</a:t>
            </a:r>
            <a:endParaRPr/>
          </a:p>
        </p:txBody>
      </p:sp>
      <p:sp>
        <p:nvSpPr>
          <p:cNvPr id="447" name="Google Shape;447;p52"/>
          <p:cNvSpPr txBox="1"/>
          <p:nvPr/>
        </p:nvSpPr>
        <p:spPr>
          <a:xfrm>
            <a:off x="6020897" y="3352911"/>
            <a:ext cx="251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Execução Evolução Abastecimento</a:t>
            </a:r>
            <a:endParaRPr/>
          </a:p>
        </p:txBody>
      </p:sp>
      <p:sp>
        <p:nvSpPr>
          <p:cNvPr id="448" name="Google Shape;448;p52"/>
          <p:cNvSpPr txBox="1"/>
          <p:nvPr/>
        </p:nvSpPr>
        <p:spPr>
          <a:xfrm>
            <a:off x="4901384" y="3658193"/>
            <a:ext cx="25143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Planejamento Saneamento Dados</a:t>
            </a:r>
            <a:endParaRPr/>
          </a:p>
        </p:txBody>
      </p:sp>
      <p:sp>
        <p:nvSpPr>
          <p:cNvPr id="449" name="Google Shape;449;p52"/>
          <p:cNvSpPr txBox="1"/>
          <p:nvPr/>
        </p:nvSpPr>
        <p:spPr>
          <a:xfrm>
            <a:off x="638421" y="1912947"/>
            <a:ext cx="1714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Criação de time</a:t>
            </a:r>
            <a:endParaRPr/>
          </a:p>
        </p:txBody>
      </p:sp>
      <p:grpSp>
        <p:nvGrpSpPr>
          <p:cNvPr id="450" name="Google Shape;450;p52"/>
          <p:cNvGrpSpPr/>
          <p:nvPr/>
        </p:nvGrpSpPr>
        <p:grpSpPr>
          <a:xfrm>
            <a:off x="419346" y="1927097"/>
            <a:ext cx="228600" cy="228600"/>
            <a:chOff x="686722" y="2569463"/>
            <a:chExt cx="304800" cy="304800"/>
          </a:xfrm>
        </p:grpSpPr>
        <p:sp>
          <p:nvSpPr>
            <p:cNvPr id="451" name="Google Shape;451;p52"/>
            <p:cNvSpPr/>
            <p:nvPr/>
          </p:nvSpPr>
          <p:spPr>
            <a:xfrm>
              <a:off x="686722" y="2569463"/>
              <a:ext cx="304800" cy="3048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rgbClr val="38557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Estrela com preenchimento sólido" id="452" name="Google Shape;452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6956" y="2578422"/>
              <a:ext cx="261866" cy="2618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" name="Google Shape;453;p52"/>
          <p:cNvSpPr/>
          <p:nvPr/>
        </p:nvSpPr>
        <p:spPr>
          <a:xfrm>
            <a:off x="2984656" y="1922448"/>
            <a:ext cx="1883400" cy="21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A2A2A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50" u="none" cap="none" strike="noStrike">
                <a:solidFill>
                  <a:srgbClr val="385576"/>
                </a:solidFill>
                <a:latin typeface="Arial"/>
                <a:ea typeface="Arial"/>
                <a:cs typeface="Arial"/>
                <a:sym typeface="Arial"/>
              </a:rPr>
              <a:t>Geração de funding</a:t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{&quot;Key&quot;:&quot;POWER_USER_SHAPE_ICON&quot;,&quot;Value&quot;:&quot;POWER_USER_SHAPE_ICON_STYLE_1&quot;}" id="454" name="Google Shape;454;p52"/>
          <p:cNvGrpSpPr/>
          <p:nvPr/>
        </p:nvGrpSpPr>
        <p:grpSpPr>
          <a:xfrm flipH="1" rot="7198425">
            <a:off x="2567184" y="1948444"/>
            <a:ext cx="351766" cy="364452"/>
            <a:chOff x="6004176" y="1690066"/>
            <a:chExt cx="1039285" cy="1029748"/>
          </a:xfrm>
        </p:grpSpPr>
        <p:sp>
          <p:nvSpPr>
            <p:cNvPr id="455" name="Google Shape;455;p52"/>
            <p:cNvSpPr/>
            <p:nvPr/>
          </p:nvSpPr>
          <p:spPr>
            <a:xfrm>
              <a:off x="6213939" y="1880760"/>
              <a:ext cx="781844" cy="476735"/>
            </a:xfrm>
            <a:custGeom>
              <a:rect b="b" l="l" r="r" t="t"/>
              <a:pathLst>
                <a:path extrusionOk="0" h="623" w="1018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52"/>
            <p:cNvSpPr/>
            <p:nvPr/>
          </p:nvSpPr>
          <p:spPr>
            <a:xfrm>
              <a:off x="6080453" y="2376565"/>
              <a:ext cx="152555" cy="171625"/>
            </a:xfrm>
            <a:custGeom>
              <a:rect b="b" l="l" r="r" t="t"/>
              <a:pathLst>
                <a:path extrusionOk="0" h="223" w="205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52"/>
            <p:cNvSpPr/>
            <p:nvPr/>
          </p:nvSpPr>
          <p:spPr>
            <a:xfrm>
              <a:off x="6004176" y="2586328"/>
              <a:ext cx="133486" cy="133486"/>
            </a:xfrm>
            <a:custGeom>
              <a:rect b="b" l="l" r="r" t="t"/>
              <a:pathLst>
                <a:path extrusionOk="0" h="169" w="167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52"/>
            <p:cNvSpPr/>
            <p:nvPr/>
          </p:nvSpPr>
          <p:spPr>
            <a:xfrm>
              <a:off x="6652535" y="1690066"/>
              <a:ext cx="390926" cy="562552"/>
            </a:xfrm>
            <a:custGeom>
              <a:rect b="b" l="l" r="r" t="t"/>
              <a:pathLst>
                <a:path extrusionOk="0" h="738" w="510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9" name="Google Shape;459;p52"/>
          <p:cNvCxnSpPr/>
          <p:nvPr/>
        </p:nvCxnSpPr>
        <p:spPr>
          <a:xfrm>
            <a:off x="930017" y="2781411"/>
            <a:ext cx="0" cy="7020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1730117" y="2781411"/>
            <a:ext cx="0" cy="7020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2533311" y="2781411"/>
            <a:ext cx="0" cy="702000"/>
          </a:xfrm>
          <a:prstGeom prst="straightConnector1">
            <a:avLst/>
          </a:prstGeom>
          <a:noFill/>
          <a:ln cap="flat" cmpd="sng" w="12700">
            <a:solidFill>
              <a:srgbClr val="AEABAB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462" name="Google Shape;462;p52"/>
          <p:cNvSpPr txBox="1"/>
          <p:nvPr/>
        </p:nvSpPr>
        <p:spPr>
          <a:xfrm>
            <a:off x="1075348" y="3449950"/>
            <a:ext cx="704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25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Sprint 1</a:t>
            </a:r>
            <a:endParaRPr/>
          </a:p>
        </p:txBody>
      </p:sp>
      <p:sp>
        <p:nvSpPr>
          <p:cNvPr id="463" name="Google Shape;463;p52"/>
          <p:cNvSpPr txBox="1"/>
          <p:nvPr/>
        </p:nvSpPr>
        <p:spPr>
          <a:xfrm>
            <a:off x="1854151" y="3449950"/>
            <a:ext cx="6432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25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Sprint 2</a:t>
            </a:r>
            <a:endParaRPr/>
          </a:p>
        </p:txBody>
      </p:sp>
      <p:sp>
        <p:nvSpPr>
          <p:cNvPr id="464" name="Google Shape;464;p52"/>
          <p:cNvSpPr txBox="1"/>
          <p:nvPr/>
        </p:nvSpPr>
        <p:spPr>
          <a:xfrm>
            <a:off x="2606697" y="3449938"/>
            <a:ext cx="7041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825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Sprint 3 ...</a:t>
            </a:r>
            <a:endParaRPr/>
          </a:p>
        </p:txBody>
      </p:sp>
      <p:grpSp>
        <p:nvGrpSpPr>
          <p:cNvPr id="465" name="Google Shape;465;p52"/>
          <p:cNvGrpSpPr/>
          <p:nvPr/>
        </p:nvGrpSpPr>
        <p:grpSpPr>
          <a:xfrm>
            <a:off x="919480" y="1205522"/>
            <a:ext cx="7378209" cy="276975"/>
            <a:chOff x="4494055" y="1319582"/>
            <a:chExt cx="9259800" cy="369300"/>
          </a:xfrm>
        </p:grpSpPr>
        <p:cxnSp>
          <p:nvCxnSpPr>
            <p:cNvPr id="466" name="Google Shape;466;p52"/>
            <p:cNvCxnSpPr/>
            <p:nvPr/>
          </p:nvCxnSpPr>
          <p:spPr>
            <a:xfrm>
              <a:off x="4494055" y="1474570"/>
              <a:ext cx="92598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lg" w="lg" type="oval"/>
              <a:tailEnd len="lg" w="lg" type="oval"/>
            </a:ln>
          </p:spPr>
        </p:cxnSp>
        <p:sp>
          <p:nvSpPr>
            <p:cNvPr id="467" name="Google Shape;467;p52"/>
            <p:cNvSpPr txBox="1"/>
            <p:nvPr/>
          </p:nvSpPr>
          <p:spPr>
            <a:xfrm>
              <a:off x="7291277" y="1319582"/>
              <a:ext cx="4376400" cy="36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ROADMAP SUGERIDO DE IMPLEMENTAÇÃO</a:t>
              </a:r>
              <a:endParaRPr/>
            </a:p>
          </p:txBody>
        </p:sp>
      </p:grpSp>
      <p:sp>
        <p:nvSpPr>
          <p:cNvPr id="468" name="Google Shape;468;p52"/>
          <p:cNvSpPr/>
          <p:nvPr/>
        </p:nvSpPr>
        <p:spPr>
          <a:xfrm>
            <a:off x="3796844" y="2442695"/>
            <a:ext cx="1883400" cy="214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A2A2A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50" u="none" cap="none" strike="noStrike">
                <a:solidFill>
                  <a:srgbClr val="385576"/>
                </a:solidFill>
                <a:latin typeface="Arial"/>
                <a:ea typeface="Arial"/>
                <a:cs typeface="Arial"/>
                <a:sym typeface="Arial"/>
              </a:rPr>
              <a:t>Aumentar retenção</a:t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{&quot;Key&quot;:&quot;POWER_USER_SHAPE_ICON&quot;,&quot;Value&quot;:&quot;POWER_USER_SHAPE_ICON_STYLE_1&quot;}" id="469" name="Google Shape;469;p52"/>
          <p:cNvGrpSpPr/>
          <p:nvPr/>
        </p:nvGrpSpPr>
        <p:grpSpPr>
          <a:xfrm flipH="1" rot="7198425">
            <a:off x="3385891" y="2467872"/>
            <a:ext cx="351766" cy="364452"/>
            <a:chOff x="6004176" y="1690066"/>
            <a:chExt cx="1039285" cy="1029748"/>
          </a:xfrm>
        </p:grpSpPr>
        <p:sp>
          <p:nvSpPr>
            <p:cNvPr id="470" name="Google Shape;470;p52"/>
            <p:cNvSpPr/>
            <p:nvPr/>
          </p:nvSpPr>
          <p:spPr>
            <a:xfrm>
              <a:off x="6213939" y="1880760"/>
              <a:ext cx="781844" cy="476735"/>
            </a:xfrm>
            <a:custGeom>
              <a:rect b="b" l="l" r="r" t="t"/>
              <a:pathLst>
                <a:path extrusionOk="0" h="623" w="1018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6080453" y="2376565"/>
              <a:ext cx="152555" cy="171625"/>
            </a:xfrm>
            <a:custGeom>
              <a:rect b="b" l="l" r="r" t="t"/>
              <a:pathLst>
                <a:path extrusionOk="0" h="223" w="205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6004176" y="2586328"/>
              <a:ext cx="133486" cy="133486"/>
            </a:xfrm>
            <a:custGeom>
              <a:rect b="b" l="l" r="r" t="t"/>
              <a:pathLst>
                <a:path extrusionOk="0" h="169" w="167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6652535" y="1690066"/>
              <a:ext cx="390926" cy="562552"/>
            </a:xfrm>
            <a:custGeom>
              <a:rect b="b" l="l" r="r" t="t"/>
              <a:pathLst>
                <a:path extrusionOk="0" h="738" w="510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4" name="Google Shape;474;p52"/>
          <p:cNvSpPr/>
          <p:nvPr/>
        </p:nvSpPr>
        <p:spPr>
          <a:xfrm>
            <a:off x="6113939" y="3016633"/>
            <a:ext cx="1960500" cy="2304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A2A2A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50" u="none" cap="none" strike="noStrike">
                <a:solidFill>
                  <a:srgbClr val="385576"/>
                </a:solidFill>
                <a:latin typeface="Arial"/>
                <a:ea typeface="Arial"/>
                <a:cs typeface="Arial"/>
                <a:sym typeface="Arial"/>
              </a:rPr>
              <a:t>Otimizar estoques e compras</a:t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{&quot;Key&quot;:&quot;POWER_USER_SHAPE_ICON&quot;,&quot;Value&quot;:&quot;POWER_USER_SHAPE_ICON_STYLE_1&quot;}" id="475" name="Google Shape;475;p52"/>
          <p:cNvGrpSpPr/>
          <p:nvPr/>
        </p:nvGrpSpPr>
        <p:grpSpPr>
          <a:xfrm flipH="1" rot="7198425">
            <a:off x="5703791" y="3042628"/>
            <a:ext cx="351766" cy="364452"/>
            <a:chOff x="6004176" y="1690066"/>
            <a:chExt cx="1039285" cy="1029748"/>
          </a:xfrm>
        </p:grpSpPr>
        <p:sp>
          <p:nvSpPr>
            <p:cNvPr id="476" name="Google Shape;476;p52"/>
            <p:cNvSpPr/>
            <p:nvPr/>
          </p:nvSpPr>
          <p:spPr>
            <a:xfrm>
              <a:off x="6213939" y="1880760"/>
              <a:ext cx="781844" cy="476735"/>
            </a:xfrm>
            <a:custGeom>
              <a:rect b="b" l="l" r="r" t="t"/>
              <a:pathLst>
                <a:path extrusionOk="0" h="623" w="1018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6080453" y="2376565"/>
              <a:ext cx="152555" cy="171625"/>
            </a:xfrm>
            <a:custGeom>
              <a:rect b="b" l="l" r="r" t="t"/>
              <a:pathLst>
                <a:path extrusionOk="0" h="223" w="205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6004176" y="2586328"/>
              <a:ext cx="133486" cy="133486"/>
            </a:xfrm>
            <a:custGeom>
              <a:rect b="b" l="l" r="r" t="t"/>
              <a:pathLst>
                <a:path extrusionOk="0" h="169" w="167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6652535" y="1690066"/>
              <a:ext cx="390926" cy="562552"/>
            </a:xfrm>
            <a:custGeom>
              <a:rect b="b" l="l" r="r" t="t"/>
              <a:pathLst>
                <a:path extrusionOk="0" h="738" w="510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0" name="Google Shape;480;p52"/>
          <p:cNvSpPr txBox="1"/>
          <p:nvPr/>
        </p:nvSpPr>
        <p:spPr>
          <a:xfrm>
            <a:off x="7601384" y="3946175"/>
            <a:ext cx="14469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050" u="none" cap="none" strike="noStrike">
                <a:solidFill>
                  <a:srgbClr val="153B52"/>
                </a:solidFill>
                <a:latin typeface="Arial"/>
                <a:ea typeface="Arial"/>
                <a:cs typeface="Arial"/>
                <a:sym typeface="Arial"/>
              </a:rPr>
              <a:t>Saneamento Dados</a:t>
            </a:r>
            <a:endParaRPr/>
          </a:p>
        </p:txBody>
      </p:sp>
      <p:sp>
        <p:nvSpPr>
          <p:cNvPr id="481" name="Google Shape;481;p52"/>
          <p:cNvSpPr/>
          <p:nvPr/>
        </p:nvSpPr>
        <p:spPr>
          <a:xfrm>
            <a:off x="7347322" y="3646434"/>
            <a:ext cx="1608600" cy="2427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12700">
            <a:solidFill>
              <a:srgbClr val="A2A2A2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50" u="none" cap="none" strike="noStrike">
                <a:solidFill>
                  <a:srgbClr val="385576"/>
                </a:solidFill>
                <a:latin typeface="Arial"/>
                <a:ea typeface="Arial"/>
                <a:cs typeface="Arial"/>
                <a:sym typeface="Arial"/>
              </a:rPr>
              <a:t>Alavancar potencial</a:t>
            </a:r>
            <a:endParaRPr b="0" i="0" sz="1050" u="none" cap="none" strike="noStrike">
              <a:solidFill>
                <a:srgbClr val="38557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{&quot;Key&quot;:&quot;POWER_USER_SHAPE_ICON&quot;,&quot;Value&quot;:&quot;POWER_USER_SHAPE_ICON_STYLE_1&quot;}" id="482" name="Google Shape;482;p52"/>
          <p:cNvGrpSpPr/>
          <p:nvPr/>
        </p:nvGrpSpPr>
        <p:grpSpPr>
          <a:xfrm flipH="1" rot="7198425">
            <a:off x="6937173" y="3672430"/>
            <a:ext cx="351766" cy="364452"/>
            <a:chOff x="6004176" y="1690066"/>
            <a:chExt cx="1039285" cy="1029748"/>
          </a:xfrm>
        </p:grpSpPr>
        <p:sp>
          <p:nvSpPr>
            <p:cNvPr id="483" name="Google Shape;483;p52"/>
            <p:cNvSpPr/>
            <p:nvPr/>
          </p:nvSpPr>
          <p:spPr>
            <a:xfrm>
              <a:off x="6213939" y="1880760"/>
              <a:ext cx="781844" cy="476735"/>
            </a:xfrm>
            <a:custGeom>
              <a:rect b="b" l="l" r="r" t="t"/>
              <a:pathLst>
                <a:path extrusionOk="0" h="623" w="1018">
                  <a:moveTo>
                    <a:pt x="81" y="623"/>
                  </a:moveTo>
                  <a:cubicBezTo>
                    <a:pt x="65" y="623"/>
                    <a:pt x="48" y="618"/>
                    <a:pt x="34" y="606"/>
                  </a:cubicBezTo>
                  <a:cubicBezTo>
                    <a:pt x="4" y="580"/>
                    <a:pt x="0" y="534"/>
                    <a:pt x="26" y="504"/>
                  </a:cubicBezTo>
                  <a:cubicBezTo>
                    <a:pt x="282" y="206"/>
                    <a:pt x="578" y="43"/>
                    <a:pt x="933" y="4"/>
                  </a:cubicBezTo>
                  <a:cubicBezTo>
                    <a:pt x="973" y="0"/>
                    <a:pt x="1009" y="29"/>
                    <a:pt x="1013" y="68"/>
                  </a:cubicBezTo>
                  <a:cubicBezTo>
                    <a:pt x="1018" y="108"/>
                    <a:pt x="989" y="144"/>
                    <a:pt x="949" y="148"/>
                  </a:cubicBezTo>
                  <a:cubicBezTo>
                    <a:pt x="628" y="183"/>
                    <a:pt x="370" y="326"/>
                    <a:pt x="136" y="598"/>
                  </a:cubicBezTo>
                  <a:cubicBezTo>
                    <a:pt x="122" y="615"/>
                    <a:pt x="102" y="623"/>
                    <a:pt x="81" y="6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6080453" y="2376565"/>
              <a:ext cx="152555" cy="171625"/>
            </a:xfrm>
            <a:custGeom>
              <a:rect b="b" l="l" r="r" t="t"/>
              <a:pathLst>
                <a:path extrusionOk="0" h="223" w="205">
                  <a:moveTo>
                    <a:pt x="83" y="223"/>
                  </a:moveTo>
                  <a:cubicBezTo>
                    <a:pt x="71" y="223"/>
                    <a:pt x="59" y="220"/>
                    <a:pt x="48" y="214"/>
                  </a:cubicBezTo>
                  <a:cubicBezTo>
                    <a:pt x="13" y="195"/>
                    <a:pt x="0" y="151"/>
                    <a:pt x="19" y="116"/>
                  </a:cubicBezTo>
                  <a:cubicBezTo>
                    <a:pt x="32" y="92"/>
                    <a:pt x="46" y="68"/>
                    <a:pt x="61" y="45"/>
                  </a:cubicBezTo>
                  <a:cubicBezTo>
                    <a:pt x="82" y="11"/>
                    <a:pt x="126" y="0"/>
                    <a:pt x="160" y="22"/>
                  </a:cubicBezTo>
                  <a:cubicBezTo>
                    <a:pt x="194" y="42"/>
                    <a:pt x="205" y="87"/>
                    <a:pt x="184" y="121"/>
                  </a:cubicBezTo>
                  <a:cubicBezTo>
                    <a:pt x="171" y="142"/>
                    <a:pt x="158" y="164"/>
                    <a:pt x="146" y="186"/>
                  </a:cubicBezTo>
                  <a:cubicBezTo>
                    <a:pt x="133" y="210"/>
                    <a:pt x="108" y="223"/>
                    <a:pt x="83" y="22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6004176" y="2586328"/>
              <a:ext cx="133486" cy="133486"/>
            </a:xfrm>
            <a:custGeom>
              <a:rect b="b" l="l" r="r" t="t"/>
              <a:pathLst>
                <a:path extrusionOk="0" h="169" w="167">
                  <a:moveTo>
                    <a:pt x="81" y="169"/>
                  </a:moveTo>
                  <a:cubicBezTo>
                    <a:pt x="74" y="169"/>
                    <a:pt x="67" y="168"/>
                    <a:pt x="59" y="166"/>
                  </a:cubicBezTo>
                  <a:cubicBezTo>
                    <a:pt x="21" y="154"/>
                    <a:pt x="0" y="113"/>
                    <a:pt x="12" y="75"/>
                  </a:cubicBezTo>
                  <a:lnTo>
                    <a:pt x="17" y="60"/>
                  </a:lnTo>
                  <a:cubicBezTo>
                    <a:pt x="29" y="21"/>
                    <a:pt x="69" y="0"/>
                    <a:pt x="108" y="12"/>
                  </a:cubicBezTo>
                  <a:cubicBezTo>
                    <a:pt x="146" y="24"/>
                    <a:pt x="167" y="65"/>
                    <a:pt x="155" y="103"/>
                  </a:cubicBezTo>
                  <a:lnTo>
                    <a:pt x="150" y="118"/>
                  </a:lnTo>
                  <a:cubicBezTo>
                    <a:pt x="140" y="149"/>
                    <a:pt x="112" y="169"/>
                    <a:pt x="81" y="16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6652535" y="1690066"/>
              <a:ext cx="390926" cy="562552"/>
            </a:xfrm>
            <a:custGeom>
              <a:rect b="b" l="l" r="r" t="t"/>
              <a:pathLst>
                <a:path extrusionOk="0" h="738" w="510">
                  <a:moveTo>
                    <a:pt x="197" y="738"/>
                  </a:moveTo>
                  <a:cubicBezTo>
                    <a:pt x="183" y="738"/>
                    <a:pt x="169" y="734"/>
                    <a:pt x="156" y="726"/>
                  </a:cubicBezTo>
                  <a:cubicBezTo>
                    <a:pt x="123" y="703"/>
                    <a:pt x="115" y="658"/>
                    <a:pt x="137" y="625"/>
                  </a:cubicBezTo>
                  <a:lnTo>
                    <a:pt x="334" y="336"/>
                  </a:lnTo>
                  <a:lnTo>
                    <a:pt x="42" y="143"/>
                  </a:lnTo>
                  <a:cubicBezTo>
                    <a:pt x="9" y="120"/>
                    <a:pt x="0" y="75"/>
                    <a:pt x="22" y="42"/>
                  </a:cubicBezTo>
                  <a:cubicBezTo>
                    <a:pt x="44" y="9"/>
                    <a:pt x="89" y="0"/>
                    <a:pt x="123" y="22"/>
                  </a:cubicBezTo>
                  <a:lnTo>
                    <a:pt x="476" y="256"/>
                  </a:lnTo>
                  <a:cubicBezTo>
                    <a:pt x="492" y="267"/>
                    <a:pt x="503" y="284"/>
                    <a:pt x="507" y="303"/>
                  </a:cubicBezTo>
                  <a:cubicBezTo>
                    <a:pt x="510" y="322"/>
                    <a:pt x="506" y="342"/>
                    <a:pt x="495" y="358"/>
                  </a:cubicBezTo>
                  <a:lnTo>
                    <a:pt x="257" y="707"/>
                  </a:lnTo>
                  <a:cubicBezTo>
                    <a:pt x="243" y="727"/>
                    <a:pt x="220" y="738"/>
                    <a:pt x="197" y="73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87" name="Google Shape;487;p52"/>
          <p:cNvCxnSpPr/>
          <p:nvPr/>
        </p:nvCxnSpPr>
        <p:spPr>
          <a:xfrm flipH="1" rot="10800000">
            <a:off x="205150" y="4464100"/>
            <a:ext cx="8884800" cy="3600"/>
          </a:xfrm>
          <a:prstGeom prst="straightConnector1">
            <a:avLst/>
          </a:prstGeom>
          <a:noFill/>
          <a:ln cap="flat" cmpd="sng" w="19050">
            <a:solidFill>
              <a:srgbClr val="153B5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/>
          <p:nvPr/>
        </p:nvSpPr>
        <p:spPr>
          <a:xfrm>
            <a:off x="0" y="0"/>
            <a:ext cx="91416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chorro em pé no chão" id="493" name="Google Shape;49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625" y="0"/>
            <a:ext cx="9141700" cy="5143499"/>
          </a:xfrm>
          <a:prstGeom prst="rect">
            <a:avLst/>
          </a:prstGeom>
          <a:noFill/>
          <a:ln>
            <a:noFill/>
          </a:ln>
          <a:effectLst>
            <a:outerShdw blurRad="127000" rotWithShape="0" algn="ctr" dir="5400000" dist="38100">
              <a:schemeClr val="dk1">
                <a:alpha val="0"/>
              </a:schemeClr>
            </a:outerShdw>
          </a:effectLst>
        </p:spPr>
      </p:pic>
      <p:sp>
        <p:nvSpPr>
          <p:cNvPr id="494" name="Google Shape;494;p53"/>
          <p:cNvSpPr/>
          <p:nvPr/>
        </p:nvSpPr>
        <p:spPr>
          <a:xfrm>
            <a:off x="9" y="-1080603"/>
            <a:ext cx="4800600" cy="6224100"/>
          </a:xfrm>
          <a:prstGeom prst="rect">
            <a:avLst/>
          </a:prstGeom>
          <a:solidFill>
            <a:srgbClr val="021B4E">
              <a:alpha val="498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3"/>
          <p:cNvSpPr txBox="1"/>
          <p:nvPr/>
        </p:nvSpPr>
        <p:spPr>
          <a:xfrm>
            <a:off x="459025" y="1340500"/>
            <a:ext cx="33222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b="0" i="0" sz="4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type="title"/>
          </p:nvPr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Contextualizando: Plano de crescimento VAI Pet</a:t>
            </a:r>
            <a:endParaRPr/>
          </a:p>
        </p:txBody>
      </p:sp>
      <p:grpSp>
        <p:nvGrpSpPr>
          <p:cNvPr id="126" name="Google Shape;126;p26"/>
          <p:cNvGrpSpPr/>
          <p:nvPr/>
        </p:nvGrpSpPr>
        <p:grpSpPr>
          <a:xfrm>
            <a:off x="-10392" y="-41565"/>
            <a:ext cx="9154350" cy="5245643"/>
            <a:chOff x="-13856" y="-55420"/>
            <a:chExt cx="12205800" cy="6994191"/>
          </a:xfrm>
        </p:grpSpPr>
        <p:sp>
          <p:nvSpPr>
            <p:cNvPr id="127" name="Google Shape;127;p26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9" name="Google Shape;129;p26" title="Quantidade vendida em 20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738" y="951175"/>
            <a:ext cx="5696076" cy="352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Contextualizando: Plano de crescimento VAI Pet</a:t>
            </a:r>
            <a:endParaRPr/>
          </a:p>
        </p:txBody>
      </p:sp>
      <p:grpSp>
        <p:nvGrpSpPr>
          <p:cNvPr id="135" name="Google Shape;135;p27"/>
          <p:cNvGrpSpPr/>
          <p:nvPr/>
        </p:nvGrpSpPr>
        <p:grpSpPr>
          <a:xfrm>
            <a:off x="-10392" y="-41565"/>
            <a:ext cx="9154350" cy="5245643"/>
            <a:chOff x="-13856" y="-55420"/>
            <a:chExt cx="12205800" cy="6994191"/>
          </a:xfrm>
        </p:grpSpPr>
        <p:sp>
          <p:nvSpPr>
            <p:cNvPr id="136" name="Google Shape;136;p27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Google Shape;138;p27" title="Quantidade vendida em 20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771" y="985575"/>
            <a:ext cx="5664024" cy="350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Contextualizando: Plano de crescimento VAI Pet</a:t>
            </a:r>
            <a:endParaRPr/>
          </a:p>
        </p:txBody>
      </p:sp>
      <p:grpSp>
        <p:nvGrpSpPr>
          <p:cNvPr id="144" name="Google Shape;144;p28"/>
          <p:cNvGrpSpPr/>
          <p:nvPr/>
        </p:nvGrpSpPr>
        <p:grpSpPr>
          <a:xfrm>
            <a:off x="-10392" y="-41565"/>
            <a:ext cx="9154350" cy="5245643"/>
            <a:chOff x="-13856" y="-55420"/>
            <a:chExt cx="12205800" cy="6994191"/>
          </a:xfrm>
        </p:grpSpPr>
        <p:sp>
          <p:nvSpPr>
            <p:cNvPr id="145" name="Google Shape;145;p28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28" title="Pedidos por Canal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3525" y="954400"/>
            <a:ext cx="5697100" cy="35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3603008" y="2100281"/>
            <a:ext cx="5097300" cy="587100"/>
          </a:xfrm>
          <a:prstGeom prst="roundRect">
            <a:avLst>
              <a:gd fmla="val 16667" name="adj"/>
            </a:avLst>
          </a:prstGeom>
          <a:solidFill>
            <a:srgbClr val="D3D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2275004"/>
            <a:ext cx="2104465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Arial"/>
              <a:buNone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Agenda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681132" y="1603274"/>
            <a:ext cx="4834218" cy="193695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Contexto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Análises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0" marL="177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</a:pPr>
            <a:r>
              <a:rPr lang="pt-BR">
                <a:latin typeface="Century Gothic"/>
                <a:ea typeface="Century Gothic"/>
                <a:cs typeface="Century Gothic"/>
                <a:sym typeface="Century Gothic"/>
              </a:rPr>
              <a:t>Considerações finais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5" name="Google Shape;155;p29"/>
          <p:cNvGrpSpPr/>
          <p:nvPr/>
        </p:nvGrpSpPr>
        <p:grpSpPr>
          <a:xfrm>
            <a:off x="-10392" y="-41565"/>
            <a:ext cx="9154392" cy="5245537"/>
            <a:chOff x="-13856" y="-55420"/>
            <a:chExt cx="12205856" cy="6994049"/>
          </a:xfrm>
        </p:grpSpPr>
        <p:sp>
          <p:nvSpPr>
            <p:cNvPr id="156" name="Google Shape;156;p29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9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/>
        </p:nvSpPr>
        <p:spPr>
          <a:xfrm>
            <a:off x="185321" y="257588"/>
            <a:ext cx="8773359" cy="593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Análises: Previsão de demanda da categoria </a:t>
            </a:r>
            <a:r>
              <a:rPr b="1" lang="pt-BR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ães</a:t>
            </a:r>
            <a:endParaRPr sz="1100"/>
          </a:p>
        </p:txBody>
      </p:sp>
      <p:grpSp>
        <p:nvGrpSpPr>
          <p:cNvPr id="163" name="Google Shape;163;p30"/>
          <p:cNvGrpSpPr/>
          <p:nvPr/>
        </p:nvGrpSpPr>
        <p:grpSpPr>
          <a:xfrm>
            <a:off x="-10392" y="-41565"/>
            <a:ext cx="9154392" cy="5245537"/>
            <a:chOff x="-13856" y="-55420"/>
            <a:chExt cx="12205856" cy="6994049"/>
          </a:xfrm>
        </p:grpSpPr>
        <p:sp>
          <p:nvSpPr>
            <p:cNvPr id="164" name="Google Shape;164;p30"/>
            <p:cNvSpPr/>
            <p:nvPr/>
          </p:nvSpPr>
          <p:spPr>
            <a:xfrm>
              <a:off x="-13856" y="-55420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-13856" y="6777371"/>
              <a:ext cx="12205856" cy="161258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0"/>
          <p:cNvSpPr/>
          <p:nvPr/>
        </p:nvSpPr>
        <p:spPr>
          <a:xfrm>
            <a:off x="8271163" y="4499264"/>
            <a:ext cx="872837" cy="3117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7441141" y="1624659"/>
            <a:ext cx="1186200" cy="593400"/>
          </a:xfrm>
          <a:prstGeom prst="roundRect">
            <a:avLst>
              <a:gd fmla="val 16667" name="adj"/>
            </a:avLst>
          </a:pr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71%</a:t>
            </a:r>
            <a:endParaRPr sz="1100"/>
          </a:p>
        </p:txBody>
      </p:sp>
      <p:sp>
        <p:nvSpPr>
          <p:cNvPr id="168" name="Google Shape;168;p30"/>
          <p:cNvSpPr txBox="1"/>
          <p:nvPr/>
        </p:nvSpPr>
        <p:spPr>
          <a:xfrm>
            <a:off x="7089600" y="1078000"/>
            <a:ext cx="2054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Porcentagem d</a:t>
            </a:r>
            <a:r>
              <a:rPr b="1" lang="pt-BR"/>
              <a:t>a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</a:t>
            </a:r>
            <a:r>
              <a:rPr b="1" lang="pt-BR"/>
              <a:t>Quantidades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vendid</a:t>
            </a:r>
            <a:r>
              <a:rPr b="1" lang="pt-BR"/>
              <a:t>a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/>
          </a:p>
        </p:txBody>
      </p:sp>
      <p:pic>
        <p:nvPicPr>
          <p:cNvPr id="169" name="Google Shape;169;p30" title="Quantidade de produtos vendidos de cã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00" y="976000"/>
            <a:ext cx="6865175" cy="331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185321" y="257588"/>
            <a:ext cx="87735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Análises: Previsão de demanda da categoria </a:t>
            </a:r>
            <a:r>
              <a:rPr b="1" lang="pt-BR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i="0" lang="pt-BR" sz="27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ães</a:t>
            </a:r>
            <a:endParaRPr sz="1100"/>
          </a:p>
        </p:txBody>
      </p:sp>
      <p:grpSp>
        <p:nvGrpSpPr>
          <p:cNvPr id="175" name="Google Shape;175;p31"/>
          <p:cNvGrpSpPr/>
          <p:nvPr/>
        </p:nvGrpSpPr>
        <p:grpSpPr>
          <a:xfrm>
            <a:off x="-5167" y="-51065"/>
            <a:ext cx="9154350" cy="5245643"/>
            <a:chOff x="-13856" y="-55420"/>
            <a:chExt cx="12205800" cy="6994191"/>
          </a:xfrm>
        </p:grpSpPr>
        <p:sp>
          <p:nvSpPr>
            <p:cNvPr id="176" name="Google Shape;176;p31"/>
            <p:cNvSpPr/>
            <p:nvPr/>
          </p:nvSpPr>
          <p:spPr>
            <a:xfrm>
              <a:off x="-13856" y="-55420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-13856" y="6777371"/>
              <a:ext cx="12205800" cy="161400"/>
            </a:xfrm>
            <a:prstGeom prst="rect">
              <a:avLst/>
            </a:prstGeom>
            <a:solidFill>
              <a:srgbClr val="D7CE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1"/>
          <p:cNvSpPr/>
          <p:nvPr/>
        </p:nvSpPr>
        <p:spPr>
          <a:xfrm>
            <a:off x="8271164" y="4499264"/>
            <a:ext cx="872700" cy="31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817133" y="1122727"/>
            <a:ext cx="7339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Century Gothic"/>
                <a:ea typeface="Century Gothic"/>
                <a:cs typeface="Century Gothic"/>
                <a:sym typeface="Century Gothic"/>
              </a:rPr>
              <a:t>Utilização de modelos de aprendizado de máquina para realizar a previsão.</a:t>
            </a:r>
            <a:endParaRPr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p31"/>
          <p:cNvSpPr/>
          <p:nvPr/>
        </p:nvSpPr>
        <p:spPr>
          <a:xfrm>
            <a:off x="299958" y="1102812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1" title="Teste do model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50" y="1610600"/>
            <a:ext cx="4760448" cy="29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1"/>
          <p:cNvSpPr txBox="1"/>
          <p:nvPr/>
        </p:nvSpPr>
        <p:spPr>
          <a:xfrm>
            <a:off x="5897975" y="2446363"/>
            <a:ext cx="320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Alocação de recurso em estoque mais otimizada;</a:t>
            </a:r>
            <a:endParaRPr b="1"/>
          </a:p>
        </p:txBody>
      </p:sp>
      <p:sp>
        <p:nvSpPr>
          <p:cNvPr id="183" name="Google Shape;183;p31"/>
          <p:cNvSpPr/>
          <p:nvPr/>
        </p:nvSpPr>
        <p:spPr>
          <a:xfrm>
            <a:off x="5380811" y="2591891"/>
            <a:ext cx="324530" cy="324530"/>
          </a:xfrm>
          <a:custGeom>
            <a:rect b="b" l="l" r="r" t="t"/>
            <a:pathLst>
              <a:path extrusionOk="0" h="432707" w="432707">
                <a:moveTo>
                  <a:pt x="216354" y="0"/>
                </a:moveTo>
                <a:cubicBezTo>
                  <a:pt x="255605" y="0"/>
                  <a:pt x="291805" y="9672"/>
                  <a:pt x="324952" y="29016"/>
                </a:cubicBezTo>
                <a:cubicBezTo>
                  <a:pt x="358100" y="48360"/>
                  <a:pt x="384346" y="74606"/>
                  <a:pt x="403691" y="107754"/>
                </a:cubicBezTo>
                <a:cubicBezTo>
                  <a:pt x="423035" y="140902"/>
                  <a:pt x="432707" y="177102"/>
                  <a:pt x="432707" y="216354"/>
                </a:cubicBezTo>
                <a:cubicBezTo>
                  <a:pt x="432707" y="255605"/>
                  <a:pt x="423035" y="291805"/>
                  <a:pt x="403691" y="324953"/>
                </a:cubicBezTo>
                <a:cubicBezTo>
                  <a:pt x="384346" y="358101"/>
                  <a:pt x="358100" y="384347"/>
                  <a:pt x="324952" y="403691"/>
                </a:cubicBezTo>
                <a:cubicBezTo>
                  <a:pt x="291805" y="423035"/>
                  <a:pt x="255605" y="432707"/>
                  <a:pt x="216354" y="432707"/>
                </a:cubicBezTo>
                <a:cubicBezTo>
                  <a:pt x="177102" y="432707"/>
                  <a:pt x="140902" y="423035"/>
                  <a:pt x="107754" y="403691"/>
                </a:cubicBezTo>
                <a:cubicBezTo>
                  <a:pt x="74607" y="384347"/>
                  <a:pt x="48360" y="358101"/>
                  <a:pt x="29016" y="324953"/>
                </a:cubicBezTo>
                <a:cubicBezTo>
                  <a:pt x="9672" y="291805"/>
                  <a:pt x="0" y="255605"/>
                  <a:pt x="0" y="216354"/>
                </a:cubicBezTo>
                <a:cubicBezTo>
                  <a:pt x="0" y="177102"/>
                  <a:pt x="9672" y="140902"/>
                  <a:pt x="29016" y="107754"/>
                </a:cubicBezTo>
                <a:cubicBezTo>
                  <a:pt x="48360" y="74606"/>
                  <a:pt x="74607" y="48360"/>
                  <a:pt x="107754" y="29016"/>
                </a:cubicBezTo>
                <a:cubicBezTo>
                  <a:pt x="140902" y="9672"/>
                  <a:pt x="177102" y="0"/>
                  <a:pt x="216354" y="0"/>
                </a:cubicBezTo>
                <a:close/>
              </a:path>
            </a:pathLst>
          </a:custGeom>
          <a:solidFill>
            <a:srgbClr val="021B4E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DED7D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VAI Store">
      <a:dk1>
        <a:srgbClr val="000000"/>
      </a:dk1>
      <a:lt1>
        <a:srgbClr val="FFFFFF"/>
      </a:lt1>
      <a:dk2>
        <a:srgbClr val="073763"/>
      </a:dk2>
      <a:lt2>
        <a:srgbClr val="E7E6E6"/>
      </a:lt2>
      <a:accent1>
        <a:srgbClr val="8B201A"/>
      </a:accent1>
      <a:accent2>
        <a:srgbClr val="AF9C98"/>
      </a:accent2>
      <a:accent3>
        <a:srgbClr val="A5A5A5"/>
      </a:accent3>
      <a:accent4>
        <a:srgbClr val="590000"/>
      </a:accent4>
      <a:accent5>
        <a:srgbClr val="D23E2C"/>
      </a:accent5>
      <a:accent6>
        <a:srgbClr val="0005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