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58"/>
    <a:srgbClr val="0191E9"/>
    <a:srgbClr val="CCFFFF"/>
    <a:srgbClr val="CCFFCC"/>
    <a:srgbClr val="00E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7C1B2-F765-F4AD-D53C-92F9DC1AD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335631-3B7A-0D38-4247-8A1FBB4CA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E400D4-75C8-98FA-875D-B2F57476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E944-A3A6-44E4-AB70-564BF34A1FD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16ED22-E73C-C7EC-BDF9-78D29C83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A3ACCA-8177-D82C-FE26-BA52007B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E842-1B56-4E94-BCF1-DB1B3FCDE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06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B20E1-C22A-EC5C-1F99-BD504228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8BA8EE-B8F7-E75D-DEEA-F93670CB7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72CABD-7E53-8A47-F8EC-AA023DFE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E944-A3A6-44E4-AB70-564BF34A1FD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FA1B17-FABC-E5BE-F47E-44E0A7D6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9FA68B-B1C4-E3B8-7D7B-1CFB5657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E842-1B56-4E94-BCF1-DB1B3FCDE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26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4B822D-23B6-4507-5281-85120B1E4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1DE591-F77E-BFEB-229E-7D9FF6A03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A8584D-D05B-3A91-CB49-9425C6E8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E944-A3A6-44E4-AB70-564BF34A1FD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73D96-4A0C-594E-1DE9-9617D99D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10671-BDE2-6D7F-BEB9-533AF6AC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E842-1B56-4E94-BCF1-DB1B3FCDE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06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88946-DDB5-0FFB-AEEC-110B9D07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813DC4-914A-FAB9-58DE-C9EAEC28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15647C-0F5E-9021-7660-33AACA0A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E944-A3A6-44E4-AB70-564BF34A1FD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C66A81-FB3B-AAB8-7287-2EE1FAA3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77DBD-4651-EDF7-00BE-4C80F037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E842-1B56-4E94-BCF1-DB1B3FCDE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6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1689-C9EC-F73D-DA6C-440869C6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79695B-D356-B2B3-13C6-6E508A50C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9774FB-4FC9-DBC3-72C9-5173F4CE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E944-A3A6-44E4-AB70-564BF34A1FD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A98D35-9089-8F5C-F93A-9421D2F5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FC1D4-BC7F-E849-0D89-A5718F1E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E842-1B56-4E94-BCF1-DB1B3FCDE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67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69D12-5299-AB04-8C61-A4E8E21A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A13BDA-8BDA-8A2B-A214-E912D7BB6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084AC0-876E-F3DF-03FE-602C12C30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D356F4-1F11-1D17-AB94-4A347F8C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E944-A3A6-44E4-AB70-564BF34A1FD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51D0E8-E62F-309F-85E7-D49C7807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540CD8-1AF0-23D7-6E66-D38C6057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E842-1B56-4E94-BCF1-DB1B3FCDE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30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185C3-5A2E-1E77-0B6D-6AD10AAB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824D5-E114-7055-FE93-2BF52D51B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52F4AA-58D1-A627-CEBE-F123792A6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44ED75-A9A6-AEEB-5AB9-596B6684A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1F7A48-6D95-6F6A-8E66-9C9C9960D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91BE18-4AE4-F7BC-C5C2-24E38D18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E944-A3A6-44E4-AB70-564BF34A1FD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CF44A6-026C-57C0-4F93-35FC2632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E79720-23D7-AC12-6D50-2191A64D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E842-1B56-4E94-BCF1-DB1B3FCDE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32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53487-E120-3B3D-3B22-4A761387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0F42F5-3629-BCAE-1069-B9803DAA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E944-A3A6-44E4-AB70-564BF34A1FD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AC9255-9B2B-1AA6-3E26-B1BFDAB0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387E79-E869-9382-CD34-43776F18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E842-1B56-4E94-BCF1-DB1B3FCDE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01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6627E7-478D-4519-3B23-D8EC1C33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E944-A3A6-44E4-AB70-564BF34A1FD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589FCA-F2E2-EC1C-5DB8-F817EEC9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894C26-5092-F1C5-3322-B4D3A353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E842-1B56-4E94-BCF1-DB1B3FCDE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65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3B84A-2281-019B-4A4C-2C4AE3A2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459280-F6A4-F834-427B-27DBA5687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112E19-ED3F-0807-2671-852321679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E4FDAF-8424-6CC8-DC6E-E604E9F8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E944-A3A6-44E4-AB70-564BF34A1FD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122CC9-5202-05D4-608D-757F2C47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E98ADB-12EF-FB6E-9F5B-EF76B9CB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E842-1B56-4E94-BCF1-DB1B3FCDE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67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6B379-315A-4FBD-6AD2-58DBF999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1285C4-2930-4D48-DDE7-C8C79C990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98646A-142F-52EB-5EFE-D66987E98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936334-299E-5EFF-0DF1-83B1BC3D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E944-A3A6-44E4-AB70-564BF34A1FD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97D9DF-50F7-3E3A-FAE4-DF19FE42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DF8D2C-4752-B46C-576B-8C7FDB57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E842-1B56-4E94-BCF1-DB1B3FCDE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84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6C713D-7035-395D-E8F4-4E911DF2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432CDE-096C-A5FF-5A06-3CD715A24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C62ACA-229A-6D32-C8B6-25CFC134F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E944-A3A6-44E4-AB70-564BF34A1FD2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E562AF-7C98-1429-0C0A-DACFC8A5D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43C6C4-1B6C-CEF2-536F-D730164ED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E842-1B56-4E94-BCF1-DB1B3FCDE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5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48A00DB-1831-5FBC-BF15-670FADC8FF85}"/>
              </a:ext>
            </a:extLst>
          </p:cNvPr>
          <p:cNvSpPr/>
          <p:nvPr/>
        </p:nvSpPr>
        <p:spPr>
          <a:xfrm>
            <a:off x="-1" y="0"/>
            <a:ext cx="569344" cy="6858000"/>
          </a:xfrm>
          <a:prstGeom prst="rect">
            <a:avLst/>
          </a:prstGeom>
          <a:solidFill>
            <a:srgbClr val="0191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608217-FE27-504B-C840-A563351EEFB9}"/>
              </a:ext>
            </a:extLst>
          </p:cNvPr>
          <p:cNvSpPr txBox="1"/>
          <p:nvPr/>
        </p:nvSpPr>
        <p:spPr>
          <a:xfrm>
            <a:off x="3276157" y="2705725"/>
            <a:ext cx="56396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TRABALHO MININET</a:t>
            </a:r>
          </a:p>
          <a:p>
            <a:r>
              <a:rPr lang="pt-BR" sz="44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CONCEITOS INICIAIS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2433AB0-F30B-9C0A-9B63-FF55EF6C6B0F}"/>
              </a:ext>
            </a:extLst>
          </p:cNvPr>
          <p:cNvSpPr txBox="1"/>
          <p:nvPr/>
        </p:nvSpPr>
        <p:spPr>
          <a:xfrm>
            <a:off x="4021552" y="6172316"/>
            <a:ext cx="4148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Pedro P. Guimarães – GEC – 1666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F5B475-1EC1-325C-5623-267C09FE8D24}"/>
              </a:ext>
            </a:extLst>
          </p:cNvPr>
          <p:cNvSpPr txBox="1"/>
          <p:nvPr/>
        </p:nvSpPr>
        <p:spPr>
          <a:xfrm>
            <a:off x="5789665" y="285574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c115</a:t>
            </a:r>
          </a:p>
        </p:txBody>
      </p:sp>
    </p:spTree>
    <p:extLst>
      <p:ext uri="{BB962C8B-B14F-4D97-AF65-F5344CB8AC3E}">
        <p14:creationId xmlns:p14="http://schemas.microsoft.com/office/powerpoint/2010/main" val="59792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A2DB42-5625-F456-04AE-21991EB40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17" y="2932310"/>
            <a:ext cx="4039164" cy="2410161"/>
          </a:xfrm>
          <a:prstGeom prst="rect">
            <a:avLst/>
          </a:prstGeom>
          <a:ln w="38100">
            <a:solidFill>
              <a:srgbClr val="003658"/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2F2483D-9B47-C4BA-4898-BAE8BEF7A361}"/>
              </a:ext>
            </a:extLst>
          </p:cNvPr>
          <p:cNvSpPr/>
          <p:nvPr/>
        </p:nvSpPr>
        <p:spPr>
          <a:xfrm>
            <a:off x="-1" y="0"/>
            <a:ext cx="569344" cy="6858000"/>
          </a:xfrm>
          <a:prstGeom prst="rect">
            <a:avLst/>
          </a:prstGeom>
          <a:solidFill>
            <a:srgbClr val="0191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35AC44-A4FB-89A3-93FC-E1B01A05163B}"/>
              </a:ext>
            </a:extLst>
          </p:cNvPr>
          <p:cNvSpPr txBox="1"/>
          <p:nvPr/>
        </p:nvSpPr>
        <p:spPr>
          <a:xfrm>
            <a:off x="4800612" y="6110284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Pedro P. Guimarães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464185-7104-2382-ABD9-8C50F6F3CDF0}"/>
              </a:ext>
            </a:extLst>
          </p:cNvPr>
          <p:cNvSpPr txBox="1"/>
          <p:nvPr/>
        </p:nvSpPr>
        <p:spPr>
          <a:xfrm>
            <a:off x="5789665" y="285574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c115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BE10BC-ACB9-79A3-242E-2C31A3E95DDE}"/>
              </a:ext>
            </a:extLst>
          </p:cNvPr>
          <p:cNvSpPr txBox="1"/>
          <p:nvPr/>
        </p:nvSpPr>
        <p:spPr>
          <a:xfrm>
            <a:off x="3328474" y="1453496"/>
            <a:ext cx="553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Configurar o servidor e cliente TCP com </a:t>
            </a:r>
            <a:r>
              <a:rPr lang="pt-BR" sz="2000" dirty="0" err="1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iperf</a:t>
            </a:r>
            <a:endParaRPr lang="pt-BR" sz="2000" dirty="0">
              <a:solidFill>
                <a:srgbClr val="0191E9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A8E4C69-AA7C-0F12-F872-A676D1984EA6}"/>
              </a:ext>
            </a:extLst>
          </p:cNvPr>
          <p:cNvSpPr/>
          <p:nvPr/>
        </p:nvSpPr>
        <p:spPr>
          <a:xfrm>
            <a:off x="4076417" y="2171813"/>
            <a:ext cx="4039163" cy="442290"/>
          </a:xfrm>
          <a:prstGeom prst="roundRect">
            <a:avLst/>
          </a:prstGeom>
          <a:solidFill>
            <a:srgbClr val="0191E9"/>
          </a:solidFill>
          <a:ln w="38100">
            <a:solidFill>
              <a:srgbClr val="0036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iperf</a:t>
            </a:r>
            <a:r>
              <a:rPr lang="en-US" dirty="0"/>
              <a:t> –s –p 5555 –</a:t>
            </a:r>
            <a:r>
              <a:rPr lang="en-US" dirty="0" err="1"/>
              <a:t>i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49703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AA4EB86-D886-BE79-AC5C-D154A8CE5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48"/>
          <a:stretch/>
        </p:blipFill>
        <p:spPr>
          <a:xfrm>
            <a:off x="4206925" y="2299756"/>
            <a:ext cx="3778145" cy="3479511"/>
          </a:xfrm>
          <a:prstGeom prst="rect">
            <a:avLst/>
          </a:prstGeom>
          <a:ln w="38100">
            <a:solidFill>
              <a:srgbClr val="003658"/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D8092C5-761F-7554-827C-7DF5CEAAFD92}"/>
              </a:ext>
            </a:extLst>
          </p:cNvPr>
          <p:cNvSpPr/>
          <p:nvPr/>
        </p:nvSpPr>
        <p:spPr>
          <a:xfrm>
            <a:off x="-1" y="0"/>
            <a:ext cx="569344" cy="6858000"/>
          </a:xfrm>
          <a:prstGeom prst="rect">
            <a:avLst/>
          </a:prstGeom>
          <a:solidFill>
            <a:srgbClr val="0191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C859B59-F0A5-27A1-39CA-DF79432E80A4}"/>
              </a:ext>
            </a:extLst>
          </p:cNvPr>
          <p:cNvSpPr txBox="1"/>
          <p:nvPr/>
        </p:nvSpPr>
        <p:spPr>
          <a:xfrm>
            <a:off x="4800612" y="6110284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Pedro P. Guimarães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A3EA5B8-2C24-EDF0-B904-3550D90EAA88}"/>
              </a:ext>
            </a:extLst>
          </p:cNvPr>
          <p:cNvSpPr txBox="1"/>
          <p:nvPr/>
        </p:nvSpPr>
        <p:spPr>
          <a:xfrm>
            <a:off x="5789665" y="285574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c115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2248FE-D64D-9FB4-97B2-E6AAE8D20CB3}"/>
              </a:ext>
            </a:extLst>
          </p:cNvPr>
          <p:cNvSpPr txBox="1"/>
          <p:nvPr/>
        </p:nvSpPr>
        <p:spPr>
          <a:xfrm>
            <a:off x="3317641" y="1016701"/>
            <a:ext cx="5556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Configurar o servidor e cliente TCP com </a:t>
            </a:r>
            <a:r>
              <a:rPr lang="pt-BR" sz="2000" dirty="0" err="1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iperf</a:t>
            </a:r>
            <a:endParaRPr lang="pt-BR" sz="2000" dirty="0">
              <a:solidFill>
                <a:srgbClr val="0191E9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ADA0BE4-06EC-EFC1-556A-51EF0BE0CF84}"/>
              </a:ext>
            </a:extLst>
          </p:cNvPr>
          <p:cNvSpPr/>
          <p:nvPr/>
        </p:nvSpPr>
        <p:spPr>
          <a:xfrm>
            <a:off x="4206925" y="1729206"/>
            <a:ext cx="3778145" cy="442290"/>
          </a:xfrm>
          <a:prstGeom prst="roundRect">
            <a:avLst/>
          </a:prstGeom>
          <a:solidFill>
            <a:srgbClr val="0191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iperf</a:t>
            </a:r>
            <a:r>
              <a:rPr lang="en-US" dirty="0"/>
              <a:t> –c 10.0.0.1 –p 5555 –</a:t>
            </a:r>
            <a:r>
              <a:rPr lang="en-US" dirty="0" err="1"/>
              <a:t>i</a:t>
            </a:r>
            <a:r>
              <a:rPr lang="en-US" dirty="0"/>
              <a:t> –t 25</a:t>
            </a:r>
          </a:p>
        </p:txBody>
      </p:sp>
    </p:spTree>
    <p:extLst>
      <p:ext uri="{BB962C8B-B14F-4D97-AF65-F5344CB8AC3E}">
        <p14:creationId xmlns:p14="http://schemas.microsoft.com/office/powerpoint/2010/main" val="88574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BE245521-F9AD-9F00-EBCA-2FCAB9EE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004" y="2488840"/>
            <a:ext cx="6466658" cy="3053511"/>
          </a:xfrm>
          <a:prstGeom prst="rect">
            <a:avLst/>
          </a:prstGeom>
          <a:ln w="38100">
            <a:solidFill>
              <a:srgbClr val="003658"/>
            </a:solidFill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F5C0787-E617-8C2A-1CFB-AFBF5ADAC067}"/>
              </a:ext>
            </a:extLst>
          </p:cNvPr>
          <p:cNvSpPr/>
          <p:nvPr/>
        </p:nvSpPr>
        <p:spPr>
          <a:xfrm>
            <a:off x="-1" y="0"/>
            <a:ext cx="569344" cy="6858000"/>
          </a:xfrm>
          <a:prstGeom prst="rect">
            <a:avLst/>
          </a:prstGeom>
          <a:solidFill>
            <a:srgbClr val="0191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F655D9-EBDD-345A-A75D-175CAD2706FD}"/>
              </a:ext>
            </a:extLst>
          </p:cNvPr>
          <p:cNvSpPr txBox="1"/>
          <p:nvPr/>
        </p:nvSpPr>
        <p:spPr>
          <a:xfrm>
            <a:off x="4800612" y="6110284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Pedro P. Guimarães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067BAE-A38B-2D22-5AB1-3E8B4420E706}"/>
              </a:ext>
            </a:extLst>
          </p:cNvPr>
          <p:cNvSpPr txBox="1"/>
          <p:nvPr/>
        </p:nvSpPr>
        <p:spPr>
          <a:xfrm>
            <a:off x="5789665" y="285574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c115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6AD1EE-B0DA-C2B6-689B-F36A552FFD46}"/>
              </a:ext>
            </a:extLst>
          </p:cNvPr>
          <p:cNvSpPr txBox="1"/>
          <p:nvPr/>
        </p:nvSpPr>
        <p:spPr>
          <a:xfrm>
            <a:off x="3169005" y="1038403"/>
            <a:ext cx="6466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Criação de uma </a:t>
            </a:r>
            <a:r>
              <a:rPr lang="pt-BR" sz="2000" dirty="0" err="1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pt-BR" sz="2000" b="0" i="0" dirty="0" err="1">
                <a:solidFill>
                  <a:srgbClr val="0191E9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ree</a:t>
            </a:r>
            <a:r>
              <a:rPr lang="pt-BR" sz="2000" b="0" i="0" dirty="0">
                <a:solidFill>
                  <a:srgbClr val="0191E9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com profundidade (</a:t>
            </a:r>
            <a:r>
              <a:rPr lang="pt-BR" sz="2000" b="0" i="0" dirty="0" err="1">
                <a:solidFill>
                  <a:srgbClr val="0191E9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depth</a:t>
            </a:r>
            <a:r>
              <a:rPr lang="pt-BR" sz="2000" b="0" i="0" dirty="0">
                <a:solidFill>
                  <a:srgbClr val="0191E9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=4) e ramificação (</a:t>
            </a:r>
            <a:r>
              <a:rPr lang="pt-BR" sz="2000" b="0" i="0" dirty="0" err="1">
                <a:solidFill>
                  <a:srgbClr val="0191E9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fanout</a:t>
            </a:r>
            <a:r>
              <a:rPr lang="pt-BR" sz="2000" b="0" i="0" dirty="0">
                <a:solidFill>
                  <a:srgbClr val="0191E9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=2).</a:t>
            </a:r>
            <a:endParaRPr lang="pt-BR" sz="2000" dirty="0">
              <a:solidFill>
                <a:srgbClr val="0191E9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6B9E24E-CC8E-9404-70FE-2C88F177280D}"/>
              </a:ext>
            </a:extLst>
          </p:cNvPr>
          <p:cNvSpPr/>
          <p:nvPr/>
        </p:nvSpPr>
        <p:spPr>
          <a:xfrm>
            <a:off x="3169004" y="1809110"/>
            <a:ext cx="6397690" cy="442290"/>
          </a:xfrm>
          <a:prstGeom prst="roundRect">
            <a:avLst/>
          </a:prstGeom>
          <a:solidFill>
            <a:srgbClr val="0191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--topo tree, depth=4,fanout=2 --mac --link </a:t>
            </a:r>
            <a:r>
              <a:rPr lang="en-US" dirty="0" err="1"/>
              <a:t>tc</a:t>
            </a:r>
            <a:r>
              <a:rPr lang="en-US" dirty="0"/>
              <a:t>, </a:t>
            </a:r>
            <a:r>
              <a:rPr lang="en-US" dirty="0" err="1"/>
              <a:t>bw</a:t>
            </a:r>
            <a:r>
              <a:rPr lang="en-US" dirty="0"/>
              <a:t>=25</a:t>
            </a:r>
          </a:p>
        </p:txBody>
      </p:sp>
    </p:spTree>
    <p:extLst>
      <p:ext uri="{BB962C8B-B14F-4D97-AF65-F5344CB8AC3E}">
        <p14:creationId xmlns:p14="http://schemas.microsoft.com/office/powerpoint/2010/main" val="222031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EB21379-F6B4-E235-A489-CA83505C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06" y="2439865"/>
            <a:ext cx="3255386" cy="3377143"/>
          </a:xfrm>
          <a:prstGeom prst="rect">
            <a:avLst/>
          </a:prstGeom>
          <a:ln w="38100">
            <a:solidFill>
              <a:srgbClr val="003658"/>
            </a:solidFill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7F64DAE-4D25-2A4D-D39F-07E6BD875CF3}"/>
              </a:ext>
            </a:extLst>
          </p:cNvPr>
          <p:cNvSpPr/>
          <p:nvPr/>
        </p:nvSpPr>
        <p:spPr>
          <a:xfrm>
            <a:off x="-1" y="0"/>
            <a:ext cx="569344" cy="6858000"/>
          </a:xfrm>
          <a:prstGeom prst="rect">
            <a:avLst/>
          </a:prstGeom>
          <a:solidFill>
            <a:srgbClr val="0191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432DFDB-5B98-58B9-6A9D-C985D4514C48}"/>
              </a:ext>
            </a:extLst>
          </p:cNvPr>
          <p:cNvSpPr txBox="1"/>
          <p:nvPr/>
        </p:nvSpPr>
        <p:spPr>
          <a:xfrm>
            <a:off x="4800612" y="6110284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Pedro P. Guimarães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DCD68E-05F0-45B6-B9D2-12EE9D469934}"/>
              </a:ext>
            </a:extLst>
          </p:cNvPr>
          <p:cNvSpPr txBox="1"/>
          <p:nvPr/>
        </p:nvSpPr>
        <p:spPr>
          <a:xfrm>
            <a:off x="5789665" y="285574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c115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E798F99-E36B-9945-9973-0B88DD9E118C}"/>
              </a:ext>
            </a:extLst>
          </p:cNvPr>
          <p:cNvSpPr txBox="1"/>
          <p:nvPr/>
        </p:nvSpPr>
        <p:spPr>
          <a:xfrm>
            <a:off x="3169005" y="1038403"/>
            <a:ext cx="6466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Inspecionar informações das interfaces, endereços MAC, IP e portas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2FB0D19-3062-60BD-67F6-ED04576542BD}"/>
              </a:ext>
            </a:extLst>
          </p:cNvPr>
          <p:cNvSpPr/>
          <p:nvPr/>
        </p:nvSpPr>
        <p:spPr>
          <a:xfrm>
            <a:off x="4468305" y="1790032"/>
            <a:ext cx="3255387" cy="442290"/>
          </a:xfrm>
          <a:prstGeom prst="roundRect">
            <a:avLst/>
          </a:prstGeom>
          <a:solidFill>
            <a:srgbClr val="0191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 show</a:t>
            </a:r>
          </a:p>
        </p:txBody>
      </p:sp>
    </p:spTree>
    <p:extLst>
      <p:ext uri="{BB962C8B-B14F-4D97-AF65-F5344CB8AC3E}">
        <p14:creationId xmlns:p14="http://schemas.microsoft.com/office/powerpoint/2010/main" val="90355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A776B15-5867-F981-416B-0E55EB205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81" y="2496292"/>
            <a:ext cx="5220429" cy="247684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FADA576-857A-03AD-8FE6-A0D7AE4F3244}"/>
              </a:ext>
            </a:extLst>
          </p:cNvPr>
          <p:cNvSpPr/>
          <p:nvPr/>
        </p:nvSpPr>
        <p:spPr>
          <a:xfrm>
            <a:off x="-1" y="0"/>
            <a:ext cx="569344" cy="6858000"/>
          </a:xfrm>
          <a:prstGeom prst="rect">
            <a:avLst/>
          </a:prstGeom>
          <a:solidFill>
            <a:srgbClr val="0191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500B9C-E9BD-A1F1-E4C7-8B512DB89069}"/>
              </a:ext>
            </a:extLst>
          </p:cNvPr>
          <p:cNvSpPr txBox="1"/>
          <p:nvPr/>
        </p:nvSpPr>
        <p:spPr>
          <a:xfrm>
            <a:off x="4800612" y="6110284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Pedro P. Guimarães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449B6A-12C4-A9CC-D4CE-BB9231972A12}"/>
              </a:ext>
            </a:extLst>
          </p:cNvPr>
          <p:cNvSpPr txBox="1"/>
          <p:nvPr/>
        </p:nvSpPr>
        <p:spPr>
          <a:xfrm>
            <a:off x="5789665" y="285574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c115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798DAD0-B9B2-BFF7-9E5B-413175F68224}"/>
              </a:ext>
            </a:extLst>
          </p:cNvPr>
          <p:cNvSpPr txBox="1"/>
          <p:nvPr/>
        </p:nvSpPr>
        <p:spPr>
          <a:xfrm>
            <a:off x="3485781" y="1038403"/>
            <a:ext cx="522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Para verificar os endereços MAC dos hosts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FBAA5A5-EF33-CC84-6527-BFEC186590F4}"/>
              </a:ext>
            </a:extLst>
          </p:cNvPr>
          <p:cNvSpPr/>
          <p:nvPr/>
        </p:nvSpPr>
        <p:spPr>
          <a:xfrm>
            <a:off x="3485780" y="1822830"/>
            <a:ext cx="5220429" cy="442290"/>
          </a:xfrm>
          <a:prstGeom prst="roundRect">
            <a:avLst/>
          </a:prstGeom>
          <a:solidFill>
            <a:srgbClr val="0191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&lt;host&gt; </a:t>
            </a:r>
            <a:r>
              <a:rPr lang="en-US" dirty="0" err="1"/>
              <a:t>ifconfig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8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CB4C800-6BEB-7188-B9B9-302279D6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85" y="2480276"/>
            <a:ext cx="5220429" cy="255305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7CDB2E7-681A-C5A3-840F-29DD40D458B3}"/>
              </a:ext>
            </a:extLst>
          </p:cNvPr>
          <p:cNvSpPr/>
          <p:nvPr/>
        </p:nvSpPr>
        <p:spPr>
          <a:xfrm>
            <a:off x="-1" y="0"/>
            <a:ext cx="569344" cy="6858000"/>
          </a:xfrm>
          <a:prstGeom prst="rect">
            <a:avLst/>
          </a:prstGeom>
          <a:solidFill>
            <a:srgbClr val="0191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C2A822-80A2-8932-03F6-B4830516D392}"/>
              </a:ext>
            </a:extLst>
          </p:cNvPr>
          <p:cNvSpPr txBox="1"/>
          <p:nvPr/>
        </p:nvSpPr>
        <p:spPr>
          <a:xfrm>
            <a:off x="4800612" y="6110284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Pedro P. Guimarães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EDF09F-CD1A-2FF8-7D48-4F78C90CF179}"/>
              </a:ext>
            </a:extLst>
          </p:cNvPr>
          <p:cNvSpPr txBox="1"/>
          <p:nvPr/>
        </p:nvSpPr>
        <p:spPr>
          <a:xfrm>
            <a:off x="5789665" y="285574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c115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9CA9EB-AD17-50C2-3247-43CCEF9CFF43}"/>
              </a:ext>
            </a:extLst>
          </p:cNvPr>
          <p:cNvSpPr txBox="1"/>
          <p:nvPr/>
        </p:nvSpPr>
        <p:spPr>
          <a:xfrm>
            <a:off x="3485781" y="1038403"/>
            <a:ext cx="522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Para verificar os endereços MAC dos hosts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3768325-F3C2-75DD-DDDD-60F3D9DB5058}"/>
              </a:ext>
            </a:extLst>
          </p:cNvPr>
          <p:cNvSpPr/>
          <p:nvPr/>
        </p:nvSpPr>
        <p:spPr>
          <a:xfrm>
            <a:off x="3485780" y="1822830"/>
            <a:ext cx="5220429" cy="442290"/>
          </a:xfrm>
          <a:prstGeom prst="roundRect">
            <a:avLst/>
          </a:prstGeom>
          <a:solidFill>
            <a:srgbClr val="0191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&lt;host&gt; </a:t>
            </a:r>
            <a:r>
              <a:rPr lang="en-US" dirty="0" err="1"/>
              <a:t>ifconfig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4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3028C08-2E85-8253-E947-5BB562D33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53"/>
          <a:stretch/>
        </p:blipFill>
        <p:spPr>
          <a:xfrm>
            <a:off x="2142572" y="3165307"/>
            <a:ext cx="7906853" cy="141543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AAEDA55-DEA5-B3A5-5C01-41F3C74DD9F6}"/>
              </a:ext>
            </a:extLst>
          </p:cNvPr>
          <p:cNvSpPr/>
          <p:nvPr/>
        </p:nvSpPr>
        <p:spPr>
          <a:xfrm>
            <a:off x="-1" y="0"/>
            <a:ext cx="569344" cy="6858000"/>
          </a:xfrm>
          <a:prstGeom prst="rect">
            <a:avLst/>
          </a:prstGeom>
          <a:solidFill>
            <a:srgbClr val="0191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09699B-8C98-9403-086A-9D0782775B71}"/>
              </a:ext>
            </a:extLst>
          </p:cNvPr>
          <p:cNvSpPr txBox="1"/>
          <p:nvPr/>
        </p:nvSpPr>
        <p:spPr>
          <a:xfrm>
            <a:off x="4800612" y="6110284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Pedro P. Guimarães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024A2A-E9AF-2646-0E02-99E3571964C4}"/>
              </a:ext>
            </a:extLst>
          </p:cNvPr>
          <p:cNvSpPr txBox="1"/>
          <p:nvPr/>
        </p:nvSpPr>
        <p:spPr>
          <a:xfrm>
            <a:off x="5789665" y="285574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c115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86B4F93-155D-81FA-B544-207D6B657BF0}"/>
              </a:ext>
            </a:extLst>
          </p:cNvPr>
          <p:cNvSpPr txBox="1"/>
          <p:nvPr/>
        </p:nvSpPr>
        <p:spPr>
          <a:xfrm>
            <a:off x="3582955" y="1902845"/>
            <a:ext cx="5026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Para verificar os endereços IP dos hosts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5AC222B-F6B6-DBED-505D-1D6B123DF070}"/>
              </a:ext>
            </a:extLst>
          </p:cNvPr>
          <p:cNvSpPr/>
          <p:nvPr/>
        </p:nvSpPr>
        <p:spPr>
          <a:xfrm>
            <a:off x="2142572" y="2512986"/>
            <a:ext cx="7906852" cy="442290"/>
          </a:xfrm>
          <a:prstGeom prst="roundRect">
            <a:avLst/>
          </a:prstGeom>
          <a:solidFill>
            <a:srgbClr val="0191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&lt;host1&gt;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show</a:t>
            </a:r>
          </a:p>
        </p:txBody>
      </p:sp>
    </p:spTree>
    <p:extLst>
      <p:ext uri="{BB962C8B-B14F-4D97-AF65-F5344CB8AC3E}">
        <p14:creationId xmlns:p14="http://schemas.microsoft.com/office/powerpoint/2010/main" val="39087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7C3C75-9C98-6C17-0913-20623F065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2" y="3212066"/>
            <a:ext cx="7906852" cy="138131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1F92C9A-FD07-AD10-D1A2-66E1EBCAD495}"/>
              </a:ext>
            </a:extLst>
          </p:cNvPr>
          <p:cNvSpPr/>
          <p:nvPr/>
        </p:nvSpPr>
        <p:spPr>
          <a:xfrm>
            <a:off x="-1" y="0"/>
            <a:ext cx="569344" cy="6858000"/>
          </a:xfrm>
          <a:prstGeom prst="rect">
            <a:avLst/>
          </a:prstGeom>
          <a:solidFill>
            <a:srgbClr val="0191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043D2E-F71D-1684-F3D4-B29E3DB4B871}"/>
              </a:ext>
            </a:extLst>
          </p:cNvPr>
          <p:cNvSpPr txBox="1"/>
          <p:nvPr/>
        </p:nvSpPr>
        <p:spPr>
          <a:xfrm>
            <a:off x="4800612" y="6110284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Pedro P. Guimarães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67B4D6B-3942-F51B-70D0-3DA173A83914}"/>
              </a:ext>
            </a:extLst>
          </p:cNvPr>
          <p:cNvSpPr txBox="1"/>
          <p:nvPr/>
        </p:nvSpPr>
        <p:spPr>
          <a:xfrm>
            <a:off x="5789665" y="285574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c115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1C0456-3779-5E4D-17E0-3D9A0437E70D}"/>
              </a:ext>
            </a:extLst>
          </p:cNvPr>
          <p:cNvSpPr txBox="1"/>
          <p:nvPr/>
        </p:nvSpPr>
        <p:spPr>
          <a:xfrm>
            <a:off x="3582955" y="1902845"/>
            <a:ext cx="5026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Para verificar os endereços IP dos hosts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6C9BEBD-8C9E-5674-4B93-DAF4CD6323B0}"/>
              </a:ext>
            </a:extLst>
          </p:cNvPr>
          <p:cNvSpPr/>
          <p:nvPr/>
        </p:nvSpPr>
        <p:spPr>
          <a:xfrm>
            <a:off x="2142572" y="2512986"/>
            <a:ext cx="7906852" cy="442290"/>
          </a:xfrm>
          <a:prstGeom prst="roundRect">
            <a:avLst/>
          </a:prstGeom>
          <a:solidFill>
            <a:srgbClr val="0191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&lt;host2&gt;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show</a:t>
            </a:r>
          </a:p>
        </p:txBody>
      </p:sp>
    </p:spTree>
    <p:extLst>
      <p:ext uri="{BB962C8B-B14F-4D97-AF65-F5344CB8AC3E}">
        <p14:creationId xmlns:p14="http://schemas.microsoft.com/office/powerpoint/2010/main" val="140574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3970AAE-3740-7811-38F6-1E17414A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86" y="3021103"/>
            <a:ext cx="4858428" cy="169568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BB8211A-0CA6-8B2B-6EE1-0733433C7E65}"/>
              </a:ext>
            </a:extLst>
          </p:cNvPr>
          <p:cNvSpPr/>
          <p:nvPr/>
        </p:nvSpPr>
        <p:spPr>
          <a:xfrm>
            <a:off x="-1" y="0"/>
            <a:ext cx="569344" cy="6858000"/>
          </a:xfrm>
          <a:prstGeom prst="rect">
            <a:avLst/>
          </a:prstGeom>
          <a:solidFill>
            <a:srgbClr val="0191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9480E9-2C04-6EF5-C87F-080CC18FA8F0}"/>
              </a:ext>
            </a:extLst>
          </p:cNvPr>
          <p:cNvSpPr txBox="1"/>
          <p:nvPr/>
        </p:nvSpPr>
        <p:spPr>
          <a:xfrm>
            <a:off x="4800612" y="6110284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Pedro P. Guimarães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B5A214-00BC-F755-73B8-79E8D20AC1F3}"/>
              </a:ext>
            </a:extLst>
          </p:cNvPr>
          <p:cNvSpPr txBox="1"/>
          <p:nvPr/>
        </p:nvSpPr>
        <p:spPr>
          <a:xfrm>
            <a:off x="5789665" y="285574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c115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F60152-DF37-5E01-9278-30FFDA826716}"/>
              </a:ext>
            </a:extLst>
          </p:cNvPr>
          <p:cNvSpPr txBox="1"/>
          <p:nvPr/>
        </p:nvSpPr>
        <p:spPr>
          <a:xfrm>
            <a:off x="3666786" y="1578247"/>
            <a:ext cx="485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Testes de </a:t>
            </a:r>
            <a:r>
              <a:rPr lang="pt-BR" sz="2000" dirty="0" err="1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ping</a:t>
            </a:r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entre os diferentes nós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9F173DC-CE58-04BC-8F1D-BB103694DBF9}"/>
              </a:ext>
            </a:extLst>
          </p:cNvPr>
          <p:cNvSpPr/>
          <p:nvPr/>
        </p:nvSpPr>
        <p:spPr>
          <a:xfrm>
            <a:off x="3666786" y="2278585"/>
            <a:ext cx="4858428" cy="442290"/>
          </a:xfrm>
          <a:prstGeom prst="roundRect">
            <a:avLst/>
          </a:prstGeom>
          <a:solidFill>
            <a:srgbClr val="0191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&lt;host1&gt; ping –c 5 &lt;host2&gt;</a:t>
            </a:r>
          </a:p>
        </p:txBody>
      </p:sp>
    </p:spTree>
    <p:extLst>
      <p:ext uri="{BB962C8B-B14F-4D97-AF65-F5344CB8AC3E}">
        <p14:creationId xmlns:p14="http://schemas.microsoft.com/office/powerpoint/2010/main" val="280152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CE7FE57-0E4F-8793-0242-3F59EA90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86" y="3021103"/>
            <a:ext cx="4867954" cy="169568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DBF1076-217B-19C3-96D0-E5A8C51DE97F}"/>
              </a:ext>
            </a:extLst>
          </p:cNvPr>
          <p:cNvSpPr/>
          <p:nvPr/>
        </p:nvSpPr>
        <p:spPr>
          <a:xfrm>
            <a:off x="-1" y="0"/>
            <a:ext cx="569344" cy="6858000"/>
          </a:xfrm>
          <a:prstGeom prst="rect">
            <a:avLst/>
          </a:prstGeom>
          <a:solidFill>
            <a:srgbClr val="0191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AB04F7-08E9-0372-C3F7-1D0458B04258}"/>
              </a:ext>
            </a:extLst>
          </p:cNvPr>
          <p:cNvSpPr txBox="1"/>
          <p:nvPr/>
        </p:nvSpPr>
        <p:spPr>
          <a:xfrm>
            <a:off x="4800612" y="6110284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Pedro P. Guimarães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7BA1BF8-F288-B9C1-12E8-134476DB9B3A}"/>
              </a:ext>
            </a:extLst>
          </p:cNvPr>
          <p:cNvSpPr txBox="1"/>
          <p:nvPr/>
        </p:nvSpPr>
        <p:spPr>
          <a:xfrm>
            <a:off x="5789665" y="285574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c115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5AFF45-8551-59EF-65A3-325C72AE383F}"/>
              </a:ext>
            </a:extLst>
          </p:cNvPr>
          <p:cNvSpPr txBox="1"/>
          <p:nvPr/>
        </p:nvSpPr>
        <p:spPr>
          <a:xfrm>
            <a:off x="3666786" y="1578247"/>
            <a:ext cx="485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Testes de </a:t>
            </a:r>
            <a:r>
              <a:rPr lang="pt-BR" sz="2000" dirty="0" err="1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ping</a:t>
            </a:r>
            <a:r>
              <a:rPr lang="pt-BR" sz="2000" dirty="0">
                <a:solidFill>
                  <a:srgbClr val="0191E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entre os diferentes nós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FEC8498-09A9-F8AE-9855-1B49753CBBC3}"/>
              </a:ext>
            </a:extLst>
          </p:cNvPr>
          <p:cNvSpPr/>
          <p:nvPr/>
        </p:nvSpPr>
        <p:spPr>
          <a:xfrm>
            <a:off x="3666786" y="2278585"/>
            <a:ext cx="4858428" cy="442290"/>
          </a:xfrm>
          <a:prstGeom prst="roundRect">
            <a:avLst/>
          </a:prstGeom>
          <a:solidFill>
            <a:srgbClr val="0191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&lt;host1&gt; ping –c 5 &lt;host3&gt;</a:t>
            </a:r>
          </a:p>
        </p:txBody>
      </p:sp>
    </p:spTree>
    <p:extLst>
      <p:ext uri="{BB962C8B-B14F-4D97-AF65-F5344CB8AC3E}">
        <p14:creationId xmlns:p14="http://schemas.microsoft.com/office/powerpoint/2010/main" val="1856149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Pereira Guimarães</dc:creator>
  <cp:lastModifiedBy>Pedro Pereira Guimarães</cp:lastModifiedBy>
  <cp:revision>2</cp:revision>
  <dcterms:created xsi:type="dcterms:W3CDTF">2023-10-06T17:38:41Z</dcterms:created>
  <dcterms:modified xsi:type="dcterms:W3CDTF">2023-10-06T18:39:27Z</dcterms:modified>
</cp:coreProperties>
</file>